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4" r:id="rId3"/>
    <p:sldId id="285" r:id="rId4"/>
    <p:sldId id="286" r:id="rId5"/>
    <p:sldId id="287" r:id="rId6"/>
    <p:sldId id="310" r:id="rId7"/>
    <p:sldId id="313" r:id="rId8"/>
    <p:sldId id="305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314" r:id="rId18"/>
    <p:sldId id="307" r:id="rId19"/>
    <p:sldId id="297" r:id="rId20"/>
    <p:sldId id="298" r:id="rId21"/>
    <p:sldId id="299" r:id="rId22"/>
    <p:sldId id="300" r:id="rId23"/>
    <p:sldId id="301" r:id="rId24"/>
    <p:sldId id="302" r:id="rId25"/>
    <p:sldId id="309" r:id="rId26"/>
    <p:sldId id="303" r:id="rId27"/>
    <p:sldId id="315" r:id="rId28"/>
    <p:sldId id="304" r:id="rId2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422C16"/>
    <a:srgbClr val="0C788E"/>
    <a:srgbClr val="025198"/>
    <a:srgbClr val="000099"/>
    <a:srgbClr val="1C1C1C"/>
    <a:srgbClr val="660066"/>
    <a:srgbClr val="00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110" d="100"/>
          <a:sy n="110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3460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395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301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347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272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405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723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700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124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278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2868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A5CCEDB-CD0D-40A5-B58E-46F06B927A93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428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" TargetMode="External"/><Relationship Id="rId2" Type="http://schemas.openxmlformats.org/officeDocument/2006/relationships/hyperlink" Target="http://www.ege.edu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/ege-i-gve-11/itogovoe-sochineni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ege/demoversii-specifikacii-kodifikator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rnadzor.ru/" TargetMode="External"/><Relationship Id="rId2" Type="http://schemas.openxmlformats.org/officeDocument/2006/relationships/hyperlink" Target="http://www.lit.khv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28800"/>
            <a:ext cx="7772400" cy="2736304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soft" dir="t"/>
          </a:scene3d>
          <a:sp3d>
            <a:bevelT w="165100" prst="coolSlant"/>
          </a:sp3d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/>
            <a:r>
              <a:rPr lang="ru-RU" alt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1575" y="4509120"/>
            <a:ext cx="6803136" cy="1296144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класс</a:t>
            </a:r>
          </a:p>
        </p:txBody>
      </p:sp>
    </p:spTree>
    <p:extLst>
      <p:ext uri="{BB962C8B-B14F-4D97-AF65-F5344CB8AC3E}">
        <p14:creationId xmlns:p14="http://schemas.microsoft.com/office/powerpoint/2010/main" val="141375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итогового сочинения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85000" lnSpcReduction="10000"/>
          </a:bodyPr>
          <a:lstStyle/>
          <a:p>
            <a:pPr marL="0" lvl="0" indent="0">
              <a:buClr>
                <a:srgbClr val="B2B2B2"/>
              </a:buClr>
              <a:buNone/>
            </a:pPr>
            <a:r>
              <a:rPr lang="ru-RU" alt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критериев оценки сочинения:</a:t>
            </a:r>
          </a:p>
          <a:p>
            <a:pPr marL="0" lvl="0" indent="0">
              <a:buClr>
                <a:srgbClr val="B2B2B2"/>
              </a:buClr>
              <a:buNone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Соответствие теме.</a:t>
            </a:r>
          </a:p>
          <a:p>
            <a:pPr marL="0" lvl="0" indent="0">
              <a:buClr>
                <a:srgbClr val="B2B2B2"/>
              </a:buClr>
              <a:buNone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Аргументация/привлечение литературного материала. </a:t>
            </a:r>
          </a:p>
          <a:p>
            <a:pPr marL="0" lvl="0" indent="0">
              <a:buClr>
                <a:srgbClr val="B2B2B2"/>
              </a:buClr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Композиция и логика рассуждения.</a:t>
            </a:r>
          </a:p>
          <a:p>
            <a:pPr marL="0" lvl="0" indent="0">
              <a:buClr>
                <a:srgbClr val="B2B2B2"/>
              </a:buClr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Качество письменной речи.</a:t>
            </a:r>
          </a:p>
          <a:p>
            <a:pPr marL="0" lvl="0" indent="0">
              <a:buClr>
                <a:srgbClr val="B2B2B2"/>
              </a:buClr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5.Грамотность. </a:t>
            </a:r>
          </a:p>
          <a:p>
            <a:pPr marL="0" lvl="0" indent="0">
              <a:buClr>
                <a:srgbClr val="B2B2B2"/>
              </a:buClr>
              <a:buNone/>
            </a:pPr>
            <a:r>
              <a:rPr lang="ru-RU" alt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положительной оценки  необходимо получить зачет по трем критериям, причем по первым двум обязательно.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05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000" b="1" i="1" dirty="0" smtClean="0">
                <a:solidFill>
                  <a:srgbClr val="33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сочинение(изложение)</a:t>
            </a:r>
            <a:endParaRPr lang="ru-RU" alt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08525"/>
          </a:xfrm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pPr marL="0" indent="0">
              <a:buClr>
                <a:srgbClr val="B2B2B2"/>
              </a:buClr>
              <a:buNone/>
              <a:defRPr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станут известны за 15 минут до проведения 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 (</a:t>
            </a:r>
            <a:r>
              <a:rPr lang="ru-RU" alt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ege.edu.ru</a:t>
            </a:r>
            <a:r>
              <a:rPr lang="ru-RU" alt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fipi.ru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B2B2B2"/>
              </a:buClr>
              <a:buNone/>
              <a:defRPr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 - 235 минут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Clr>
                <a:srgbClr val="B2B2B2"/>
              </a:buClr>
              <a:buNone/>
              <a:defRPr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Участнику 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взять с 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собой</a:t>
            </a:r>
          </a:p>
          <a:p>
            <a:pPr>
              <a:buClr>
                <a:srgbClr val="B2B2B2"/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черную </a:t>
            </a:r>
            <a:r>
              <a:rPr lang="ru-RU" alt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гелевую</a:t>
            </a:r>
            <a:r>
              <a:rPr lang="ru-RU" alt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ручку, </a:t>
            </a:r>
            <a:endParaRPr lang="ru-RU" altLang="ru-RU" sz="28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B2B2B2"/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alt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удостоверяющий личность, </a:t>
            </a:r>
            <a:endParaRPr lang="ru-RU" alt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B2B2B2"/>
              </a:buClr>
              <a:buNone/>
              <a:defRPr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– лекарства и питание. </a:t>
            </a:r>
            <a:endParaRPr lang="ru-RU" altLang="ru-RU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B2B2B2"/>
              </a:buClr>
              <a:buFont typeface="Wingdings" pitchFamily="2" charset="2"/>
              <a:buNone/>
              <a:defRPr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Орфографический 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 будет выдан членами школьной комиссии.  </a:t>
            </a:r>
            <a:endParaRPr lang="ru-RU" altLang="ru-RU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B2B2B2"/>
              </a:buClr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rgbClr val="000000"/>
                </a:solidFill>
              </a:rPr>
              <a:t> </a:t>
            </a:r>
            <a:endParaRPr lang="ru-RU" altLang="ru-RU" sz="2000" dirty="0">
              <a:solidFill>
                <a:srgbClr val="000000"/>
              </a:solidFill>
            </a:endParaRPr>
          </a:p>
          <a:p>
            <a:pPr>
              <a:buClr>
                <a:srgbClr val="B2B2B2"/>
              </a:buClr>
              <a:defRPr/>
            </a:pPr>
            <a:endParaRPr lang="ru-RU" altLang="ru-RU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3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410142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000" b="1" i="1" dirty="0">
                <a:solidFill>
                  <a:srgbClr val="33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</a:t>
            </a:r>
            <a:r>
              <a:rPr lang="ru-RU" altLang="ru-RU" sz="4000" b="1" i="1" dirty="0" smtClean="0">
                <a:solidFill>
                  <a:srgbClr val="33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</a:t>
            </a:r>
            <a:endParaRPr lang="ru-RU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marL="457200" lvl="1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dirty="0" smtClean="0">
                <a:latin typeface="Times New Roman"/>
                <a:ea typeface="Calibri"/>
              </a:rPr>
              <a:t>-  Вход </a:t>
            </a:r>
            <a:r>
              <a:rPr lang="ru-RU" sz="2200" dirty="0">
                <a:latin typeface="Times New Roman"/>
                <a:ea typeface="Calibri"/>
              </a:rPr>
              <a:t>участников итогового сочинения </a:t>
            </a:r>
            <a:r>
              <a:rPr lang="ru-RU" sz="2200" dirty="0" smtClean="0">
                <a:latin typeface="Times New Roman"/>
                <a:ea typeface="Calibri"/>
              </a:rPr>
              <a:t>в </a:t>
            </a:r>
            <a:r>
              <a:rPr lang="ru-RU" sz="2200" dirty="0">
                <a:latin typeface="Times New Roman"/>
                <a:ea typeface="Calibri"/>
              </a:rPr>
              <a:t>места проведения итогового сочинения </a:t>
            </a:r>
            <a:r>
              <a:rPr lang="ru-RU" sz="2200" dirty="0" smtClean="0">
                <a:latin typeface="Times New Roman"/>
                <a:ea typeface="Calibri"/>
              </a:rPr>
              <a:t>начинается </a:t>
            </a:r>
            <a:r>
              <a:rPr lang="ru-RU" sz="2200" dirty="0">
                <a:latin typeface="Times New Roman"/>
                <a:ea typeface="Calibri"/>
              </a:rPr>
              <a:t>с </a:t>
            </a:r>
            <a:r>
              <a:rPr lang="ru-RU" sz="2200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9.00 </a:t>
            </a:r>
            <a:r>
              <a:rPr lang="ru-RU" sz="2200" b="1" i="1" dirty="0">
                <a:solidFill>
                  <a:srgbClr val="FF0000"/>
                </a:solidFill>
                <a:latin typeface="Times New Roman"/>
                <a:ea typeface="Calibri"/>
              </a:rPr>
              <a:t>по местному времени</a:t>
            </a:r>
            <a:r>
              <a:rPr lang="ru-RU" sz="2200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.</a:t>
            </a:r>
          </a:p>
          <a:p>
            <a:pPr marL="457200" lvl="1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dirty="0" smtClean="0">
                <a:latin typeface="Times New Roman"/>
                <a:ea typeface="Calibri"/>
              </a:rPr>
              <a:t> - Участники </a:t>
            </a:r>
            <a:r>
              <a:rPr lang="ru-RU" sz="2200" dirty="0">
                <a:latin typeface="Times New Roman"/>
                <a:ea typeface="Calibri"/>
              </a:rPr>
              <a:t>итогового сочинения </a:t>
            </a:r>
            <a:r>
              <a:rPr lang="ru-RU" sz="2200" dirty="0" smtClean="0">
                <a:latin typeface="Times New Roman"/>
                <a:ea typeface="Calibri"/>
              </a:rPr>
              <a:t>рассаживаются в </a:t>
            </a:r>
            <a:r>
              <a:rPr lang="ru-RU" sz="2200" dirty="0">
                <a:latin typeface="Times New Roman"/>
                <a:ea typeface="Calibri"/>
              </a:rPr>
              <a:t>учебном кабинете </a:t>
            </a:r>
            <a:r>
              <a:rPr lang="ru-RU" sz="2200" dirty="0" smtClean="0">
                <a:latin typeface="Times New Roman"/>
                <a:ea typeface="Calibri"/>
              </a:rPr>
              <a:t>по </a:t>
            </a:r>
            <a:r>
              <a:rPr lang="ru-RU" sz="2200" b="1" i="1" dirty="0">
                <a:solidFill>
                  <a:srgbClr val="FF0000"/>
                </a:solidFill>
                <a:latin typeface="Times New Roman"/>
                <a:ea typeface="Calibri"/>
              </a:rPr>
              <a:t>одному человеку </a:t>
            </a:r>
            <a:r>
              <a:rPr lang="ru-RU" sz="2200" dirty="0">
                <a:latin typeface="Times New Roman"/>
                <a:ea typeface="Calibri"/>
              </a:rPr>
              <a:t>за рабочий </a:t>
            </a:r>
            <a:r>
              <a:rPr lang="ru-RU" sz="2200" dirty="0" smtClean="0">
                <a:latin typeface="Times New Roman"/>
                <a:ea typeface="Calibri"/>
              </a:rPr>
              <a:t>стол. </a:t>
            </a:r>
          </a:p>
          <a:p>
            <a:pPr marL="457200" lvl="1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dirty="0" smtClean="0">
                <a:latin typeface="Times New Roman"/>
                <a:ea typeface="Calibri"/>
              </a:rPr>
              <a:t> -  Во </a:t>
            </a:r>
            <a:r>
              <a:rPr lang="ru-RU" sz="2200" dirty="0">
                <a:latin typeface="Times New Roman"/>
                <a:ea typeface="Calibri"/>
              </a:rPr>
              <a:t>время проведения итогового сочинения </a:t>
            </a:r>
            <a:r>
              <a:rPr lang="ru-RU" sz="2200" dirty="0" smtClean="0">
                <a:latin typeface="Times New Roman"/>
                <a:ea typeface="Calibri"/>
              </a:rPr>
              <a:t>в </a:t>
            </a:r>
            <a:r>
              <a:rPr lang="ru-RU" sz="2200" dirty="0">
                <a:latin typeface="Times New Roman"/>
                <a:ea typeface="Calibri"/>
              </a:rPr>
              <a:t>учебном кабинете </a:t>
            </a:r>
            <a:r>
              <a:rPr lang="ru-RU" sz="2200" dirty="0" smtClean="0">
                <a:latin typeface="Times New Roman"/>
                <a:ea typeface="Calibri"/>
              </a:rPr>
              <a:t>присутствуют два  члена  </a:t>
            </a:r>
            <a:r>
              <a:rPr lang="ru-RU" sz="2200" dirty="0">
                <a:latin typeface="Times New Roman"/>
                <a:ea typeface="Calibri"/>
              </a:rPr>
              <a:t>комиссии образовательной организации</a:t>
            </a:r>
            <a:r>
              <a:rPr lang="ru-RU" sz="2200" dirty="0" smtClean="0">
                <a:latin typeface="Times New Roman"/>
                <a:ea typeface="Calibri"/>
              </a:rPr>
              <a:t>.  </a:t>
            </a:r>
          </a:p>
          <a:p>
            <a:pPr marL="457200" lvl="1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dirty="0" smtClean="0">
                <a:latin typeface="Times New Roman"/>
                <a:ea typeface="Calibri"/>
              </a:rPr>
              <a:t> -    Итоговое </a:t>
            </a:r>
            <a:r>
              <a:rPr lang="ru-RU" sz="2200" dirty="0">
                <a:latin typeface="Times New Roman"/>
                <a:ea typeface="Calibri"/>
              </a:rPr>
              <a:t>сочинение </a:t>
            </a:r>
            <a:r>
              <a:rPr lang="ru-RU" sz="2200" dirty="0" smtClean="0">
                <a:latin typeface="Times New Roman"/>
                <a:ea typeface="Calibri"/>
              </a:rPr>
              <a:t>начинается в </a:t>
            </a:r>
            <a:r>
              <a:rPr lang="ru-RU" sz="2200" b="1" i="1" dirty="0">
                <a:solidFill>
                  <a:srgbClr val="FF0000"/>
                </a:solidFill>
                <a:latin typeface="Times New Roman"/>
                <a:ea typeface="Calibri"/>
              </a:rPr>
              <a:t>10.00 по местному времени. </a:t>
            </a:r>
            <a:endParaRPr lang="ru-RU" sz="2200" b="1" i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457200" lvl="1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dirty="0">
                <a:latin typeface="Times New Roman"/>
                <a:ea typeface="Calibri"/>
              </a:rPr>
              <a:t> </a:t>
            </a:r>
            <a:r>
              <a:rPr lang="ru-RU" sz="2200" dirty="0" smtClean="0">
                <a:latin typeface="Times New Roman"/>
                <a:ea typeface="Calibri"/>
              </a:rPr>
              <a:t>- </a:t>
            </a:r>
            <a:r>
              <a:rPr lang="ru-RU" sz="2200" dirty="0">
                <a:latin typeface="Times New Roman"/>
                <a:ea typeface="Calibri"/>
              </a:rPr>
              <a:t>Если участник итогового сочинения </a:t>
            </a:r>
            <a:r>
              <a:rPr lang="ru-RU" sz="2200" dirty="0" smtClean="0">
                <a:latin typeface="Times New Roman"/>
                <a:ea typeface="Calibri"/>
              </a:rPr>
              <a:t> опоздал</a:t>
            </a:r>
            <a:r>
              <a:rPr lang="ru-RU" sz="2200" dirty="0">
                <a:latin typeface="Times New Roman"/>
                <a:ea typeface="Calibri"/>
              </a:rPr>
              <a:t>, он допускается к написанию итогового </a:t>
            </a:r>
            <a:r>
              <a:rPr lang="ru-RU" sz="2200" dirty="0" smtClean="0">
                <a:latin typeface="Times New Roman"/>
                <a:ea typeface="Calibri"/>
              </a:rPr>
              <a:t>сочинения,  при </a:t>
            </a:r>
            <a:r>
              <a:rPr lang="ru-RU" sz="2200" dirty="0">
                <a:latin typeface="Times New Roman"/>
                <a:ea typeface="Calibri"/>
              </a:rPr>
              <a:t>этом время окончания написания итогового сочинения </a:t>
            </a:r>
            <a:r>
              <a:rPr lang="ru-RU" sz="2200" dirty="0" smtClean="0">
                <a:latin typeface="Times New Roman"/>
                <a:ea typeface="Calibri"/>
              </a:rPr>
              <a:t> не </a:t>
            </a:r>
            <a:r>
              <a:rPr lang="ru-RU" sz="2200" dirty="0">
                <a:latin typeface="Times New Roman"/>
                <a:ea typeface="Calibri"/>
              </a:rPr>
              <a:t>продлевается. </a:t>
            </a:r>
            <a:endParaRPr lang="ru-RU" sz="2200" dirty="0" smtClean="0">
              <a:latin typeface="Times New Roman"/>
              <a:ea typeface="Calibri"/>
            </a:endParaRPr>
          </a:p>
          <a:p>
            <a:pPr marL="457200" lvl="1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400" dirty="0"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12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Повторная сдача итогового сочинения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/>
          </a:bodyPr>
          <a:lstStyle/>
          <a:p>
            <a:pPr lvl="0">
              <a:buClr>
                <a:srgbClr val="B2B2B2"/>
              </a:buClr>
              <a:buNone/>
              <a:defRPr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 написать сочинение смогут обучающиеся</a:t>
            </a:r>
          </a:p>
          <a:p>
            <a:pPr lvl="0">
              <a:buClr>
                <a:srgbClr val="B2B2B2"/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получившие неудовлетворительный результат, </a:t>
            </a:r>
          </a:p>
          <a:p>
            <a:pPr lvl="0">
              <a:buClr>
                <a:srgbClr val="B2B2B2"/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явившиеся на итоговое сочинение или не завершившие его сдачу по уважительным причинам. </a:t>
            </a:r>
          </a:p>
          <a:p>
            <a:pPr lvl="0" eaLnBrk="1" hangingPunct="1">
              <a:buClr>
                <a:srgbClr val="B2B2B2"/>
              </a:buClr>
              <a:buNone/>
              <a:defRPr/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предусматриваются дополнительные сроки. </a:t>
            </a:r>
          </a:p>
          <a:p>
            <a:pPr lvl="0" eaLnBrk="1" hangingPunct="1">
              <a:buClr>
                <a:srgbClr val="B2B2B2"/>
              </a:buClr>
              <a:buNone/>
              <a:defRPr/>
            </a:pPr>
            <a:r>
              <a:rPr lang="ru-RU" alt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2024 года и 10 апреля 2024 года.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35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 fontScale="90000"/>
          </a:bodyPr>
          <a:lstStyle/>
          <a:p>
            <a:pPr marL="342900" lvl="0" indent="450215" algn="ctr">
              <a:lnSpc>
                <a:spcPct val="150000"/>
              </a:lnSpc>
              <a:spcBef>
                <a:spcPct val="20000"/>
              </a:spcBef>
            </a:pPr>
            <a:r>
              <a:rPr lang="ru-RU" sz="2800" b="1" i="1" dirty="0" smtClean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ru-RU" sz="2800" b="1" i="1" dirty="0" smtClean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ru-RU" sz="2800" b="1" i="1" dirty="0" smtClean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ru-RU" sz="2800" b="1" i="1" dirty="0" smtClean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ru-RU" sz="31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Срок </a:t>
            </a:r>
            <a:r>
              <a:rPr lang="ru-RU" sz="3100" b="1" i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действия результатов итогового сочинения  </a:t>
            </a:r>
            <a:r>
              <a:rPr lang="ru-RU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ru-RU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indent="0">
              <a:lnSpc>
                <a:spcPct val="150000"/>
              </a:lnSpc>
              <a:buNone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Результат итогового сочинения в случае представления его при приеме на обучение по программам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бакалавриата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 программам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специалитета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действителен четыре года, следующих за годом получения такого результата </a:t>
            </a:r>
            <a:endParaRPr lang="ru-RU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3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770182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b="1" i="1" kern="0" dirty="0">
                <a:solidFill>
                  <a:srgbClr val="330033"/>
                </a:solidFill>
                <a:effectLst/>
                <a:latin typeface="Times New Roman"/>
              </a:rPr>
              <a:t>Итоговое сочинение(изложение)</a:t>
            </a:r>
            <a:endParaRPr lang="ru-RU" sz="36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1520" y="1556792"/>
            <a:ext cx="7680960" cy="4478248"/>
          </a:xfrm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None/>
            </a:pPr>
            <a:r>
              <a:rPr lang="ru-RU" altLang="ru-RU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проведения экзамена </a:t>
            </a:r>
            <a:r>
              <a:rPr lang="ru-RU" altLang="ru-RU" sz="22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</a:t>
            </a:r>
            <a:r>
              <a:rPr lang="ru-RU" altLang="ru-RU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иметь при себе телефоны и смартфоны, фото, аудио и видеоаппаратуру, справочные материалы, письменные заметки, а также выносить из кабинетов на бумажном или электронном носителях названия тем сочинений, фотографировать бланки и темы.</a:t>
            </a: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None/>
            </a:pPr>
            <a:r>
              <a:rPr lang="ru-RU" altLang="ru-RU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Участники будут писать сочинение на выданных черно-белых бланках регистрации и бланке записи формата А4. Свои </a:t>
            </a:r>
            <a:r>
              <a:rPr lang="ru-RU" altLang="ru-RU" sz="22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можно будет узнать в месте проведения экзамена</a:t>
            </a:r>
            <a:r>
              <a:rPr lang="ru-RU" altLang="ru-RU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0" lv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None/>
            </a:pPr>
            <a:r>
              <a:rPr lang="ru-RU" altLang="ru-RU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Результаты итоговых сочинений могут быть учтены </a:t>
            </a:r>
            <a:r>
              <a:rPr lang="ru-RU" altLang="ru-RU" sz="2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ВУЗами</a:t>
            </a:r>
            <a:r>
              <a:rPr lang="ru-RU" altLang="ru-RU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2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усмотрению учебного заведения к имеющимся баллам ЕГЭ может быть прибавлено до 10-ти баллов. </a:t>
            </a:r>
            <a:r>
              <a:rPr lang="ru-RU" altLang="ru-RU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учета результатов, полученных абитуриентом за итоговое сочинение, указывается в правилах приема, утвержденных вузом самостоятельно. Бланк сочинения выпускника будет доступен вузу через специально разработанные информационные ресурсы.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5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  <a:solidFill>
            <a:schemeClr val="bg2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42900" lvl="0" indent="0" eaLnBrk="0" fontAlgn="base" hangingPunct="0">
              <a:spcBef>
                <a:spcPct val="20000"/>
              </a:spcBef>
              <a:buClr>
                <a:srgbClr val="B2B2B2"/>
              </a:buClr>
              <a:buSzPct val="90000"/>
              <a:buNone/>
            </a:pPr>
            <a:r>
              <a:rPr lang="ru-RU" sz="2800" kern="0" dirty="0">
                <a:solidFill>
                  <a:srgbClr val="000000"/>
                </a:solidFill>
                <a:latin typeface="Times New Roman"/>
                <a:ea typeface="Times New Roman"/>
              </a:rPr>
              <a:t>Материалы по проведению итогового сочинения (изложения) размещены </a:t>
            </a:r>
            <a:r>
              <a:rPr lang="ru-RU" sz="2800" kern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 </a:t>
            </a:r>
            <a:r>
              <a:rPr lang="ru-RU" sz="2800" kern="0" dirty="0">
                <a:solidFill>
                  <a:srgbClr val="000000"/>
                </a:solidFill>
                <a:latin typeface="Times New Roman"/>
                <a:ea typeface="Times New Roman"/>
              </a:rPr>
              <a:t>официальном сайте ФИПИ </a:t>
            </a:r>
            <a:endParaRPr lang="ru-RU" sz="2800" kern="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0" algn="just" eaLnBrk="0" fontAlgn="base" hangingPunct="0">
              <a:spcBef>
                <a:spcPct val="20000"/>
              </a:spcBef>
              <a:buClr>
                <a:srgbClr val="B2B2B2"/>
              </a:buClr>
              <a:buSzPct val="90000"/>
              <a:buNone/>
            </a:pPr>
            <a:r>
              <a:rPr lang="ru-RU" sz="2800" kern="0" dirty="0" smtClean="0">
                <a:solidFill>
                  <a:srgbClr val="002060"/>
                </a:solidFill>
                <a:latin typeface="Times New Roman"/>
                <a:ea typeface="Times New Roman"/>
                <a:hlinkClick r:id="rId2"/>
              </a:rPr>
              <a:t>http</a:t>
            </a:r>
            <a:r>
              <a:rPr lang="ru-RU" sz="2800" kern="0" dirty="0">
                <a:solidFill>
                  <a:srgbClr val="002060"/>
                </a:solidFill>
                <a:latin typeface="Times New Roman"/>
                <a:ea typeface="Times New Roman"/>
                <a:hlinkClick r:id="rId2"/>
              </a:rPr>
              <a:t>://</a:t>
            </a:r>
            <a:r>
              <a:rPr lang="ru-RU" sz="2800" kern="0" dirty="0" smtClean="0">
                <a:solidFill>
                  <a:srgbClr val="002060"/>
                </a:solidFill>
                <a:latin typeface="Times New Roman"/>
                <a:ea typeface="Times New Roman"/>
                <a:hlinkClick r:id="rId2"/>
              </a:rPr>
              <a:t>www.fipi.ru/ege-i-gve-11/itogovoe-sochinenie</a:t>
            </a:r>
            <a:endParaRPr lang="ru-RU" sz="2800" kern="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342900" lvl="0" indent="0" algn="just" eaLnBrk="0" fontAlgn="base" hangingPunct="0">
              <a:spcBef>
                <a:spcPct val="20000"/>
              </a:spcBef>
              <a:buClr>
                <a:srgbClr val="B2B2B2"/>
              </a:buClr>
              <a:buSzPct val="90000"/>
              <a:buNone/>
            </a:pPr>
            <a:r>
              <a:rPr lang="ru-RU" sz="2800" kern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marL="342900" lvl="0" indent="0" eaLnBrk="0" fontAlgn="base" hangingPunct="0">
              <a:spcBef>
                <a:spcPct val="20000"/>
              </a:spcBef>
              <a:buClr>
                <a:srgbClr val="B2B2B2"/>
              </a:buClr>
              <a:buSzPct val="90000"/>
              <a:buNone/>
            </a:pPr>
            <a:r>
              <a:rPr lang="ru-RU" sz="2800" kern="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Регионального </a:t>
            </a:r>
            <a:r>
              <a:rPr lang="ru-RU" sz="2800" kern="0" dirty="0">
                <a:solidFill>
                  <a:srgbClr val="000000"/>
                </a:solidFill>
                <a:latin typeface="Times New Roman"/>
                <a:ea typeface="Times New Roman"/>
              </a:rPr>
              <a:t>центра оценки качества образования Хабаровского края </a:t>
            </a:r>
            <a:endParaRPr lang="ru-RU" sz="2800" kern="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indent="0">
              <a:buClr>
                <a:srgbClr val="B2B2B2"/>
              </a:buClr>
              <a:buSzPct val="90000"/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https://rcoko27.ru</a:t>
            </a:r>
            <a:endParaRPr lang="ru-RU" sz="2400" kern="0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53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698174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 -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0" y="1340768"/>
            <a:ext cx="7680960" cy="46942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«Об утверждении Порядка проведения государственной итоговой аттестации по программам среднего общего образования»  №233/552 от 4.04.2023г.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 Минпросвещения РФ «Об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заполнения, учета и выдачи аттестатов об основном общем и среднем общем образовании и их дубликатов»  №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546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5.10.2020г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 Минпросвещения РФ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 утверждении Порядка и условий выдачи медалей «За особые успехи в учении»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степеней» от 29 сентября 2023г. №730.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700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476672"/>
            <a:ext cx="7680960" cy="13716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  2024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ФИПИ о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публикованы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доработанные по результатам общественно-профессионального обсуждения согласованные научно-методическими советами ФИПИ утвержденные документы, определяющие структуру и содержание КИМ ЕГЭ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кодификаторы, спецификации, демонстрационные варианты ЕГЭ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года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 разделах </a:t>
            </a:r>
            <a:r>
              <a:rPr lang="ru-RU" sz="2400" b="1" dirty="0">
                <a:solidFill>
                  <a:srgbClr val="1E7B84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Демоверсии, спецификации, кодификаторы ЕГЭ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473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экзамены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525963"/>
          </a:xfr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1" hangingPunct="1"/>
            <a:endParaRPr lang="ru-RU" altLang="ru-RU" sz="4000" b="1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</a:p>
          <a:p>
            <a:pPr marL="0" indent="0" eaLnBrk="1" hangingPunct="1">
              <a:buNone/>
            </a:pPr>
            <a:r>
              <a:rPr lang="ru-RU" alt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(базовый или профильный  уровни)</a:t>
            </a:r>
          </a:p>
        </p:txBody>
      </p:sp>
    </p:spTree>
    <p:extLst>
      <p:ext uri="{BB962C8B-B14F-4D97-AF65-F5344CB8AC3E}">
        <p14:creationId xmlns:p14="http://schemas.microsoft.com/office/powerpoint/2010/main" val="968732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206500"/>
          </a:xfrm>
        </p:spPr>
        <p:txBody>
          <a:bodyPr/>
          <a:lstStyle/>
          <a:p>
            <a:pPr algn="ctr"/>
            <a:r>
              <a:rPr lang="ru-RU" altLang="ru-RU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Допускаются к государственной итоговой аттестации</a:t>
            </a:r>
            <a:endParaRPr lang="ru-RU" alt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81128"/>
          </a:xfrm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имеющие  академической задолженности</a:t>
            </a:r>
            <a:r>
              <a:rPr lang="ru-RU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за итоговое сочинение(изложение),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 полном объеме </a:t>
            </a:r>
            <a:r>
              <a:rPr lang="ru-RU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выполнившие учебный план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 годовые отметки </a:t>
            </a:r>
            <a:r>
              <a:rPr lang="ru-RU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плана 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каждый год </a:t>
            </a:r>
            <a:r>
              <a:rPr lang="ru-RU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по образовательной программе среднего  общего образования 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 удовлетворительных</a:t>
            </a:r>
            <a:endParaRPr lang="ru-RU" altLang="ru-RU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32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31520" y="642594"/>
            <a:ext cx="7680960" cy="770182"/>
          </a:xfrm>
        </p:spPr>
        <p:txBody>
          <a:bodyPr/>
          <a:lstStyle/>
          <a:p>
            <a:pPr algn="ctr" eaLnBrk="1" hangingPunct="1"/>
            <a:r>
              <a:rPr lang="ru-RU" altLang="ru-RU" sz="3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Экзамены по выбору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556792"/>
            <a:ext cx="7772400" cy="4646141"/>
          </a:xfrm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numCol="2"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ru-RU" alt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  <a:p>
            <a:pPr marL="0" indent="0" eaLnBrk="1" hangingPunct="1">
              <a:buNone/>
            </a:pPr>
            <a:r>
              <a:rPr lang="ru-RU" alt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</a:p>
          <a:p>
            <a:pPr marL="0" indent="0" eaLnBrk="1" hangingPunct="1">
              <a:buNone/>
            </a:pPr>
            <a:r>
              <a:rPr lang="ru-RU" alt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  <a:p>
            <a:pPr marL="0" indent="0" eaLnBrk="1" hangingPunct="1">
              <a:buNone/>
            </a:pPr>
            <a:r>
              <a:rPr lang="ru-RU" alt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</a:p>
          <a:p>
            <a:pPr marL="0" indent="0" eaLnBrk="1" hangingPunct="1">
              <a:buNone/>
            </a:pPr>
            <a:r>
              <a:rPr lang="ru-RU" alt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  <a:p>
            <a:pPr marL="0" lvl="0" indent="0" eaLnBrk="1" hangingPunct="1">
              <a:buClr>
                <a:srgbClr val="B2B2B2"/>
              </a:buClr>
              <a:buNone/>
            </a:pPr>
            <a:r>
              <a:rPr lang="ru-RU" altLang="ru-RU" sz="43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  <a:endParaRPr lang="ru-RU" altLang="ru-RU" sz="43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1" hangingPunct="1">
              <a:buClr>
                <a:srgbClr val="B2B2B2"/>
              </a:buClr>
              <a:buNone/>
            </a:pPr>
            <a:r>
              <a:rPr lang="ru-RU" altLang="ru-RU" sz="4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</a:t>
            </a:r>
          </a:p>
          <a:p>
            <a:pPr marL="0" lvl="0" indent="0" eaLnBrk="1" hangingPunct="1">
              <a:buClr>
                <a:srgbClr val="B2B2B2"/>
              </a:buClr>
              <a:buNone/>
            </a:pPr>
            <a:r>
              <a:rPr lang="ru-RU" altLang="ru-RU" sz="4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 языки</a:t>
            </a:r>
          </a:p>
          <a:p>
            <a:pPr lvl="0" eaLnBrk="1" hangingPunct="1">
              <a:buClr>
                <a:srgbClr val="B2B2B2"/>
              </a:buClr>
              <a:buNone/>
            </a:pPr>
            <a:r>
              <a:rPr lang="ru-RU" altLang="ru-RU" sz="43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  <a:p>
            <a:pPr lvl="0" eaLnBrk="1" hangingPunct="1">
              <a:buClr>
                <a:srgbClr val="B2B2B2"/>
              </a:buClr>
              <a:buNone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Clr>
                <a:srgbClr val="B2B2B2"/>
              </a:buClr>
              <a:buNone/>
            </a:pPr>
            <a:endParaRPr lang="ru-RU" altLang="ru-RU" sz="20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Clr>
                <a:srgbClr val="B2B2B2"/>
              </a:buClr>
              <a:buNone/>
            </a:pPr>
            <a:r>
              <a:rPr kumimoji="0" lang="ru-RU" altLang="ru-RU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Сдать можно любое количество предметов из списка.</a:t>
            </a:r>
          </a:p>
          <a:p>
            <a:pPr marL="0" lvl="0" indent="0" eaLnBrk="1" hangingPunct="1">
              <a:buClr>
                <a:srgbClr val="B2B2B2"/>
              </a:buClr>
              <a:buNone/>
            </a:pPr>
            <a:endParaRPr lang="en-US" altLang="ru-RU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ru-RU" alt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03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alt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Расписание экзаменов</a:t>
            </a: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проект!</a:t>
            </a:r>
            <a:r>
              <a:rPr lang="ru-RU" alt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384450"/>
              </p:ext>
            </p:extLst>
          </p:nvPr>
        </p:nvGraphicFramePr>
        <p:xfrm>
          <a:off x="457200" y="1124737"/>
          <a:ext cx="8229600" cy="5197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6275040"/>
              </a:tblGrid>
              <a:tr h="50406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(основной период)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мая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география,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литература, химия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мая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мая 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(проф. уровень), математика (базовый уровень)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июня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b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вт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бществознание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июня 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 ИКТ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июня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сб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 ИКТ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июня(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пн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история, физика 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июня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(письменно), биология</a:t>
                      </a:r>
                      <a:endParaRPr lang="ru-RU" sz="16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июня 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пн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(устно) </a:t>
                      </a:r>
                      <a:endParaRPr lang="ru-RU" sz="16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июня 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(устно) </a:t>
                      </a:r>
                      <a:endParaRPr lang="ru-RU" sz="16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июня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резерв: русский язык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июня (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пт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резерв:география, литература, физика</a:t>
                      </a:r>
                      <a:endParaRPr lang="ru-R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июня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пн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(профильный и базовый уровни)</a:t>
                      </a:r>
                      <a:endParaRPr lang="ru-R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июня 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</a:t>
                      </a:r>
                      <a:r>
                        <a:rPr lang="ru-RU" sz="16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обществознание, химия, информатика</a:t>
                      </a:r>
                      <a:endParaRPr lang="ru-R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июня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(ср)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история, </a:t>
                      </a: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(устно) </a:t>
                      </a:r>
                      <a:endParaRPr lang="ru-R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июня 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биология,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(письменно)</a:t>
                      </a:r>
                      <a:endParaRPr lang="ru-RU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июля 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050"/>
                        </a:spcBef>
                        <a:spcAft>
                          <a:spcPts val="10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по всем учебным предметам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6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611188" y="277813"/>
            <a:ext cx="80756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dirty="0" smtClean="0"/>
              <a:t> 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Неудовлетворительный результат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731520" y="1628800"/>
            <a:ext cx="7680960" cy="4680520"/>
          </a:xfr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 dirty="0" smtClean="0"/>
              <a:t>  </a:t>
            </a:r>
            <a:r>
              <a:rPr lang="ru-RU" alt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участник ЕГЭ: </a:t>
            </a:r>
          </a:p>
          <a:p>
            <a:r>
              <a:rPr lang="ru-RU" alt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 результат ниже минимального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баллов по одному из обязательных предметов (русский язык или математика), то он сможет пересдать этот же экзамен в этом году в специальные дополнительные дни.</a:t>
            </a:r>
          </a:p>
          <a:p>
            <a:r>
              <a:rPr lang="ru-RU" alt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 результат ниже минимального количества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и по русскому  языку и по  математике, то он сможет пересдать ЕГЭ только в следующем году. </a:t>
            </a:r>
          </a:p>
        </p:txBody>
      </p:sp>
    </p:spTree>
    <p:extLst>
      <p:ext uri="{BB962C8B-B14F-4D97-AF65-F5344CB8AC3E}">
        <p14:creationId xmlns:p14="http://schemas.microsoft.com/office/powerpoint/2010/main" val="14295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pPr algn="ctr"/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solidFill>
            <a:srgbClr val="FFCCCC"/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ru-RU" alt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выпускник </a:t>
            </a:r>
            <a:r>
              <a:rPr lang="ru-RU" altLang="ru-RU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результат ниже минимального 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баллов </a:t>
            </a:r>
            <a:r>
              <a:rPr lang="ru-RU" altLang="ru-RU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 русскому  языку и по  математике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он не получит в текущем году аттестат</a:t>
            </a:r>
          </a:p>
        </p:txBody>
      </p:sp>
    </p:spTree>
    <p:extLst>
      <p:ext uri="{BB962C8B-B14F-4D97-AF65-F5344CB8AC3E}">
        <p14:creationId xmlns:p14="http://schemas.microsoft.com/office/powerpoint/2010/main" val="376236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в аттестат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928688" y="1643063"/>
            <a:ext cx="7772400" cy="4530725"/>
          </a:xfrm>
          <a:solidFill>
            <a:srgbClr val="CC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altLang="ru-RU" sz="3200" dirty="0" smtClean="0"/>
          </a:p>
          <a:p>
            <a:pPr>
              <a:buFont typeface="Wingdings" pitchFamily="2" charset="2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аттестат выставляются 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 оценки 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предметам учебного плана по программе среднего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3746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626166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в аттестат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0" y="1268760"/>
            <a:ext cx="7680960" cy="476628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оценки за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класс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среднее арифметическое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полугодовых и 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годовых оценок за каждый год обучения по программе среднего общего образования и выставляются в аттестат целыми числами в соответствии с правилами математического округления.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оценка по предмету =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пол. 10кл.+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пол.10кл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год.10кл+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пол.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11кл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.+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пол.11кл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год.11кл) :6</a:t>
            </a:r>
          </a:p>
          <a:p>
            <a:pPr marL="0" indent="0">
              <a:buNone/>
            </a:pPr>
            <a:r>
              <a:rPr lang="ru-RU" sz="2800" b="1" i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(4+4+4+5+4+5): 6 = 4,3 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4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аттестат</a:t>
            </a:r>
          </a:p>
          <a:p>
            <a:pPr marL="0" indent="0">
              <a:buNone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(5+5+5+4+4+4):6 =  4,5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 5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аттестат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19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8096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«За особые успехи в учении»</a:t>
            </a:r>
            <a:b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208912" cy="44782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85000" lnSpcReduction="20000"/>
          </a:bodyPr>
          <a:lstStyle/>
          <a:p>
            <a:pPr marL="109728" indent="0"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 особые успехи в учении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en-US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  <a:r>
              <a:rPr lang="ru-RU" sz="3000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3000" dirty="0" smtClean="0">
                <a:solidFill>
                  <a:srgbClr val="C00000"/>
                </a:solidFill>
                <a:latin typeface="Times New Roman"/>
              </a:rPr>
              <a:t> </a:t>
            </a:r>
          </a:p>
          <a:p>
            <a:pPr marL="109728" indent="0"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вручается 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выпускникам 11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класса: </a:t>
            </a:r>
          </a:p>
          <a:p>
            <a:pPr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завершившим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обучение по   образовательным программам среднего общего образования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</a:p>
          <a:p>
            <a:pPr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успешно прошедшим государственную  итоговую  аттестацию и набравшим на ЕГЭ  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 менее 70 баллов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 учебному предмету «Русский язык» и по одному из сдаваемых  учебных предметов,  либо  «5 баллов» на ЕГЭ по учебному предмету «Математика» базового уровня( для выпускников, сдающих только учебные предметы «Русский язык» и «Математика» </a:t>
            </a:r>
          </a:p>
          <a:p>
            <a:pPr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имеющим </a:t>
            </a:r>
            <a:r>
              <a:rPr lang="ru-RU" sz="2600" b="1" i="1" dirty="0">
                <a:solidFill>
                  <a:srgbClr val="C00000"/>
                </a:solidFill>
                <a:latin typeface="Times New Roman"/>
                <a:ea typeface="Times New Roman"/>
              </a:rPr>
              <a:t>итоговые отметки "отлично"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по всем учебным предметам  учебного  плана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26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изучавшимся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на  уровне  среднего  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общего образования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600" dirty="0">
              <a:latin typeface="Times New Roman"/>
              <a:ea typeface="Calibri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16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8096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«За особые успехи в учении»</a:t>
            </a:r>
            <a:b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208912" cy="4478248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85000" lnSpcReduction="20000"/>
          </a:bodyPr>
          <a:lstStyle/>
          <a:p>
            <a:pPr marL="109728" indent="0"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Медаль 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 особые успехи в учении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en-US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  <a:r>
              <a:rPr lang="ru-RU" sz="3000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3000" dirty="0" smtClean="0">
                <a:solidFill>
                  <a:srgbClr val="C00000"/>
                </a:solidFill>
                <a:latin typeface="Times New Roman"/>
              </a:rPr>
              <a:t> </a:t>
            </a:r>
          </a:p>
          <a:p>
            <a:pPr marL="109728" indent="0"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вручается 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выпускникам 11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класса: </a:t>
            </a:r>
          </a:p>
          <a:p>
            <a:pPr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завершившим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обучение по   образовательным программам среднего общего образования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</a:p>
          <a:p>
            <a:pPr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успешно прошедшим государственную  итоговую  аттестацию и набравшим на ЕГЭ  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не менее 60 баллов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 учебному предмету «Русский язык» и по одному из сдаваемых  учебных предметов,  либо  «5 баллов» на ЕГЭ по учебному предмету «Математика» базового уровня( для выпускников, сдающих только учебные предметы «Русский язык» и «Математика» </a:t>
            </a:r>
          </a:p>
          <a:p>
            <a:pPr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имеющим по всем учебным предметам,  </a:t>
            </a:r>
            <a:r>
              <a:rPr lang="ru-RU" sz="26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изучавшимся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на  уровне  среднего  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общего образования,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итоговые оценки «отлично» и не более двух оценок «хорошо». </a:t>
            </a:r>
            <a:endParaRPr lang="ru-RU" sz="2600" b="1" i="1" dirty="0">
              <a:solidFill>
                <a:srgbClr val="C00000"/>
              </a:solidFill>
              <a:latin typeface="Times New Roman"/>
              <a:ea typeface="Calibri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0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3200" u="sng" dirty="0" smtClean="0">
                <a:hlinkClick r:id="rId2"/>
              </a:rPr>
              <a:t>           </a:t>
            </a:r>
            <a:r>
              <a:rPr lang="ru-RU" altLang="ru-RU" sz="4400" u="sng" dirty="0" smtClean="0">
                <a:hlinkClick r:id="rId2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ru-RU" sz="4400" u="sng" dirty="0" smtClean="0">
                <a:hlinkClick r:id="rId2"/>
              </a:rPr>
              <a:t>www.lit.khv.ru</a:t>
            </a:r>
            <a:endParaRPr lang="ru-RU" altLang="ru-RU" sz="4400" u="sng" dirty="0" smtClean="0"/>
          </a:p>
          <a:p>
            <a:pPr>
              <a:buFont typeface="Wingdings" pitchFamily="2" charset="2"/>
              <a:buNone/>
            </a:pPr>
            <a:r>
              <a:rPr lang="en-US" altLang="ru-RU" sz="4400" dirty="0" smtClean="0"/>
              <a:t> </a:t>
            </a:r>
            <a:r>
              <a:rPr lang="ru-RU" altLang="ru-RU" sz="4400" dirty="0" smtClean="0"/>
              <a:t>      </a:t>
            </a:r>
            <a:r>
              <a:rPr lang="en-US" altLang="ru-RU" sz="4400" dirty="0" smtClean="0"/>
              <a:t>www.rcoko27.ru</a:t>
            </a:r>
            <a:r>
              <a:rPr lang="ru-RU" altLang="ru-RU" sz="4400" dirty="0" smtClean="0"/>
              <a:t>     </a:t>
            </a:r>
            <a:r>
              <a:rPr lang="en-US" altLang="ru-RU" sz="4400" dirty="0" smtClean="0">
                <a:hlinkClick r:id="rId3"/>
              </a:rPr>
              <a:t>www.obrnadzor.ru</a:t>
            </a:r>
            <a:endParaRPr lang="ru-RU" altLang="ru-RU" sz="4400" dirty="0" smtClean="0"/>
          </a:p>
          <a:p>
            <a:pPr>
              <a:buFont typeface="Wingdings" pitchFamily="2" charset="2"/>
              <a:buNone/>
            </a:pPr>
            <a:r>
              <a:rPr lang="en-US" altLang="ru-RU" sz="4400" dirty="0" smtClean="0"/>
              <a:t>www.fipi.ru</a:t>
            </a: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40421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7772400" cy="5588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участия в ЕГЭ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229600" cy="4525963"/>
          </a:xfrm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altLang="ru-RU" sz="32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участие в ЕГЭ в досрочный и основной период по любым предметам необходимо подать до </a:t>
            </a:r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февраля 2024 года.</a:t>
            </a:r>
          </a:p>
          <a:p>
            <a:pPr>
              <a:buFont typeface="Wingdings" pitchFamily="2" charset="2"/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243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участия в </a:t>
            </a:r>
            <a:r>
              <a:rPr lang="ru-RU" altLang="ru-RU" sz="3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сочинении(изложении)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109728" indent="0">
              <a:buNone/>
            </a:pPr>
            <a:endParaRPr lang="ru-RU" sz="2800" dirty="0" smtClean="0">
              <a:latin typeface="Times New Roman"/>
              <a:ea typeface="Calibri"/>
            </a:endParaRPr>
          </a:p>
          <a:p>
            <a:pPr marL="109728" indent="0">
              <a:buNone/>
            </a:pPr>
            <a:endParaRPr lang="ru-RU" sz="2800" dirty="0">
              <a:latin typeface="Times New Roman"/>
              <a:ea typeface="Calibri"/>
            </a:endParaRPr>
          </a:p>
          <a:p>
            <a:pPr marL="109728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Для </a:t>
            </a:r>
            <a:r>
              <a:rPr lang="ru-RU" sz="2800" dirty="0">
                <a:latin typeface="Times New Roman"/>
                <a:ea typeface="Calibri"/>
              </a:rPr>
              <a:t>участия в итоговом сочинении (изложении) участники подают заявление не позднее чем за </a:t>
            </a:r>
            <a:endParaRPr lang="ru-RU" sz="2800" dirty="0" smtClean="0">
              <a:latin typeface="Times New Roman"/>
              <a:ea typeface="Calibri"/>
            </a:endParaRPr>
          </a:p>
          <a:p>
            <a:pPr marL="109728" indent="0"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     две </a:t>
            </a:r>
            <a:r>
              <a:rPr lang="ru-RU" sz="2800" b="1" i="1" dirty="0">
                <a:solidFill>
                  <a:srgbClr val="FF0000"/>
                </a:solidFill>
                <a:latin typeface="Times New Roman"/>
                <a:ea typeface="Calibri"/>
              </a:rPr>
              <a:t>недели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       </a:t>
            </a:r>
            <a:r>
              <a:rPr lang="ru-RU" sz="2800" dirty="0" smtClean="0">
                <a:latin typeface="Times New Roman"/>
                <a:ea typeface="Calibri"/>
              </a:rPr>
              <a:t>до </a:t>
            </a:r>
            <a:r>
              <a:rPr lang="ru-RU" sz="2800" dirty="0">
                <a:latin typeface="Times New Roman"/>
                <a:ea typeface="Calibri"/>
              </a:rPr>
              <a:t>начала проведения итогового сочинения (изложения</a:t>
            </a:r>
            <a:r>
              <a:rPr lang="ru-RU" sz="2800" dirty="0" smtClean="0">
                <a:latin typeface="Times New Roman"/>
                <a:ea typeface="Calibri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62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770182"/>
          </a:xfrm>
        </p:spPr>
        <p:txBody>
          <a:bodyPr>
            <a:normAutofit fontScale="90000"/>
          </a:bodyPr>
          <a:lstStyle/>
          <a:p>
            <a:r>
              <a:rPr lang="ru-RU" altLang="ru-RU" sz="4200" b="1" i="1" kern="0" dirty="0">
                <a:solidFill>
                  <a:srgbClr val="002060"/>
                </a:solidFill>
                <a:effectLst/>
                <a:latin typeface="Times New Roman"/>
              </a:rPr>
              <a:t>Итоговое сочинение(изложение)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11349"/>
            <a:ext cx="8229600" cy="4525963"/>
          </a:xfrm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Ø"/>
            </a:pPr>
            <a:r>
              <a:rPr lang="ru-RU" altLang="ru-RU" sz="3200" b="1" i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</a:t>
            </a:r>
            <a:r>
              <a:rPr lang="ru-RU" altLang="ru-RU" sz="3200" b="1" i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является допуском к ЕГЭ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Ø"/>
            </a:pPr>
            <a:r>
              <a:rPr lang="ru-RU" altLang="ru-RU" sz="3200" b="1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3200" b="1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тоговое </a:t>
            </a:r>
            <a:r>
              <a:rPr lang="ru-RU" altLang="ru-RU" sz="3200" b="1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будет проводиться </a:t>
            </a:r>
            <a:endParaRPr lang="ru-RU" altLang="ru-RU" sz="3200" b="1" i="1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None/>
            </a:pPr>
            <a:r>
              <a:rPr lang="ru-RU" altLang="ru-RU" sz="36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i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6 декабря</a:t>
            </a:r>
            <a:r>
              <a:rPr lang="en-US" altLang="ru-RU" sz="3600" b="1" i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</a:t>
            </a:r>
            <a:r>
              <a:rPr lang="ru-RU" altLang="ru-RU" sz="3600" b="1" i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23года</a:t>
            </a:r>
            <a:endParaRPr lang="ru-RU" altLang="ru-RU" sz="3600" b="1" i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Ø"/>
            </a:pPr>
            <a:r>
              <a:rPr lang="ru-RU" altLang="ru-RU" sz="3200" b="1" i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сочинения </a:t>
            </a:r>
            <a:r>
              <a:rPr lang="ru-RU" altLang="ru-RU" sz="3200" b="1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 оцениваться по системе зачет/незачет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192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34620" indent="449580">
              <a:spcBef>
                <a:spcPts val="55"/>
              </a:spcBef>
              <a:spcAft>
                <a:spcPts val="0"/>
              </a:spcAft>
            </a:pP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</a:t>
            </a:r>
            <a:r>
              <a:rPr lang="ru-RU" b="1" i="1" spc="-2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формулировок</a:t>
            </a:r>
            <a:r>
              <a:rPr lang="ru-RU" b="1" i="1" spc="-3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</a:t>
            </a:r>
            <a:r>
              <a:rPr lang="ru-RU" b="1" i="1" spc="-3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итогового</a:t>
            </a:r>
            <a:r>
              <a:rPr lang="ru-RU" b="1" i="1" spc="-3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сочинения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4620" marR="147955" indent="449580"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91820" marR="147955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Итоговое</a:t>
            </a:r>
            <a:r>
              <a:rPr lang="ru-RU" sz="28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сочинение</a:t>
            </a:r>
            <a:r>
              <a:rPr lang="ru-RU" sz="28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нацелено на проверку общих речевых компетенций обучающегося, выявление уровня его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речевой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культуры,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оценку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умения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выпускника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рассуждать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избранной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теме,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аргументировать свою позицию.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91820" marR="147955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Итоговое сочинение содержит</a:t>
            </a:r>
            <a:r>
              <a:rPr lang="ru-RU" sz="28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требование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построения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аргументации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обязательным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привлечением</a:t>
            </a:r>
            <a:r>
              <a:rPr lang="ru-RU" sz="2800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примера</a:t>
            </a:r>
            <a:r>
              <a:rPr lang="ru-RU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(-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литературного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30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ject 2"/>
          <p:cNvSpPr>
            <a:spLocks noGrp="1"/>
          </p:cNvSpPr>
          <p:nvPr>
            <p:ph type="title"/>
          </p:nvPr>
        </p:nvSpPr>
        <p:spPr>
          <a:xfrm>
            <a:off x="731520" y="260648"/>
            <a:ext cx="7680960" cy="1207789"/>
          </a:xfrm>
        </p:spPr>
        <p:txBody>
          <a:bodyPr tIns="62865">
            <a:normAutofit/>
          </a:bodyPr>
          <a:lstStyle/>
          <a:p>
            <a:pPr marL="625475" algn="ctr" eaLnBrk="1" hangingPunct="1">
              <a:lnSpc>
                <a:spcPts val="3000"/>
              </a:lnSpc>
              <a:spcBef>
                <a:spcPts val="500"/>
              </a:spcBef>
            </a:pPr>
            <a:r>
              <a:rPr lang="ru-RU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Структура закрытого банка тем  итогового сочинения</a:t>
            </a:r>
          </a:p>
        </p:txBody>
      </p:sp>
      <p:sp>
        <p:nvSpPr>
          <p:cNvPr id="13315" name="object 3"/>
          <p:cNvSpPr>
            <a:spLocks/>
          </p:cNvSpPr>
          <p:nvPr/>
        </p:nvSpPr>
        <p:spPr bwMode="auto">
          <a:xfrm>
            <a:off x="0" y="1738312"/>
            <a:ext cx="9144000" cy="47625"/>
          </a:xfrm>
          <a:custGeom>
            <a:avLst/>
            <a:gdLst>
              <a:gd name="T0" fmla="*/ 9144000 w 9144000"/>
              <a:gd name="T1" fmla="*/ 0 h 572769"/>
              <a:gd name="T2" fmla="*/ 0 w 9144000"/>
              <a:gd name="T3" fmla="*/ 0 h 572769"/>
              <a:gd name="T4" fmla="*/ 0 w 9144000"/>
              <a:gd name="T5" fmla="*/ 572962 h 572769"/>
              <a:gd name="T6" fmla="*/ 9144000 w 9144000"/>
              <a:gd name="T7" fmla="*/ 572962 h 572769"/>
              <a:gd name="T8" fmla="*/ 9144000 w 9144000"/>
              <a:gd name="T9" fmla="*/ 0 h 5727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44000"/>
              <a:gd name="T16" fmla="*/ 0 h 572769"/>
              <a:gd name="T17" fmla="*/ 9144000 w 9144000"/>
              <a:gd name="T18" fmla="*/ 572769 h 5727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44000" h="572769">
                <a:moveTo>
                  <a:pt x="9144000" y="0"/>
                </a:moveTo>
                <a:lnTo>
                  <a:pt x="0" y="0"/>
                </a:lnTo>
                <a:lnTo>
                  <a:pt x="0" y="572643"/>
                </a:lnTo>
                <a:lnTo>
                  <a:pt x="9144000" y="572643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/>
            <a:endParaRPr lang="ru-RU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object 4"/>
          <p:cNvSpPr txBox="1">
            <a:spLocks noChangeArrowheads="1"/>
          </p:cNvSpPr>
          <p:nvPr/>
        </p:nvSpPr>
        <p:spPr bwMode="auto">
          <a:xfrm>
            <a:off x="381000" y="1828800"/>
            <a:ext cx="8610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 и подразделы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ru-RU" altLang="ru-RU" b="1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Духовно-нравственные ориентиры в жизни человека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мир человека и его личностные качества.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человека к другому человеку (окружению), нравственные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7" name="object 5"/>
          <p:cNvSpPr txBox="1">
            <a:spLocks noChangeArrowheads="1"/>
          </p:cNvSpPr>
          <p:nvPr/>
        </p:nvSpPr>
        <p:spPr bwMode="auto">
          <a:xfrm>
            <a:off x="609600" y="2971800"/>
            <a:ext cx="62484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идеалы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выбор между добром и злом.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object 6"/>
          <p:cNvSpPr txBox="1">
            <a:spLocks noChangeArrowheads="1"/>
          </p:cNvSpPr>
          <p:nvPr/>
        </p:nvSpPr>
        <p:spPr bwMode="auto">
          <a:xfrm>
            <a:off x="381000" y="3352800"/>
            <a:ext cx="43688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471488" indent="-460375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  <a:buFontTx/>
              <a:buAutoNum type="arabicPeriod" startAt="3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Познание человеком самого себя.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 startAt="3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человека и ее ограничения.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9" name="object 7"/>
          <p:cNvSpPr txBox="1">
            <a:spLocks noChangeArrowheads="1"/>
          </p:cNvSpPr>
          <p:nvPr/>
        </p:nvSpPr>
        <p:spPr bwMode="auto">
          <a:xfrm>
            <a:off x="304800" y="3962400"/>
            <a:ext cx="60039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ru-RU" altLang="ru-RU" b="1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2 </a:t>
            </a:r>
            <a:r>
              <a:rPr lang="ru-RU" altLang="ru-RU" b="1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общество, Отечество в жизни человека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0" name="object 8"/>
          <p:cNvSpPr txBox="1">
            <a:spLocks noChangeArrowheads="1"/>
          </p:cNvSpPr>
          <p:nvPr/>
        </p:nvSpPr>
        <p:spPr bwMode="auto">
          <a:xfrm>
            <a:off x="381000" y="4267200"/>
            <a:ext cx="627697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471488" indent="-460375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471488" algn="l"/>
                <a:tab pos="4730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  <a:buFontTx/>
              <a:buAutoNum type="arabicPeriod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Семья, род; семейные ценности и традиции.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и общество.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Родина, государство, гражданская позиция человека.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1" name="object 9"/>
          <p:cNvSpPr txBox="1">
            <a:spLocks noChangeArrowheads="1"/>
          </p:cNvSpPr>
          <p:nvPr/>
        </p:nvSpPr>
        <p:spPr bwMode="auto">
          <a:xfrm>
            <a:off x="381000" y="5105400"/>
            <a:ext cx="5014913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ru-RU" altLang="ru-RU" b="1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3 </a:t>
            </a:r>
            <a:r>
              <a:rPr lang="ru-RU" altLang="ru-RU" b="1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2" name="object 10"/>
          <p:cNvSpPr txBox="1">
            <a:spLocks noChangeArrowheads="1"/>
          </p:cNvSpPr>
          <p:nvPr/>
        </p:nvSpPr>
        <p:spPr bwMode="auto">
          <a:xfrm>
            <a:off x="381000" y="5410200"/>
            <a:ext cx="5867400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527050" indent="-514350">
              <a:spcBef>
                <a:spcPct val="20000"/>
              </a:spcBef>
              <a:tabLst>
                <a:tab pos="5270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tabLst>
                <a:tab pos="5270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tabLst>
                <a:tab pos="5270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tabLst>
                <a:tab pos="5270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tabLst>
                <a:tab pos="5270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  <a:buFontTx/>
              <a:buAutoNum type="arabicPeriod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человек.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 и человек.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и человек.</a:t>
            </a: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ru-RU" altLang="ru-RU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и языковая личность</a:t>
            </a:r>
          </a:p>
        </p:txBody>
      </p:sp>
      <p:sp>
        <p:nvSpPr>
          <p:cNvPr id="13323" name="object 11"/>
          <p:cNvSpPr>
            <a:spLocks/>
          </p:cNvSpPr>
          <p:nvPr/>
        </p:nvSpPr>
        <p:spPr bwMode="auto">
          <a:xfrm>
            <a:off x="6788150" y="3532188"/>
            <a:ext cx="2068513" cy="3109912"/>
          </a:xfrm>
          <a:custGeom>
            <a:avLst/>
            <a:gdLst>
              <a:gd name="T0" fmla="*/ 2068131 w 2069465"/>
              <a:gd name="T1" fmla="*/ 0 h 3108959"/>
              <a:gd name="T2" fmla="*/ 0 w 2069465"/>
              <a:gd name="T3" fmla="*/ 0 h 3108959"/>
              <a:gd name="T4" fmla="*/ 0 w 2069465"/>
              <a:gd name="T5" fmla="*/ 3109913 h 3108959"/>
              <a:gd name="T6" fmla="*/ 2068131 w 2069465"/>
              <a:gd name="T7" fmla="*/ 3109913 h 3108959"/>
              <a:gd name="T8" fmla="*/ 2068131 w 2069465"/>
              <a:gd name="T9" fmla="*/ 0 h 31089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9465"/>
              <a:gd name="T16" fmla="*/ 0 h 3108959"/>
              <a:gd name="T17" fmla="*/ 2069465 w 2069465"/>
              <a:gd name="T18" fmla="*/ 3108959 h 31089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9465" h="3108959">
                <a:moveTo>
                  <a:pt x="2069083" y="0"/>
                </a:moveTo>
                <a:lnTo>
                  <a:pt x="0" y="0"/>
                </a:lnTo>
                <a:lnTo>
                  <a:pt x="0" y="3108960"/>
                </a:lnTo>
                <a:lnTo>
                  <a:pt x="2069083" y="3108960"/>
                </a:lnTo>
                <a:lnTo>
                  <a:pt x="2069083" y="0"/>
                </a:lnTo>
                <a:close/>
              </a:path>
            </a:pathLst>
          </a:custGeom>
          <a:solidFill>
            <a:srgbClr val="ACB8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/>
            <a:endParaRPr lang="ru-RU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4" name="object 12"/>
          <p:cNvSpPr txBox="1">
            <a:spLocks noChangeArrowheads="1"/>
          </p:cNvSpPr>
          <p:nvPr/>
        </p:nvSpPr>
        <p:spPr bwMode="auto">
          <a:xfrm>
            <a:off x="7899400" y="5480050"/>
            <a:ext cx="881063" cy="2397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  <a:extLst/>
        </p:spPr>
        <p:txBody>
          <a:bodyPr lIns="0" tIns="12700" rIns="0" bIns="0">
            <a:spAutoFit/>
          </a:bodyPr>
          <a:lstStyle>
            <a:lvl1pPr>
              <a:spcBef>
                <a:spcPct val="20000"/>
              </a:spcBef>
              <a:tabLst>
                <a:tab pos="569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tabLst>
                <a:tab pos="569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tabLst>
                <a:tab pos="569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tabLst>
                <a:tab pos="569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tabLst>
                <a:tab pos="569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569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569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569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569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ru-RU" altLang="ru-RU" sz="1400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банк	тем</a:t>
            </a:r>
            <a:endParaRPr lang="ru-RU" altLang="ru-RU" sz="1400" dirty="0" smtClean="0">
              <a:solidFill>
                <a:prstClr val="black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3325" name="object 13"/>
          <p:cNvSpPr txBox="1">
            <a:spLocks noChangeArrowheads="1"/>
          </p:cNvSpPr>
          <p:nvPr/>
        </p:nvSpPr>
        <p:spPr bwMode="auto">
          <a:xfrm>
            <a:off x="6881813" y="3559175"/>
            <a:ext cx="1900237" cy="1947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lIns="0" tIns="13335" rIns="0" bIns="0">
            <a:spAutoFit/>
          </a:bodyPr>
          <a:lstStyle>
            <a:lvl1pPr>
              <a:spcBef>
                <a:spcPct val="20000"/>
              </a:spcBef>
              <a:tabLst>
                <a:tab pos="303213" algn="l"/>
                <a:tab pos="508000" algn="l"/>
                <a:tab pos="962025" algn="l"/>
                <a:tab pos="989013" algn="l"/>
                <a:tab pos="1181100" algn="l"/>
                <a:tab pos="1587500" algn="l"/>
                <a:tab pos="17732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tabLst>
                <a:tab pos="303213" algn="l"/>
                <a:tab pos="508000" algn="l"/>
                <a:tab pos="962025" algn="l"/>
                <a:tab pos="989013" algn="l"/>
                <a:tab pos="1181100" algn="l"/>
                <a:tab pos="1587500" algn="l"/>
                <a:tab pos="17732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tabLst>
                <a:tab pos="303213" algn="l"/>
                <a:tab pos="508000" algn="l"/>
                <a:tab pos="962025" algn="l"/>
                <a:tab pos="989013" algn="l"/>
                <a:tab pos="1181100" algn="l"/>
                <a:tab pos="1587500" algn="l"/>
                <a:tab pos="17732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tabLst>
                <a:tab pos="303213" algn="l"/>
                <a:tab pos="508000" algn="l"/>
                <a:tab pos="962025" algn="l"/>
                <a:tab pos="989013" algn="l"/>
                <a:tab pos="1181100" algn="l"/>
                <a:tab pos="1587500" algn="l"/>
                <a:tab pos="17732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tabLst>
                <a:tab pos="303213" algn="l"/>
                <a:tab pos="508000" algn="l"/>
                <a:tab pos="962025" algn="l"/>
                <a:tab pos="989013" algn="l"/>
                <a:tab pos="1181100" algn="l"/>
                <a:tab pos="1587500" algn="l"/>
                <a:tab pos="17732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03213" algn="l"/>
                <a:tab pos="508000" algn="l"/>
                <a:tab pos="962025" algn="l"/>
                <a:tab pos="989013" algn="l"/>
                <a:tab pos="1181100" algn="l"/>
                <a:tab pos="1587500" algn="l"/>
                <a:tab pos="17732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03213" algn="l"/>
                <a:tab pos="508000" algn="l"/>
                <a:tab pos="962025" algn="l"/>
                <a:tab pos="989013" algn="l"/>
                <a:tab pos="1181100" algn="l"/>
                <a:tab pos="1587500" algn="l"/>
                <a:tab pos="17732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03213" algn="l"/>
                <a:tab pos="508000" algn="l"/>
                <a:tab pos="962025" algn="l"/>
                <a:tab pos="989013" algn="l"/>
                <a:tab pos="1181100" algn="l"/>
                <a:tab pos="1587500" algn="l"/>
                <a:tab pos="17732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03213" algn="l"/>
                <a:tab pos="508000" algn="l"/>
                <a:tab pos="962025" algn="l"/>
                <a:tab pos="989013" algn="l"/>
                <a:tab pos="1181100" algn="l"/>
                <a:tab pos="1587500" algn="l"/>
                <a:tab pos="17732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ru-RU" altLang="ru-RU" sz="1400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В	2023/24	учебном  году	комплекты	тем  итогового		сочинения  будут		собираться  </a:t>
            </a:r>
            <a:r>
              <a:rPr lang="ru-RU" altLang="ru-RU" sz="1400" b="1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только из тех тем,  которые  использовались		в  прошлые годы.</a:t>
            </a:r>
            <a:endParaRPr lang="ru-RU" altLang="ru-RU" sz="1400" dirty="0" smtClean="0">
              <a:solidFill>
                <a:prstClr val="black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altLang="ru-RU" sz="1400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В	дальнейшем</a:t>
            </a:r>
            <a:endParaRPr lang="ru-RU" altLang="ru-RU" sz="1400" dirty="0" smtClean="0">
              <a:solidFill>
                <a:prstClr val="black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3326" name="object 14"/>
          <p:cNvSpPr txBox="1">
            <a:spLocks noChangeArrowheads="1"/>
          </p:cNvSpPr>
          <p:nvPr/>
        </p:nvSpPr>
        <p:spPr bwMode="auto">
          <a:xfrm>
            <a:off x="7823201" y="5719763"/>
            <a:ext cx="944562" cy="6591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 lIns="0" tIns="12700" rIns="0" bIns="0">
            <a:spAutoFit/>
          </a:bodyPr>
          <a:lstStyle>
            <a:lvl1pPr marL="107950" indent="-109538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ts val="100"/>
              </a:spcBef>
            </a:pPr>
            <a:r>
              <a:rPr lang="ru-RU" altLang="ru-RU" sz="1400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сочинения  ежегодно  новыми</a:t>
            </a:r>
            <a:endParaRPr lang="ru-RU" altLang="ru-RU" sz="1400" dirty="0" smtClean="0">
              <a:solidFill>
                <a:prstClr val="black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3327" name="object 15"/>
          <p:cNvSpPr txBox="1">
            <a:spLocks noChangeArrowheads="1"/>
          </p:cNvSpPr>
          <p:nvPr/>
        </p:nvSpPr>
        <p:spPr bwMode="auto">
          <a:xfrm>
            <a:off x="6881813" y="5480050"/>
            <a:ext cx="976312" cy="1085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  <a:extLst/>
        </p:spPr>
        <p:txBody>
          <a:bodyPr lIns="0" tIns="12700" rIns="0" bIns="0">
            <a:spAutoFit/>
          </a:bodyPr>
          <a:lstStyle>
            <a:lvl1pPr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100"/>
              </a:spcBef>
            </a:pPr>
            <a:r>
              <a:rPr lang="ru-RU" altLang="ru-RU" sz="1400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закрытый  итогового  будет</a:t>
            </a:r>
            <a:endParaRPr lang="ru-RU" altLang="ru-RU" sz="1400" dirty="0" smtClean="0">
              <a:solidFill>
                <a:prstClr val="black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Bef>
                <a:spcPct val="0"/>
              </a:spcBef>
            </a:pPr>
            <a:r>
              <a:rPr lang="ru-RU" altLang="ru-RU" sz="1400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пополнятся</a:t>
            </a:r>
            <a:endParaRPr lang="ru-RU" altLang="ru-RU" sz="1400" dirty="0" smtClean="0">
              <a:solidFill>
                <a:prstClr val="black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>
              <a:spcBef>
                <a:spcPts val="25"/>
              </a:spcBef>
            </a:pPr>
            <a:r>
              <a:rPr lang="ru-RU" altLang="ru-RU" sz="1400" dirty="0" smtClean="0">
                <a:solidFill>
                  <a:srgbClr val="001F5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темами.</a:t>
            </a:r>
            <a:endParaRPr lang="ru-RU" altLang="ru-RU" sz="1400" dirty="0" smtClean="0">
              <a:solidFill>
                <a:prstClr val="black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10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134620" marR="142240" indent="449580" algn="just">
              <a:spcBef>
                <a:spcPts val="5"/>
              </a:spcBef>
              <a:spcAft>
                <a:spcPts val="0"/>
              </a:spcAft>
            </a:pPr>
            <a:endParaRPr lang="ru-RU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4620" marR="142240" indent="0" algn="just">
              <a:spcBef>
                <a:spcPts val="5"/>
              </a:spcBef>
              <a:spcAft>
                <a:spcPts val="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2023/24</a:t>
            </a:r>
            <a:r>
              <a:rPr lang="ru-RU" sz="24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учебном </a:t>
            </a:r>
            <a:r>
              <a:rPr lang="ru-RU" sz="24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году</a:t>
            </a:r>
            <a:r>
              <a:rPr lang="ru-RU" sz="24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каждый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комплект будет включать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шесть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 – по две темы из каждого раздела</a:t>
            </a:r>
            <a:r>
              <a:rPr lang="ru-RU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банка:</a:t>
            </a:r>
          </a:p>
          <a:p>
            <a:pPr marL="584835" marR="1512570" indent="0">
              <a:spcAft>
                <a:spcPts val="0"/>
              </a:spcAft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Темы 1, 2 «Духовно-нравственные ориентиры в жизни человека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</a:p>
          <a:p>
            <a:pPr marL="584835" marR="1512570" indent="0">
              <a:spcAft>
                <a:spcPts val="0"/>
              </a:spcAft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Темы</a:t>
            </a:r>
            <a:r>
              <a:rPr lang="ru-RU" sz="2400" b="1" i="1" spc="-1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3,</a:t>
            </a:r>
            <a:r>
              <a:rPr lang="ru-RU" sz="2400" b="1" i="1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 «Семья,</a:t>
            </a:r>
            <a:r>
              <a:rPr lang="ru-RU" sz="2400" b="1" i="1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общество, Отечество</a:t>
            </a:r>
            <a:r>
              <a:rPr lang="ru-RU" sz="2400" b="1" i="1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жизни</a:t>
            </a:r>
            <a:r>
              <a:rPr lang="ru-RU" sz="2400" b="1" i="1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человека».</a:t>
            </a:r>
          </a:p>
          <a:p>
            <a:pPr marL="584835" indent="0">
              <a:spcAft>
                <a:spcPts val="0"/>
              </a:spcAft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Темы</a:t>
            </a:r>
            <a:r>
              <a:rPr lang="ru-RU" sz="2400" b="1" i="1" spc="-2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5,</a:t>
            </a:r>
            <a:r>
              <a:rPr lang="ru-RU" sz="2400" b="1" i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«Природа</a:t>
            </a:r>
            <a:r>
              <a:rPr lang="ru-RU" sz="2400" b="1" i="1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i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культура</a:t>
            </a:r>
            <a:r>
              <a:rPr lang="ru-RU" sz="2400" b="1" i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b="1" i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жизни человека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</a:p>
          <a:p>
            <a:pPr marL="584835" indent="0">
              <a:spcAft>
                <a:spcPts val="0"/>
              </a:spcAft>
              <a:buNone/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4620" indent="0"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Как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в прошлые годы, комплекты тем формируются отдельно для каждого часового</a:t>
            </a:r>
            <a:r>
              <a:rPr lang="ru-RU" sz="2400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3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пояса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режиме конфиденциальности и становятся общедоступными за 15 минут до начала</a:t>
            </a:r>
            <a:r>
              <a:rPr lang="ru-RU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итогового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сочинения.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1870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 проверке допускаются итоговые сочинения </a:t>
            </a:r>
            <a:r>
              <a:rPr lang="en-US" sz="31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установленным требованиям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680960" cy="3931920"/>
          </a:xfrm>
          <a:solidFill>
            <a:schemeClr val="bg2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62500" lnSpcReduction="20000"/>
          </a:bodyPr>
          <a:lstStyle/>
          <a:p>
            <a:pPr indent="0" algn="just">
              <a:lnSpc>
                <a:spcPct val="150000"/>
              </a:lnSpc>
              <a:buNone/>
              <a:tabLst>
                <a:tab pos="-180340" algn="l"/>
              </a:tabLst>
            </a:pP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№ 1.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итогового сочинения </a:t>
            </a:r>
            <a:endParaRPr lang="en-US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  <a:tabLst>
                <a:tab pos="-180340" algn="l"/>
              </a:tabLst>
            </a:pPr>
            <a:r>
              <a:rPr lang="ru-RU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в сочинении менее </a:t>
            </a:r>
            <a:r>
              <a:rPr lang="ru-RU" sz="22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  <a:r>
              <a:rPr lang="ru-RU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слов, (в подсчёт включаются все слова, в том числе и служебные), то выставляется «незачет» за невыполнение требования № 1 и «незачет» за всю работу в целом </a:t>
            </a:r>
          </a:p>
          <a:p>
            <a:pPr indent="0" algn="just">
              <a:lnSpc>
                <a:spcPct val="150000"/>
              </a:lnSpc>
              <a:buNone/>
              <a:tabLst>
                <a:tab pos="-180340" algn="l"/>
              </a:tabLst>
            </a:pPr>
            <a:r>
              <a:rPr lang="ru-RU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(такие итоговые сочинения не проверяются экспертами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  <a:tabLst>
                <a:tab pos="-180340" algn="l"/>
              </a:tabLst>
            </a:pP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№ 2.</a:t>
            </a:r>
            <a:r>
              <a:rPr lang="en-US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50000"/>
              </a:lnSpc>
              <a:buNone/>
              <a:tabLst>
                <a:tab pos="-180340" algn="l"/>
              </a:tabLst>
            </a:pPr>
            <a:r>
              <a:rPr lang="ru-RU" sz="29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 написания итогового сочинения </a:t>
            </a:r>
            <a:endParaRPr lang="en-US" sz="29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None/>
              <a:tabLst>
                <a:tab pos="-180340" algn="l"/>
              </a:tabLst>
            </a:pPr>
            <a:r>
              <a:rPr lang="ru-RU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выполняется самостоятельно. </a:t>
            </a:r>
            <a:r>
              <a:rPr lang="ru-RU" sz="2200" dirty="0">
                <a:solidFill>
                  <a:srgbClr val="000000"/>
                </a:solidFill>
                <a:latin typeface="Times New Roman"/>
              </a:rPr>
              <a:t>Если сочинение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</a:rPr>
              <a:t>признано </a:t>
            </a:r>
            <a:r>
              <a:rPr lang="ru-RU" sz="2200" dirty="0">
                <a:solidFill>
                  <a:srgbClr val="000000"/>
                </a:solidFill>
                <a:latin typeface="Times New Roman"/>
              </a:rPr>
              <a:t>экспертом несамостоятельным, то выставляется «незачет» за невыполнение требования № 2 и «незачет» за всю работу в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</a:rPr>
              <a:t>целом</a:t>
            </a:r>
          </a:p>
          <a:p>
            <a:pPr indent="0">
              <a:lnSpc>
                <a:spcPct val="150000"/>
              </a:lnSpc>
              <a:buNone/>
              <a:tabLst>
                <a:tab pos="-180340" algn="l"/>
              </a:tabLst>
            </a:pPr>
            <a:r>
              <a:rPr lang="ru-RU" sz="22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Times New Roman"/>
              </a:rPr>
              <a:t>(такие итоговые сочинения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</a:rPr>
              <a:t>не </a:t>
            </a:r>
            <a:r>
              <a:rPr lang="ru-RU" sz="2200" dirty="0">
                <a:solidFill>
                  <a:srgbClr val="000000"/>
                </a:solidFill>
                <a:latin typeface="Times New Roman"/>
              </a:rPr>
              <a:t>проверяются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</a:rPr>
              <a:t>экспертами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ru-RU" sz="2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04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9010</TotalTime>
  <Words>1509</Words>
  <Application>Microsoft Office PowerPoint</Application>
  <PresentationFormat>Экран (4:3)</PresentationFormat>
  <Paragraphs>199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Calibri</vt:lpstr>
      <vt:lpstr>Century Gothic</vt:lpstr>
      <vt:lpstr>Garamond</vt:lpstr>
      <vt:lpstr>Georgia</vt:lpstr>
      <vt:lpstr>Times New Roman</vt:lpstr>
      <vt:lpstr>Wingdings</vt:lpstr>
      <vt:lpstr>Savon</vt:lpstr>
      <vt:lpstr>Итоговая аттестация </vt:lpstr>
      <vt:lpstr>Допускаются к государственной итоговой аттестации</vt:lpstr>
      <vt:lpstr> Для участия в ЕГЭ  </vt:lpstr>
      <vt:lpstr>Для участия в сочинении(изложении)</vt:lpstr>
      <vt:lpstr>Итоговое сочинение(изложение)</vt:lpstr>
      <vt:lpstr>  Особенности формулировок тем итогового сочинения </vt:lpstr>
      <vt:lpstr>Структура закрытого банка тем  итогового сочинения</vt:lpstr>
      <vt:lpstr>Презентация PowerPoint</vt:lpstr>
      <vt:lpstr>  К проверке допускаются итоговые сочинения  соответствующие установленным требованиям </vt:lpstr>
      <vt:lpstr>Критерии оценивания итогового сочинения</vt:lpstr>
      <vt:lpstr>Итоговое сочинение(изложение)</vt:lpstr>
      <vt:lpstr>Итоговое сочинение</vt:lpstr>
      <vt:lpstr>Повторная сдача итогового сочинения</vt:lpstr>
      <vt:lpstr>  Срок действия результатов итогового сочинения   </vt:lpstr>
      <vt:lpstr>Итоговое сочинение(изложение)</vt:lpstr>
      <vt:lpstr>Презентация PowerPoint</vt:lpstr>
      <vt:lpstr>ЕГЭ -2024</vt:lpstr>
      <vt:lpstr>ЕГЭ  2024</vt:lpstr>
      <vt:lpstr>Обязательные экзамены</vt:lpstr>
      <vt:lpstr>Экзамены по выбору</vt:lpstr>
      <vt:lpstr>Расписание экзаменов (проект!)</vt:lpstr>
      <vt:lpstr> Неудовлетворительный результат</vt:lpstr>
      <vt:lpstr>Аттестат</vt:lpstr>
      <vt:lpstr>Оценки в аттестат</vt:lpstr>
      <vt:lpstr>Оценки в аттестат</vt:lpstr>
      <vt:lpstr>Медаль «За особые успехи в учении» I степени</vt:lpstr>
      <vt:lpstr>Медаль «За особые успехи в учении» II  степени</vt:lpstr>
      <vt:lpstr>Адреса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Наталья Ивановна</cp:lastModifiedBy>
  <cp:revision>831</cp:revision>
  <dcterms:created xsi:type="dcterms:W3CDTF">2010-05-23T14:28:12Z</dcterms:created>
  <dcterms:modified xsi:type="dcterms:W3CDTF">2023-11-30T03:13:15Z</dcterms:modified>
</cp:coreProperties>
</file>