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998" r:id="rId2"/>
    <p:sldId id="787" r:id="rId3"/>
    <p:sldId id="927" r:id="rId4"/>
    <p:sldId id="971" r:id="rId5"/>
    <p:sldId id="939" r:id="rId6"/>
    <p:sldId id="952" r:id="rId7"/>
    <p:sldId id="972" r:id="rId8"/>
    <p:sldId id="973" r:id="rId9"/>
    <p:sldId id="999" r:id="rId10"/>
    <p:sldId id="975" r:id="rId11"/>
    <p:sldId id="977" r:id="rId12"/>
    <p:sldId id="978" r:id="rId13"/>
    <p:sldId id="979" r:id="rId14"/>
    <p:sldId id="980" r:id="rId15"/>
    <p:sldId id="992" r:id="rId16"/>
    <p:sldId id="1001" r:id="rId17"/>
    <p:sldId id="984" r:id="rId18"/>
    <p:sldId id="985" r:id="rId19"/>
    <p:sldId id="986" r:id="rId20"/>
    <p:sldId id="1002" r:id="rId21"/>
    <p:sldId id="988" r:id="rId22"/>
    <p:sldId id="1003" r:id="rId23"/>
    <p:sldId id="1004" r:id="rId24"/>
    <p:sldId id="533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0051" autoAdjust="0"/>
  </p:normalViewPr>
  <p:slideViewPr>
    <p:cSldViewPr>
      <p:cViewPr varScale="1">
        <p:scale>
          <a:sx n="105" d="100"/>
          <a:sy n="105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90697674418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15-44F0-BF80-1C7FE2CAF3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85067526415994E-16"/>
                  <c:y val="-2.093023255813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15-44F0-BF80-1C7FE2CAF3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1096</c:v>
                </c:pt>
                <c:pt idx="1">
                  <c:v>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15-44F0-BF80-1C7FE2CAF3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-1.860465116279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15-44F0-BF80-1C7FE2CAF3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444444444444441E-3"/>
                  <c:y val="-2.790697674418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15-44F0-BF80-1C7FE2CAF3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853</c:v>
                </c:pt>
                <c:pt idx="1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15-44F0-BF80-1C7FE2CAF3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B15-44F0-BF80-1C7FE2CAF3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00000000000001E-2"/>
                  <c:y val="-3.02325581395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15-44F0-BF80-1C7FE2CAF3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1076</c:v>
                </c:pt>
                <c:pt idx="1">
                  <c:v>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B15-44F0-BF80-1C7FE2CAF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50376"/>
        <c:axId val="101850768"/>
        <c:axId val="0"/>
      </c:bar3DChart>
      <c:catAx>
        <c:axId val="10185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850768"/>
        <c:crosses val="autoZero"/>
        <c:auto val="1"/>
        <c:lblAlgn val="ctr"/>
        <c:lblOffset val="100"/>
        <c:noMultiLvlLbl val="0"/>
      </c:catAx>
      <c:valAx>
        <c:axId val="10185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850376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0E-4DD0-8BEB-20B3FC17B2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E-4DD0-8BEB-20B3FC17B2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328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E-4DD0-8BEB-20B3FC17B2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3.72093023255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0E-4DD0-8BEB-20B3FC17B2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88888888888889E-2"/>
                  <c:y val="-3.488372093023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0E-4DD0-8BEB-20B3FC17B2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0E-4DD0-8BEB-20B3FC17B2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14E-2"/>
                  <c:y val="-3.0232558139534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0E-4DD0-8BEB-20B3FC17B2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499999999999898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0E-4DD0-8BEB-20B3FC17B2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223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0E-4DD0-8BEB-20B3FC17B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51552"/>
        <c:axId val="101851944"/>
        <c:axId val="0"/>
      </c:bar3DChart>
      <c:catAx>
        <c:axId val="10185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851944"/>
        <c:crosses val="autoZero"/>
        <c:auto val="1"/>
        <c:lblAlgn val="ctr"/>
        <c:lblOffset val="100"/>
        <c:noMultiLvlLbl val="0"/>
      </c:catAx>
      <c:valAx>
        <c:axId val="10185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851552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17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19-4680-9EC8-25EEC7D78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0021288925855E-2"/>
                  <c:y val="-2.137809603646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19-4680-9EC8-25EEC7D78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19-4680-9EC8-25EEC7D781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4477560551330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19-4680-9EC8-25EEC7D78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7803797576045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19-4680-9EC8-25EEC7D78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19-4680-9EC8-25EEC7D781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7803797576045E-2"/>
                  <c:y val="-3.20671440547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119-4680-9EC8-25EEC7D78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560759515209E-2"/>
                  <c:y val="-1.2025179020512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19-4680-9EC8-25EEC7D781E6}"/>
                </c:ext>
                <c:ext xmlns:c15="http://schemas.microsoft.com/office/drawing/2012/chart" uri="{CE6537A1-D6FC-4f65-9D91-7224C49458BB}">
                  <c15:layout>
                    <c:manualLayout>
                      <c:w val="3.853112917383554E-2"/>
                      <c:h val="8.54456828029208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19-4680-9EC8-25EEC7D7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52728"/>
        <c:axId val="101853120"/>
        <c:axId val="0"/>
      </c:bar3DChart>
      <c:catAx>
        <c:axId val="101852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853120"/>
        <c:crosses val="autoZero"/>
        <c:auto val="1"/>
        <c:lblAlgn val="ctr"/>
        <c:lblOffset val="100"/>
        <c:noMultiLvlLbl val="0"/>
      </c:catAx>
      <c:valAx>
        <c:axId val="10185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852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F5-48E5-ADDC-1EE263EC80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3.720930232558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88888888888788E-2"/>
                  <c:y val="-2.325581395348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F5-48E5-ADDC-1EE263EC80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566E-2"/>
                  <c:y val="-2.790697674418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83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F5-48E5-ADDC-1EE263EC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53904"/>
        <c:axId val="101854296"/>
        <c:axId val="0"/>
      </c:bar3DChart>
      <c:catAx>
        <c:axId val="10185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854296"/>
        <c:crosses val="autoZero"/>
        <c:auto val="1"/>
        <c:lblAlgn val="ctr"/>
        <c:lblOffset val="100"/>
        <c:noMultiLvlLbl val="0"/>
      </c:catAx>
      <c:valAx>
        <c:axId val="101854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853904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17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4A-4C2E-9A52-A0D4FAFE34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0021288925855E-2"/>
                  <c:y val="-2.137809603646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4A-4C2E-9A52-A0D4FAFE34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4A-4C2E-9A52-A0D4FAFE34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004257785171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4A-4C2E-9A52-A0D4FAFE34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011513235266151E-2"/>
                  <c:y val="-3.47394060592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4A-4C2E-9A52-A0D4FAFE34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4A-4C2E-9A52-A0D4FAFE34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2238780275665E-2"/>
                  <c:y val="-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4A-4C2E-9A52-A0D4FAFE34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722813581273754E-2"/>
                  <c:y val="-3.74116680638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4A-4C2E-9A52-A0D4FAFE34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04A-4C2E-9A52-A0D4FAFE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55080"/>
        <c:axId val="101855472"/>
        <c:axId val="0"/>
      </c:bar3DChart>
      <c:catAx>
        <c:axId val="101855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855472"/>
        <c:crosses val="autoZero"/>
        <c:auto val="1"/>
        <c:lblAlgn val="ctr"/>
        <c:lblOffset val="100"/>
        <c:noMultiLvlLbl val="0"/>
      </c:catAx>
      <c:valAx>
        <c:axId val="10185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855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27696922564158E-2"/>
                  <c:y val="-1.191684407438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74-4248-8706-0DA66ED3E5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092323075213867E-3"/>
                  <c:y val="-3.813408870485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74-4248-8706-0DA66ED3E5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94882050142578E-3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184646150427735E-3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74-4248-8706-0DA66ED3E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74-4248-8706-0DA66ED3E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89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74-4248-8706-0DA66ED3E5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84646150426659E-3"/>
                  <c:y val="-1.668358170413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74-4248-8706-0DA66ED3E5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88208717549902E-2"/>
                  <c:y val="-1.191684407438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288208717549902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74-4248-8706-0DA66ED3E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574-4248-8706-0DA66ED3E5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67185127578417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74-4248-8706-0DA66ED3E5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76417435099695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74-4248-8706-0DA66ED3E5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69744102507118E-2"/>
                  <c:y val="-2.383368814876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757952820057031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74-4248-8706-0DA66ED3E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74-4248-8706-0DA66ED3E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768104"/>
        <c:axId val="174768496"/>
        <c:axId val="0"/>
      </c:bar3DChart>
      <c:catAx>
        <c:axId val="17476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768496"/>
        <c:crosses val="autoZero"/>
        <c:auto val="1"/>
        <c:lblAlgn val="ctr"/>
        <c:lblOffset val="100"/>
        <c:noMultiLvlLbl val="0"/>
      </c:catAx>
      <c:valAx>
        <c:axId val="17476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768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0.70475</cdr:x>
      <cdr:y>0.04245</cdr:y>
    </cdr:from>
    <cdr:to>
      <cdr:x>0.96462</cdr:x>
      <cdr:y>0.22705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4208" y="231800"/>
          <a:ext cx="2376251" cy="1008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в 20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1 году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110 победителей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;</a:t>
          </a:r>
        </a:p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285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призеров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CA9AE7-C85B-4EE1-A80F-EBA2CF8B6B78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1A05A-B18C-45CF-A614-97D897D2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E71D6-D076-469C-B593-8D68961AC593}" type="slidenum">
              <a:rPr lang="ru-RU" smtClean="0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7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88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05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0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3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2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D2D6-B0F3-43D4-B9B2-FD72B44A63E1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AB11-2F2E-48FD-9FE4-AF842904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35E4-05BB-4323-8E07-D69702F57041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72A-168C-4CA0-8BF8-DB7C3AED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381E-C1A4-4374-AF79-A7ED856582BE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864-2501-4E25-9DB6-D2811078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894D-F93E-4CF1-B4A2-CF1E45A5DA68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72A4-B35D-4729-9B54-372681E6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F86-5CD9-4FBA-B1A7-84DF50F025D9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53B0-F3CC-4B11-A2D5-1FF5303C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AC02-BB4D-4394-8B47-89585A585312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F924-CC90-4FEA-BDA0-0A725459C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0F71-3BB5-421A-81C6-8316F7A32DEF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04E4-5640-4E7C-8AAA-21932BAA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B1CC-030B-4FB2-9045-442E8D032B88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C34C-16DC-4C32-BBEC-F1C749CA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3884-4407-4117-95DF-FBC638EEC43F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628B-CE2E-45A0-8E77-6132C1DE1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6687-A7BD-49C3-BBA9-8C5D3D59FE70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C4B-34AF-4B69-BE25-F92C7DE2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11F4-F5DF-4E6B-B0B9-C1A9CA939F4F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6AD-DA86-4E09-B5DE-240639D8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AC12D-EE93-4821-A38E-FA548BCA8E8D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A27D7-DA4E-406A-8EAE-FCCB69ECE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29" y="1535182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олимпиад 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научно-исследовательской деятельности лицеистов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уч. году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8024" y="5313799"/>
            <a:ext cx="4100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Шестопалов Д.В.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339725"/>
            <a:ext cx="860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инновационных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60191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-15190"/>
            <a:ext cx="88328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школьников 2021-2022  учебный год</a:t>
            </a: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– 11 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988840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РЭ – 55 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11 % от общего числа учащихся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человек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92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446761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16855" y="873054"/>
            <a:ext cx="8910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</a:t>
            </a:r>
            <a:r>
              <a:rPr lang="ru-RU" b="1" dirty="0"/>
              <a:t>РЭ</a:t>
            </a:r>
            <a:r>
              <a:rPr lang="ru-RU" dirty="0"/>
              <a:t> 2020</a:t>
            </a:r>
            <a:r>
              <a:rPr lang="en-US" dirty="0"/>
              <a:t> - 2021</a:t>
            </a:r>
            <a:r>
              <a:rPr lang="ru-RU" dirty="0"/>
              <a:t>  годы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1150" y="411389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Региональный этап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46410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Региональный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008279"/>
            <a:ext cx="867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победителей и призеров РЭ 2020</a:t>
            </a:r>
            <a:r>
              <a:rPr lang="en-US" dirty="0"/>
              <a:t> - 202</a:t>
            </a:r>
            <a:r>
              <a:rPr lang="ru-RU" dirty="0"/>
              <a:t>2 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61216886"/>
              </p:ext>
            </p:extLst>
          </p:nvPr>
        </p:nvGraphicFramePr>
        <p:xfrm>
          <a:off x="539552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4886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Победители регионального этапа - 2022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653136"/>
            <a:ext cx="27810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класс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53136"/>
            <a:ext cx="2404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Костин Максим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класс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725144"/>
            <a:ext cx="26859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Колодезный Иван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класс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</a:t>
            </a:r>
            <a:endParaRPr lang="ru-RU" sz="2400" dirty="0"/>
          </a:p>
        </p:txBody>
      </p:sp>
      <p:pic>
        <p:nvPicPr>
          <p:cNvPr id="12" name="Рисунок 11" descr="Изображение выглядит как человек, одежда, в позе&#10;&#10;Автоматически созданное описание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664296" cy="355795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728"/>
            <a:ext cx="2717525" cy="36256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стена&#10;&#10;Автоматически созданное описа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0728"/>
            <a:ext cx="27000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31031"/>
            <a:ext cx="51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Призеры регионального этапа - 2022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67368"/>
              </p:ext>
            </p:extLst>
          </p:nvPr>
        </p:nvGraphicFramePr>
        <p:xfrm>
          <a:off x="1691680" y="764704"/>
          <a:ext cx="5976664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9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4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4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effectLst/>
                        </a:rPr>
                        <a:t>№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>
                          <a:effectLst/>
                        </a:rPr>
                        <a:t>ФИО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effectLst/>
                        </a:rPr>
                        <a:t>класс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>
                          <a:effectLst/>
                        </a:rPr>
                        <a:t>Предмет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Екатерина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Уварова Ирина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Цхай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Ельчанинов Лев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 Денис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Скляров Ростислав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Виолетта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Гладков Андрей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Гайфулина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Лукашева Полина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Митрофанова Анжелика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8" name="Рисунок 27" descr="Изображение выглядит как человек, стена, внутренний, зеленый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619624" cy="22048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ловек, одежда, в позе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56791"/>
            <a:ext cx="1224137" cy="16317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дежда, накладные волосы&#10;&#10;Автоматически созданное описа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" y="2420888"/>
            <a:ext cx="1620180" cy="21602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к, стена, одежда, мужчина&#10;&#10;Автоматически созданное описани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032"/>
            <a:ext cx="1167804" cy="155679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еловек, одежда, в позе, одет&#10;&#10;Автоматически созданное описани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40553"/>
            <a:ext cx="1512168" cy="201744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алстук, человек, стена, одежда&#10;&#10;Автоматически созданное описание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7" y="4869160"/>
            <a:ext cx="1492801" cy="19888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еловек, в позе&#10;&#10;Автоматически созданное описание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" y="4941168"/>
            <a:ext cx="1435674" cy="191683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ловек, в позе, синий&#10;&#10;Автоматически созданное описание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4" y="4869160"/>
            <a:ext cx="1493170" cy="198884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человек, в позе&#10;&#10;Автоматически созданное описание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26" y="4869160"/>
            <a:ext cx="1490710" cy="198884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человек&#10;&#10;Автоматически созданное описание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78" y="4869160"/>
            <a:ext cx="1489298" cy="198884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ловек&#10;&#10;Автоматически созданное описание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212976"/>
            <a:ext cx="124128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4046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81489915"/>
              </p:ext>
            </p:extLst>
          </p:nvPr>
        </p:nvGraphicFramePr>
        <p:xfrm>
          <a:off x="179512" y="134076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9785" y="0"/>
            <a:ext cx="618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1214" y="927884"/>
            <a:ext cx="8910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</a:t>
            </a:r>
            <a:r>
              <a:rPr lang="ru-RU" b="1" dirty="0"/>
              <a:t>РЭ</a:t>
            </a:r>
            <a:r>
              <a:rPr lang="ru-RU" dirty="0"/>
              <a:t> 2020 - 2022  годы</a:t>
            </a:r>
          </a:p>
        </p:txBody>
      </p:sp>
    </p:spTree>
    <p:extLst>
      <p:ext uri="{BB962C8B-B14F-4D97-AF65-F5344CB8AC3E}">
        <p14:creationId xmlns:p14="http://schemas.microsoft.com/office/powerpoint/2010/main" val="149139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Призер заключительного этапа - 2022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94928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Гайфулина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 класс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</a:p>
        </p:txBody>
      </p:sp>
      <p:pic>
        <p:nvPicPr>
          <p:cNvPr id="7" name="Рисунок 6" descr="Изображение выглядит как человек, одежда, в позе, оде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3652292" cy="48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5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9388" y="2492375"/>
            <a:ext cx="8856662" cy="847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научно-практическая конференция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07751" y="3573354"/>
            <a:ext cx="7231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марта – 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марта 20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44B5E03-C5A1-4718-3242-7C18B803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490" y="692696"/>
            <a:ext cx="34784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1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XXX</a:t>
            </a:r>
            <a:endParaRPr lang="ru-RU" sz="1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04918"/>
      </p:ext>
    </p:extLst>
  </p:cSld>
  <p:clrMapOvr>
    <a:masterClrMapping/>
  </p:clrMapOvr>
  <p:transition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Газетная бумага"/>
          <p:cNvSpPr>
            <a:spLocks noChangeArrowheads="1"/>
          </p:cNvSpPr>
          <p:nvPr/>
        </p:nvSpPr>
        <p:spPr bwMode="auto">
          <a:xfrm>
            <a:off x="25132" y="126704"/>
            <a:ext cx="9144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конференции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17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1450" y="-431800"/>
            <a:ext cx="2409825" cy="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504" y="1484313"/>
            <a:ext cx="9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Работало 	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 секций, в работе которых приняли участие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заслушано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доклада</a:t>
            </a: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подготовленных  учащимися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Руководили работой учащихся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пленарное заседание было выдвинуто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городскую олимпиаду МНПК «Шаг в науку» было выдвинуто 12 работ учащихся.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505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0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56401"/>
              </p:ext>
            </p:extLst>
          </p:nvPr>
        </p:nvGraphicFramePr>
        <p:xfrm>
          <a:off x="179512" y="875906"/>
          <a:ext cx="8556625" cy="5701229"/>
        </p:xfrm>
        <a:graphic>
          <a:graphicData uri="http://schemas.openxmlformats.org/drawingml/2006/table">
            <a:tbl>
              <a:tblPr/>
              <a:tblGrid>
                <a:gridCol w="5473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участников, чел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математики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информатики и ИКТ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истории и обществознания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физики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химии и биологии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гуманитарных наук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иностранных языков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1887903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ИЗО и технологии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9340312"/>
                  </a:ext>
                </a:extLst>
              </a:tr>
              <a:tr h="48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8430B2-CD3A-5826-EA06-516619435F4A}"/>
              </a:ext>
            </a:extLst>
          </p:cNvPr>
          <p:cNvSpPr txBox="1"/>
          <p:nvPr/>
        </p:nvSpPr>
        <p:spPr>
          <a:xfrm>
            <a:off x="0" y="280865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 </a:t>
            </a:r>
            <a:r>
              <a:rPr lang="en-US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конференции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669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35842" y="1700808"/>
            <a:ext cx="871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уч. год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6C9FB65-6890-86D8-9E11-1CCB22F6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5164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азетная бумага"/>
          <p:cNvSpPr>
            <a:spLocks noChangeArrowheads="1"/>
          </p:cNvSpPr>
          <p:nvPr/>
        </p:nvSpPr>
        <p:spPr bwMode="auto">
          <a:xfrm>
            <a:off x="-1977" y="0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научно-практической  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3563481-F754-A2DA-68F6-B7886ACE0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02103"/>
              </p:ext>
            </p:extLst>
          </p:nvPr>
        </p:nvGraphicFramePr>
        <p:xfrm>
          <a:off x="-1977" y="836712"/>
          <a:ext cx="9142022" cy="5766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745">
                  <a:extLst>
                    <a:ext uri="{9D8B030D-6E8A-4147-A177-3AD203B41FA5}">
                      <a16:colId xmlns="" xmlns:a16="http://schemas.microsoft.com/office/drawing/2014/main" val="2636864090"/>
                    </a:ext>
                  </a:extLst>
                </a:gridCol>
                <a:gridCol w="2798751">
                  <a:extLst>
                    <a:ext uri="{9D8B030D-6E8A-4147-A177-3AD203B41FA5}">
                      <a16:colId xmlns="" xmlns:a16="http://schemas.microsoft.com/office/drawing/2014/main" val="2658986896"/>
                    </a:ext>
                  </a:extLst>
                </a:gridCol>
                <a:gridCol w="933857">
                  <a:extLst>
                    <a:ext uri="{9D8B030D-6E8A-4147-A177-3AD203B41FA5}">
                      <a16:colId xmlns="" xmlns:a16="http://schemas.microsoft.com/office/drawing/2014/main" val="1801852869"/>
                    </a:ext>
                  </a:extLst>
                </a:gridCol>
                <a:gridCol w="2532606">
                  <a:extLst>
                    <a:ext uri="{9D8B030D-6E8A-4147-A177-3AD203B41FA5}">
                      <a16:colId xmlns="" xmlns:a16="http://schemas.microsoft.com/office/drawing/2014/main" val="838088464"/>
                    </a:ext>
                  </a:extLst>
                </a:gridCol>
                <a:gridCol w="2399063">
                  <a:extLst>
                    <a:ext uri="{9D8B030D-6E8A-4147-A177-3AD203B41FA5}">
                      <a16:colId xmlns="" xmlns:a16="http://schemas.microsoft.com/office/drawing/2014/main" val="57518129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</a:t>
                      </a:r>
                      <a:endParaRPr lang="ru-RU" sz="18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9662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Надорожная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Вероника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Шекера Г.В.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559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Кушнарев Игорь</a:t>
                      </a:r>
                      <a:endParaRPr lang="ru-RU" sz="2000" kern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Карпинский Семён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Викулова Е.А.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921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Цаплина Полина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fontAlgn="base"/>
                      <a:r>
                        <a:rPr lang="ru-RU" sz="2000" kern="12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Мирошниченко С.Н.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010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Рухлин Иван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Абрамкина Е.Н.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2376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Величко Герман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Лысова И.И.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7392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 Дмитрий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 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Т.А.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312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Воронина Алёна 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80"/>
                        </a:spcBef>
                      </a:pPr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4084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Макуха Софья 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560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Казанкова Фаина 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Лавинова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944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Ермилова Полина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Гольцман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М.Г.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605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Касьян Михаил 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Некрашевич Е. А.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019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Полина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Плаксий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3448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Егорова Мария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Вихрянова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Е.Ю.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6065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Аленчикова Мария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Фирстов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А.П.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2364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Ванаков Евгений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747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Бессонов Евгений 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Голубева Л.И.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6729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09220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15C11B-E0F0-0C0F-4EFA-CE3CB01DD2AE}"/>
              </a:ext>
            </a:extLst>
          </p:cNvPr>
          <p:cNvSpPr txBox="1"/>
          <p:nvPr/>
        </p:nvSpPr>
        <p:spPr>
          <a:xfrm>
            <a:off x="-659" y="0"/>
            <a:ext cx="89289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XII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городская междисциплинарная научно-практическая конференция «Шаг в науку»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C9061E-2852-6334-7C30-9A888A43C825}"/>
              </a:ext>
            </a:extLst>
          </p:cNvPr>
          <p:cNvSpPr txBox="1"/>
          <p:nvPr/>
        </p:nvSpPr>
        <p:spPr>
          <a:xfrm>
            <a:off x="53601" y="1455832"/>
            <a:ext cx="88204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Для участия в городской  МНПК «Шаг в науку» было выдвинуто 16 работ учащихся, из них 12 были допущены к участию в муниципальной НПК.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35A553-FB3C-A2A0-1B08-282E44BB633F}"/>
              </a:ext>
            </a:extLst>
          </p:cNvPr>
          <p:cNvSpPr txBox="1"/>
          <p:nvPr/>
        </p:nvSpPr>
        <p:spPr>
          <a:xfrm>
            <a:off x="3023828" y="983366"/>
            <a:ext cx="309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апрель 2022 года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B6B93F-7822-348A-8F16-527D0257CBB5}"/>
              </a:ext>
            </a:extLst>
          </p:cNvPr>
          <p:cNvSpPr txBox="1"/>
          <p:nvPr/>
        </p:nvSpPr>
        <p:spPr>
          <a:xfrm>
            <a:off x="-24797" y="2406992"/>
            <a:ext cx="90903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2200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участия в </a:t>
            </a:r>
            <a:r>
              <a:rPr lang="en-US" sz="2200" b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XII</a:t>
            </a:r>
            <a:r>
              <a:rPr lang="ru-RU" sz="2200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городской МНПК «Шаг в науку» восемь работ лицеистов получили дипломы 1, 2 и 3 степени</a:t>
            </a:r>
            <a:r>
              <a:rPr lang="en-US" sz="2200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09EA416-9826-59FC-A525-8C3F50C12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84108"/>
              </p:ext>
            </p:extLst>
          </p:nvPr>
        </p:nvGraphicFramePr>
        <p:xfrm>
          <a:off x="35496" y="3212976"/>
          <a:ext cx="9036796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029">
                  <a:extLst>
                    <a:ext uri="{9D8B030D-6E8A-4147-A177-3AD203B41FA5}">
                      <a16:colId xmlns="" xmlns:a16="http://schemas.microsoft.com/office/drawing/2014/main" val="438838749"/>
                    </a:ext>
                  </a:extLst>
                </a:gridCol>
                <a:gridCol w="2846011">
                  <a:extLst>
                    <a:ext uri="{9D8B030D-6E8A-4147-A177-3AD203B41FA5}">
                      <a16:colId xmlns="" xmlns:a16="http://schemas.microsoft.com/office/drawing/2014/main" val="3940804438"/>
                    </a:ext>
                  </a:extLst>
                </a:gridCol>
                <a:gridCol w="804310">
                  <a:extLst>
                    <a:ext uri="{9D8B030D-6E8A-4147-A177-3AD203B41FA5}">
                      <a16:colId xmlns="" xmlns:a16="http://schemas.microsoft.com/office/drawing/2014/main" val="2895784554"/>
                    </a:ext>
                  </a:extLst>
                </a:gridCol>
                <a:gridCol w="2796090">
                  <a:extLst>
                    <a:ext uri="{9D8B030D-6E8A-4147-A177-3AD203B41FA5}">
                      <a16:colId xmlns="" xmlns:a16="http://schemas.microsoft.com/office/drawing/2014/main" val="2530214270"/>
                    </a:ext>
                  </a:extLst>
                </a:gridCol>
                <a:gridCol w="2154356">
                  <a:extLst>
                    <a:ext uri="{9D8B030D-6E8A-4147-A177-3AD203B41FA5}">
                      <a16:colId xmlns="" xmlns:a16="http://schemas.microsoft.com/office/drawing/2014/main" val="4033324118"/>
                    </a:ext>
                  </a:extLst>
                </a:gridCol>
              </a:tblGrid>
              <a:tr h="613175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20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20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0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9755657"/>
                  </a:ext>
                </a:extLst>
              </a:tr>
              <a:tr h="394937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Ермилова Полина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 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Гольцман М.Г.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23021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Золотарева Арина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Голубева Л.И.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83076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Кадочкина Анастасия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 Н.А.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64178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Бессонов Евгений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2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Голубева Л.И.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60604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 Дмитрий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2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Т.А.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9784267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Воронина Алена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3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8185903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Лукашева Полина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3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629085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Сабитов Тимофей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22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3 степени</a:t>
                      </a:r>
                      <a:endParaRPr lang="ru-RU" sz="22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Мирошниченко С.Н.</a:t>
                      </a:r>
                      <a:endParaRPr lang="ru-RU" sz="18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2266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53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городском конкурсе проектов школьников «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Хабаровск.НАШ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Казанкова Фаина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10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       Руководитель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Лавинова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Т.В.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348880"/>
            <a:ext cx="4283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2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  <a:r>
              <a:rPr lang="en-US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«Разработка приложения “</a:t>
            </a:r>
            <a:r>
              <a:rPr lang="ru-RU" sz="2200" kern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Save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kern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kern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Slay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с применением дополненной реальности» </a:t>
            </a:r>
            <a:endParaRPr lang="en-US" sz="22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2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Получила подарочный </a:t>
            </a:r>
            <a:r>
              <a:rPr lang="ru-RU" sz="2200" kern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</a:t>
            </a:r>
            <a:r>
              <a:rPr lang="ru-RU" sz="2200" kern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-кат 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сумму 15 000 рублей.</a:t>
            </a:r>
            <a:endParaRPr lang="ru-RU" sz="2200" kern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6234" r="17000"/>
          <a:stretch/>
        </p:blipFill>
        <p:spPr>
          <a:xfrm>
            <a:off x="12600" y="2060848"/>
            <a:ext cx="4750766" cy="44962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484784"/>
            <a:ext cx="610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призер</a:t>
            </a:r>
            <a:r>
              <a:rPr lang="ru-RU" sz="2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конкурса в номинации «Мой город»  </a:t>
            </a:r>
            <a:endParaRPr lang="en-US" sz="24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31428" y="1412776"/>
            <a:ext cx="87868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продолжена работа по организации олимпиадного движения лицеистов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продолжены работа по организации научно-исследовательской деятельности лицеистов;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продолжена работа по внедрению новых информационных технологий в учебный процесс;</a:t>
            </a:r>
          </a:p>
          <a:p>
            <a:pPr lvl="0"/>
            <a:endParaRPr lang="ru-RU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6439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новом учебном году: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0"/>
            <a:ext cx="2781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69531"/>
            <a:ext cx="216024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134076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ШЭ</a:t>
            </a:r>
            <a:r>
              <a:rPr lang="ru-RU" dirty="0"/>
              <a:t> –  5 -11 класс</a:t>
            </a:r>
          </a:p>
          <a:p>
            <a:endParaRPr lang="ru-RU" dirty="0"/>
          </a:p>
          <a:p>
            <a:r>
              <a:rPr lang="ru-RU" b="1" dirty="0"/>
              <a:t>МЭ</a:t>
            </a:r>
            <a:r>
              <a:rPr lang="ru-RU" dirty="0"/>
              <a:t> –  7-11 класс</a:t>
            </a:r>
          </a:p>
          <a:p>
            <a:endParaRPr lang="ru-RU" dirty="0"/>
          </a:p>
          <a:p>
            <a:r>
              <a:rPr lang="ru-RU" b="1" dirty="0"/>
              <a:t>РЭ</a:t>
            </a:r>
            <a:r>
              <a:rPr lang="ru-RU" dirty="0"/>
              <a:t>  –  9 - 11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9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512" y="332656"/>
            <a:ext cx="88328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учебный год</a:t>
            </a: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11 классы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40" y="213285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ШЭ –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учащихся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1076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математике, информатике, физике, химии, биологии, астрономии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на платформе «Сириус»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983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038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38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ШЭ Всероссийской олимпиады школьников 2019 -  2021 годы</a:t>
            </a:r>
          </a:p>
        </p:txBody>
      </p:sp>
    </p:spTree>
    <p:extLst>
      <p:ext uri="{BB962C8B-B14F-4D97-AF65-F5344CB8AC3E}">
        <p14:creationId xmlns:p14="http://schemas.microsoft.com/office/powerpoint/2010/main" val="47364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-15190"/>
            <a:ext cx="88328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этап Всероссийской олимпиады школьников 2021-2022  учебный год</a:t>
            </a: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– 11 классы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812" y="206084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МЭ – 133 лицеиста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26% от общего числа учащихся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223 человек</a:t>
            </a:r>
          </a:p>
          <a:p>
            <a:pPr algn="ctr"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834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36981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51520" y="188913"/>
            <a:ext cx="8676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МЭ Всероссийской олимпиады школьников 2019</a:t>
            </a:r>
            <a:r>
              <a:rPr lang="en-US" dirty="0"/>
              <a:t> - </a:t>
            </a:r>
            <a:r>
              <a:rPr lang="ru-RU" dirty="0"/>
              <a:t> 20</a:t>
            </a:r>
            <a:r>
              <a:rPr lang="en-US" dirty="0"/>
              <a:t>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31951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008279"/>
            <a:ext cx="8676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победителей и призеров МЭ Всероссийской олимпиады школьников в г. Хабаровске  2019</a:t>
            </a:r>
            <a:r>
              <a:rPr lang="en-US" dirty="0"/>
              <a:t> - 2</a:t>
            </a:r>
            <a:r>
              <a:rPr lang="ru-RU" dirty="0"/>
              <a:t>0</a:t>
            </a:r>
            <a:r>
              <a:rPr lang="en-US" dirty="0"/>
              <a:t>2</a:t>
            </a:r>
            <a:r>
              <a:rPr lang="ru-RU" dirty="0"/>
              <a:t>1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97420626"/>
              </p:ext>
            </p:extLst>
          </p:nvPr>
        </p:nvGraphicFramePr>
        <p:xfrm>
          <a:off x="539552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3050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 муниципального этапа Всероссийской олимпиады школьников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6961"/>
              </p:ext>
            </p:extLst>
          </p:nvPr>
        </p:nvGraphicFramePr>
        <p:xfrm>
          <a:off x="179512" y="1196752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7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9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7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kern="1600" dirty="0">
                          <a:effectLst/>
                        </a:rPr>
                        <a:t>№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kern="1600">
                          <a:effectLst/>
                        </a:rPr>
                        <a:t>ФИО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kern="1600">
                          <a:effectLst/>
                        </a:rPr>
                        <a:t>Класс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kern="1600">
                          <a:effectLst/>
                        </a:rPr>
                        <a:t>Предмет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Муренький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Алексей Сергеевич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биология, обществознание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17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 Константин Романович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информатика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Белогубцева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Кристина Максимовна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Шустик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Тимуровна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1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Сайкова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Алексия Руслановна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МХК, французский язык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Ельчанинов Лев Павлович 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Колодезный Иван Михайлович 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Виолетта Антоновна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Воронина Алёна Владимировна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Мудрак</a:t>
                      </a: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 Александрович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Гладков Андрей Александрович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81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13463</TotalTime>
  <Words>988</Words>
  <Application>Microsoft Office PowerPoint</Application>
  <PresentationFormat>Экран (4:3)</PresentationFormat>
  <Paragraphs>410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MS Mincho</vt:lpstr>
      <vt:lpstr>Arial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1339</cp:revision>
  <dcterms:created xsi:type="dcterms:W3CDTF">2008-11-30T08:17:31Z</dcterms:created>
  <dcterms:modified xsi:type="dcterms:W3CDTF">2022-08-29T12:51:39Z</dcterms:modified>
</cp:coreProperties>
</file>