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998" r:id="rId2"/>
    <p:sldId id="787" r:id="rId3"/>
    <p:sldId id="1005" r:id="rId4"/>
    <p:sldId id="1006" r:id="rId5"/>
    <p:sldId id="1007" r:id="rId6"/>
    <p:sldId id="1008" r:id="rId7"/>
    <p:sldId id="1009" r:id="rId8"/>
    <p:sldId id="1010" r:id="rId9"/>
    <p:sldId id="1011" r:id="rId10"/>
    <p:sldId id="1012" r:id="rId11"/>
    <p:sldId id="1013" r:id="rId12"/>
    <p:sldId id="1014" r:id="rId13"/>
    <p:sldId id="1015" r:id="rId14"/>
    <p:sldId id="1016" r:id="rId15"/>
    <p:sldId id="1017" r:id="rId16"/>
    <p:sldId id="1018" r:id="rId17"/>
    <p:sldId id="1019" r:id="rId18"/>
    <p:sldId id="1020" r:id="rId19"/>
    <p:sldId id="1021" r:id="rId20"/>
    <p:sldId id="1022" r:id="rId21"/>
    <p:sldId id="1023" r:id="rId22"/>
    <p:sldId id="1024" r:id="rId23"/>
    <p:sldId id="1025" r:id="rId24"/>
    <p:sldId id="1027" r:id="rId25"/>
    <p:sldId id="1029" r:id="rId26"/>
    <p:sldId id="1030" r:id="rId27"/>
    <p:sldId id="1031" r:id="rId28"/>
    <p:sldId id="1032" r:id="rId29"/>
    <p:sldId id="1033" r:id="rId30"/>
    <p:sldId id="1034" r:id="rId31"/>
    <p:sldId id="1035" r:id="rId32"/>
    <p:sldId id="1036" r:id="rId33"/>
    <p:sldId id="1037" r:id="rId34"/>
    <p:sldId id="533" r:id="rId3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1" autoAdjust="0"/>
    <p:restoredTop sz="90051" autoAdjust="0"/>
  </p:normalViewPr>
  <p:slideViewPr>
    <p:cSldViewPr>
      <p:cViewPr varScale="1">
        <p:scale>
          <a:sx n="115" d="100"/>
          <a:sy n="115" d="100"/>
        </p:scale>
        <p:origin x="14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7906976744186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15-44F0-BF80-1C7FE2CAF3A9}"/>
                </c:ext>
              </c:extLst>
            </c:dLbl>
            <c:dLbl>
              <c:idx val="1"/>
              <c:layout>
                <c:manualLayout>
                  <c:x val="6.9444444444443426E-3"/>
                  <c:y val="-4.418604651162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15-44F0-BF80-1C7FE2CAF3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853</c:v>
                </c:pt>
                <c:pt idx="1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15-44F0-BF80-1C7FE2CAF3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64E-2"/>
                  <c:y val="-2.7906976744186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15-44F0-BF80-1C7FE2CAF3A9}"/>
                </c:ext>
              </c:extLst>
            </c:dLbl>
            <c:dLbl>
              <c:idx val="1"/>
              <c:layout>
                <c:manualLayout>
                  <c:x val="1.3888888888888788E-2"/>
                  <c:y val="-4.6511627906976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B15-44F0-BF80-1C7FE2CAF3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1162</c:v>
                </c:pt>
                <c:pt idx="1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15-44F0-BF80-1C7FE2CAF3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555555555555506E-2"/>
                  <c:y val="-3.720930232558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B15-44F0-BF80-1C7FE2CAF3A9}"/>
                </c:ext>
              </c:extLst>
            </c:dLbl>
            <c:dLbl>
              <c:idx val="1"/>
              <c:layout>
                <c:manualLayout>
                  <c:x val="2.7777777777777676E-2"/>
                  <c:y val="-4.418604651162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B15-44F0-BF80-1C7FE2CAF3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1094</c:v>
                </c:pt>
                <c:pt idx="1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15-44F0-BF80-1C7FE2CAF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361240"/>
        <c:axId val="173361632"/>
        <c:axId val="0"/>
      </c:bar3DChart>
      <c:catAx>
        <c:axId val="173361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361632"/>
        <c:crosses val="autoZero"/>
        <c:auto val="1"/>
        <c:lblAlgn val="ctr"/>
        <c:lblOffset val="100"/>
        <c:noMultiLvlLbl val="0"/>
      </c:catAx>
      <c:valAx>
        <c:axId val="17336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361240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227696922564158E-2"/>
                  <c:y val="-1.1916844074382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574-4248-8706-0DA66ED3E54A}"/>
                </c:ext>
              </c:extLst>
            </c:dLbl>
            <c:dLbl>
              <c:idx val="1"/>
              <c:layout>
                <c:manualLayout>
                  <c:x val="4.4092323075213867E-3"/>
                  <c:y val="-3.813408870485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74-4248-8706-0DA66ED3E54A}"/>
                </c:ext>
              </c:extLst>
            </c:dLbl>
            <c:dLbl>
              <c:idx val="2"/>
              <c:layout>
                <c:manualLayout>
                  <c:x val="2.9394882050142578E-3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74-4248-8706-0DA66ED3E54A}"/>
                </c:ext>
              </c:extLst>
            </c:dLbl>
            <c:dLbl>
              <c:idx val="3"/>
              <c:layout>
                <c:manualLayout>
                  <c:x val="8.8184646150427735E-3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74-4248-8706-0DA66ED3E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74-4248-8706-0DA66ED3E5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97441025071274E-2"/>
                  <c:y val="-2.8600425778517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574-4248-8706-0DA66ED3E54A}"/>
                </c:ext>
              </c:extLst>
            </c:dLbl>
            <c:dLbl>
              <c:idx val="1"/>
              <c:layout>
                <c:manualLayout>
                  <c:x val="7.3487205125356446E-3"/>
                  <c:y val="-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574-4248-8706-0DA66ED3E54A}"/>
                </c:ext>
              </c:extLst>
            </c:dLbl>
            <c:dLbl>
              <c:idx val="2"/>
              <c:layout>
                <c:manualLayout>
                  <c:x val="1.0288208717549902E-2"/>
                  <c:y val="-1.1916844074382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74-4248-8706-0DA66ED3E54A}"/>
                </c:ext>
              </c:extLst>
            </c:dLbl>
            <c:dLbl>
              <c:idx val="3"/>
              <c:layout>
                <c:manualLayout>
                  <c:x val="1.0288208717549902E-2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74-4248-8706-0DA66ED3E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574-4248-8706-0DA66ED3E5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184646150427735E-3"/>
                  <c:y val="-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574-4248-8706-0DA66ED3E54A}"/>
                </c:ext>
              </c:extLst>
            </c:dLbl>
            <c:dLbl>
              <c:idx val="1"/>
              <c:layout>
                <c:manualLayout>
                  <c:x val="1.9106673332592698E-2"/>
                  <c:y val="-1.1916844074382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574-4248-8706-0DA66ED3E54A}"/>
                </c:ext>
              </c:extLst>
            </c:dLbl>
            <c:dLbl>
              <c:idx val="2"/>
              <c:layout>
                <c:manualLayout>
                  <c:x val="1.469744102507118E-2"/>
                  <c:y val="-2.3833688148766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74-4248-8706-0DA66ED3E54A}"/>
                </c:ext>
              </c:extLst>
            </c:dLbl>
            <c:dLbl>
              <c:idx val="3"/>
              <c:layout>
                <c:manualLayout>
                  <c:x val="1.1757952820057031E-2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74-4248-8706-0DA66ED3E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574-4248-8706-0DA66ED3E54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67185127578417E-2"/>
                  <c:y val="-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574-4248-8706-0DA66ED3E54A}"/>
                </c:ext>
              </c:extLst>
            </c:dLbl>
            <c:dLbl>
              <c:idx val="1"/>
              <c:layout>
                <c:manualLayout>
                  <c:x val="1.3227696922564159E-2"/>
                  <c:y val="-2.6217056963640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574-4248-8706-0DA66ED3E54A}"/>
                </c:ext>
              </c:extLst>
            </c:dLbl>
            <c:dLbl>
              <c:idx val="2"/>
              <c:layout>
                <c:manualLayout>
                  <c:x val="2.0576417435099803E-2"/>
                  <c:y val="-2.3833688148766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574-4248-8706-0DA66ED3E54A}"/>
                </c:ext>
              </c:extLst>
            </c:dLbl>
            <c:dLbl>
              <c:idx val="3"/>
              <c:layout>
                <c:manualLayout>
                  <c:x val="1.3227696922564159E-2"/>
                  <c:y val="-7.1501064446292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574-4248-8706-0DA66ED3E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574-4248-8706-0DA66ED3E54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88208717549902E-2"/>
                  <c:y val="-1.668358170413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E574-4248-8706-0DA66ED3E54A}"/>
                </c:ext>
              </c:extLst>
            </c:dLbl>
            <c:dLbl>
              <c:idx val="1"/>
              <c:layout>
                <c:manualLayout>
                  <c:x val="5.8789764100284072E-3"/>
                  <c:y val="-7.1501064446292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AB-489B-8E27-85B6D67382EE}"/>
                </c:ext>
              </c:extLst>
            </c:dLbl>
            <c:dLbl>
              <c:idx val="2"/>
              <c:layout>
                <c:manualLayout>
                  <c:x val="1.469744102507118E-2"/>
                  <c:y val="-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574-4248-8706-0DA66ED3E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574-4248-8706-0DA66ED3E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2099576"/>
        <c:axId val="522099968"/>
        <c:axId val="0"/>
      </c:bar3DChart>
      <c:catAx>
        <c:axId val="522099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22099968"/>
        <c:crosses val="autoZero"/>
        <c:auto val="1"/>
        <c:lblAlgn val="ctr"/>
        <c:lblOffset val="100"/>
        <c:noMultiLvlLbl val="0"/>
      </c:catAx>
      <c:valAx>
        <c:axId val="52209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2099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88107000840001E-2"/>
          <c:y val="0.14282142679763291"/>
          <c:w val="0.77344886436065863"/>
          <c:h val="0.63162840452804014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explosion val="13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1-9B56-44BC-9EBD-6B8D2B4D1E2D}"/>
              </c:ext>
            </c:extLst>
          </c:dPt>
          <c:dPt>
            <c:idx val="1"/>
            <c:bubble3D val="0"/>
            <c:explosion val="12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9B56-44BC-9EBD-6B8D2B4D1E2D}"/>
              </c:ext>
            </c:extLst>
          </c:dPt>
          <c:dPt>
            <c:idx val="2"/>
            <c:bubble3D val="0"/>
            <c:explosion val="9"/>
            <c:spPr>
              <a:solidFill>
                <a:schemeClr val="accent1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B56-44BC-9EBD-6B8D2B4D1E2D}"/>
              </c:ext>
            </c:extLst>
          </c:dPt>
          <c:dPt>
            <c:idx val="3"/>
            <c:bubble3D val="0"/>
            <c:explosion val="7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9B56-44BC-9EBD-6B8D2B4D1E2D}"/>
              </c:ext>
            </c:extLst>
          </c:dPt>
          <c:dPt>
            <c:idx val="4"/>
            <c:bubble3D val="0"/>
            <c:explosion val="11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9B56-44BC-9EBD-6B8D2B4D1E2D}"/>
              </c:ext>
            </c:extLst>
          </c:dPt>
          <c:dLbls>
            <c:dLbl>
              <c:idx val="0"/>
              <c:layout>
                <c:manualLayout>
                  <c:x val="8.7937412290617523E-2"/>
                  <c:y val="6.8067928000097949E-2"/>
                </c:manualLayout>
              </c:layout>
              <c:tx>
                <c:rich>
                  <a:bodyPr/>
                  <a:lstStyle/>
                  <a:p>
                    <a:pPr>
                      <a:defRPr sz="2238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r>
                      <a: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класс</a:t>
                    </a:r>
                  </a:p>
                  <a:p>
                    <a:pPr>
                      <a:defRPr sz="2238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16%</a:t>
                    </a:r>
                  </a:p>
                </c:rich>
              </c:tx>
              <c:numFmt formatCode="0%" sourceLinked="0"/>
              <c:spPr>
                <a:noFill/>
                <a:ln w="26374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83524688568841"/>
                      <c:h val="0.13476567562199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B56-44BC-9EBD-6B8D2B4D1E2D}"/>
                </c:ext>
              </c:extLst>
            </c:dLbl>
            <c:dLbl>
              <c:idx val="1"/>
              <c:layout>
                <c:manualLayout>
                  <c:x val="-3.0843110162719144E-2"/>
                  <c:y val="0.10196475816086334"/>
                </c:manualLayout>
              </c:layout>
              <c:tx>
                <c:rich>
                  <a:bodyPr/>
                  <a:lstStyle/>
                  <a:p>
                    <a:pPr>
                      <a:defRPr sz="2156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486F7659-03AC-4F5F-B8FB-8AE5006FEFFB}" type="CATEGORYNAME">
                      <a:rPr lang="ru-RU"/>
                      <a:pPr>
                        <a:defRPr sz="2156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1%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B56-44BC-9EBD-6B8D2B4D1E2D}"/>
                </c:ext>
              </c:extLst>
            </c:dLbl>
            <c:dLbl>
              <c:idx val="2"/>
              <c:layout>
                <c:manualLayout>
                  <c:x val="-0.12400130952668023"/>
                  <c:y val="3.581661367162387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B56-44BC-9EBD-6B8D2B4D1E2D}"/>
                </c:ext>
              </c:extLst>
            </c:dLbl>
            <c:dLbl>
              <c:idx val="3"/>
              <c:layout>
                <c:manualLayout>
                  <c:x val="-3.9999743064884474E-3"/>
                  <c:y val="-8.0270118094379145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B56-44BC-9EBD-6B8D2B4D1E2D}"/>
                </c:ext>
              </c:extLst>
            </c:dLbl>
            <c:dLbl>
              <c:idx val="4"/>
              <c:layout>
                <c:manualLayout>
                  <c:x val="2.9803631019692189E-2"/>
                  <c:y val="3.8216536202448963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B56-44BC-9EBD-6B8D2B4D1E2D}"/>
                </c:ext>
              </c:extLst>
            </c:dLbl>
            <c:dLbl>
              <c:idx val="5"/>
              <c:layout>
                <c:manualLayout>
                  <c:x val="3.5975549464695694E-2"/>
                  <c:y val="-4.8118661405165533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B56-44BC-9EBD-6B8D2B4D1E2D}"/>
                </c:ext>
              </c:extLst>
            </c:dLbl>
            <c:dLbl>
              <c:idx val="6"/>
              <c:layout>
                <c:manualLayout>
                  <c:x val="2.3804617271452267E-2"/>
                  <c:y val="1.32789989049050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56-44BC-9EBD-6B8D2B4D1E2D}"/>
                </c:ext>
              </c:extLst>
            </c:dLbl>
            <c:dLbl>
              <c:idx val="7"/>
              <c:layout>
                <c:manualLayout>
                  <c:x val="-4.4045121625062592E-2"/>
                  <c:y val="-0.10919150379111975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56-44BC-9EBD-6B8D2B4D1E2D}"/>
                </c:ext>
              </c:extLst>
            </c:dLbl>
            <c:dLbl>
              <c:idx val="8"/>
              <c:layout>
                <c:manualLayout>
                  <c:x val="1.3993543382507776E-2"/>
                  <c:y val="2.061186267590361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56-44BC-9EBD-6B8D2B4D1E2D}"/>
                </c:ext>
              </c:extLst>
            </c:dLbl>
            <c:numFmt formatCode="0%" sourceLinked="0"/>
            <c:spPr>
              <a:noFill/>
              <a:ln w="26374">
                <a:noFill/>
              </a:ln>
            </c:spPr>
            <c:txPr>
              <a:bodyPr/>
              <a:lstStyle/>
              <a:p>
                <a:pPr>
                  <a:defRPr sz="2156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Лист2!$D$10:$H$10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10 класс</c:v>
                </c:pt>
              </c:strCache>
            </c:strRef>
          </c:cat>
          <c:val>
            <c:numRef>
              <c:f>Лист2!$D$11:$H$11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4</c:v>
                </c:pt>
                <c:pt idx="3">
                  <c:v>43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56-44BC-9EBD-6B8D2B4D1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441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88107000840001E-2"/>
          <c:y val="0.14282142679763291"/>
          <c:w val="0.77344886436065863"/>
          <c:h val="0.63162840452804014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explosion val="13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1-9B56-44BC-9EBD-6B8D2B4D1E2D}"/>
              </c:ext>
            </c:extLst>
          </c:dPt>
          <c:dPt>
            <c:idx val="1"/>
            <c:bubble3D val="0"/>
            <c:explosion val="12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9B56-44BC-9EBD-6B8D2B4D1E2D}"/>
              </c:ext>
            </c:extLst>
          </c:dPt>
          <c:dPt>
            <c:idx val="2"/>
            <c:bubble3D val="0"/>
            <c:explosion val="9"/>
            <c:spPr>
              <a:solidFill>
                <a:schemeClr val="accent1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B56-44BC-9EBD-6B8D2B4D1E2D}"/>
              </c:ext>
            </c:extLst>
          </c:dPt>
          <c:dPt>
            <c:idx val="3"/>
            <c:bubble3D val="0"/>
            <c:explosion val="7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9B56-44BC-9EBD-6B8D2B4D1E2D}"/>
              </c:ext>
            </c:extLst>
          </c:dPt>
          <c:dPt>
            <c:idx val="4"/>
            <c:bubble3D val="0"/>
            <c:explosion val="11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9B56-44BC-9EBD-6B8D2B4D1E2D}"/>
              </c:ext>
            </c:extLst>
          </c:dPt>
          <c:dLbls>
            <c:dLbl>
              <c:idx val="0"/>
              <c:layout>
                <c:manualLayout>
                  <c:x val="1.1709817901448746E-2"/>
                  <c:y val="8.8262068423790099E-2"/>
                </c:manualLayout>
              </c:layout>
              <c:tx>
                <c:rich>
                  <a:bodyPr/>
                  <a:lstStyle/>
                  <a:p>
                    <a:pPr>
                      <a:defRPr sz="2238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r>
                      <a: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а</a:t>
                    </a:r>
                  </a:p>
                  <a:p>
                    <a:pPr>
                      <a:defRPr sz="2238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7%</a:t>
                    </a:r>
                  </a:p>
                </c:rich>
              </c:tx>
              <c:numFmt formatCode="0%" sourceLinked="0"/>
              <c:spPr>
                <a:noFill/>
                <a:ln w="26374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83524688568841"/>
                      <c:h val="0.13476567562199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B56-44BC-9EBD-6B8D2B4D1E2D}"/>
                </c:ext>
              </c:extLst>
            </c:dLbl>
            <c:dLbl>
              <c:idx val="1"/>
              <c:layout>
                <c:manualLayout>
                  <c:x val="1.8638010117557294E-2"/>
                  <c:y val="8.7828927963048711E-2"/>
                </c:manualLayout>
              </c:layout>
              <c:tx>
                <c:rich>
                  <a:bodyPr/>
                  <a:lstStyle/>
                  <a:p>
                    <a:pPr>
                      <a:defRPr sz="2156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B36A894C-16FA-4FF7-935A-AF44739B6CD0}" type="CATEGORYNAME">
                      <a:rPr lang="ru-RU"/>
                      <a:pPr>
                        <a:defRPr sz="2156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1%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B56-44BC-9EBD-6B8D2B4D1E2D}"/>
                </c:ext>
              </c:extLst>
            </c:dLbl>
            <c:dLbl>
              <c:idx val="2"/>
              <c:layout>
                <c:manualLayout>
                  <c:x val="3.9152488990488239E-2"/>
                  <c:y val="0.1004378630274386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B56-44BC-9EBD-6B8D2B4D1E2D}"/>
                </c:ext>
              </c:extLst>
            </c:dLbl>
            <c:dLbl>
              <c:idx val="3"/>
              <c:layout>
                <c:manualLayout>
                  <c:x val="-6.6746267411961517E-3"/>
                  <c:y val="8.3302419337527245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B56-44BC-9EBD-6B8D2B4D1E2D}"/>
                </c:ext>
              </c:extLst>
            </c:dLbl>
            <c:dLbl>
              <c:idx val="4"/>
              <c:layout>
                <c:manualLayout>
                  <c:x val="-6.2471877977722724E-2"/>
                  <c:y val="8.264364513457168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B56-44BC-9EBD-6B8D2B4D1E2D}"/>
                </c:ext>
              </c:extLst>
            </c:dLbl>
            <c:dLbl>
              <c:idx val="5"/>
              <c:layout>
                <c:manualLayout>
                  <c:x val="-7.6359852793026858E-2"/>
                  <c:y val="1.0444345823541692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B56-44BC-9EBD-6B8D2B4D1E2D}"/>
                </c:ext>
              </c:extLst>
            </c:dLbl>
            <c:dLbl>
              <c:idx val="6"/>
              <c:layout>
                <c:manualLayout>
                  <c:x val="-1.3640516814455253E-2"/>
                  <c:y val="1.52984129472742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B56-44BC-9EBD-6B8D2B4D1E2D}"/>
                </c:ext>
              </c:extLst>
            </c:dLbl>
            <c:dLbl>
              <c:idx val="7"/>
              <c:layout>
                <c:manualLayout>
                  <c:x val="2.0146556211243182E-2"/>
                  <c:y val="-7.2842013607034434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B56-44BC-9EBD-6B8D2B4D1E2D}"/>
                </c:ext>
              </c:extLst>
            </c:dLbl>
            <c:dLbl>
              <c:idx val="8"/>
              <c:layout>
                <c:manualLayout>
                  <c:x val="-3.1475499393938601E-2"/>
                  <c:y val="-4.8048220427152163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B56-44BC-9EBD-6B8D2B4D1E2D}"/>
                </c:ext>
              </c:extLst>
            </c:dLbl>
            <c:dLbl>
              <c:idx val="9"/>
              <c:layout>
                <c:manualLayout>
                  <c:x val="3.4335429425452015E-2"/>
                  <c:y val="-0.106329940770745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F9-42E6-B3C9-EF68D1ECFA3E}"/>
                </c:ext>
              </c:extLst>
            </c:dLbl>
            <c:dLbl>
              <c:idx val="10"/>
              <c:layout>
                <c:manualLayout>
                  <c:x val="4.3574879369489748E-2"/>
                  <c:y val="5.93167097925521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F9-42E6-B3C9-EF68D1ECFA3E}"/>
                </c:ext>
              </c:extLst>
            </c:dLbl>
            <c:numFmt formatCode="0%" sourceLinked="0"/>
            <c:spPr>
              <a:noFill/>
              <a:ln w="26374">
                <a:noFill/>
              </a:ln>
            </c:spPr>
            <c:txPr>
              <a:bodyPr/>
              <a:lstStyle/>
              <a:p>
                <a:pPr>
                  <a:defRPr sz="2156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Лист2!$D$10:$N$10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6в</c:v>
                </c:pt>
                <c:pt idx="4">
                  <c:v>7а</c:v>
                </c:pt>
                <c:pt idx="5">
                  <c:v>7б</c:v>
                </c:pt>
                <c:pt idx="6">
                  <c:v>8а</c:v>
                </c:pt>
                <c:pt idx="7">
                  <c:v>8б</c:v>
                </c:pt>
                <c:pt idx="8">
                  <c:v>8в</c:v>
                </c:pt>
                <c:pt idx="9">
                  <c:v>10а</c:v>
                </c:pt>
                <c:pt idx="10">
                  <c:v>10б</c:v>
                </c:pt>
              </c:strCache>
            </c:strRef>
          </c:cat>
          <c:val>
            <c:numRef>
              <c:f>Лист2!$D$11:$N$11</c:f>
              <c:numCache>
                <c:formatCode>General</c:formatCode>
                <c:ptCount val="11"/>
                <c:pt idx="0">
                  <c:v>5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14</c:v>
                </c:pt>
                <c:pt idx="7">
                  <c:v>8</c:v>
                </c:pt>
                <c:pt idx="8">
                  <c:v>21</c:v>
                </c:pt>
                <c:pt idx="9">
                  <c:v>8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56-44BC-9EBD-6B8D2B4D1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441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68525809273841E-2"/>
          <c:y val="3.3825489837026185E-2"/>
          <c:w val="0.87286876640419941"/>
          <c:h val="0.76724958798754805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Лист1!$A$2:$A$23</c:f>
              <c:strCache>
                <c:ptCount val="22"/>
                <c:pt idx="0">
                  <c:v>Математика </c:v>
                </c:pt>
                <c:pt idx="1">
                  <c:v>Информатика </c:v>
                </c:pt>
                <c:pt idx="2">
                  <c:v>Английский язык </c:v>
                </c:pt>
                <c:pt idx="3">
                  <c:v>Русский язык </c:v>
                </c:pt>
                <c:pt idx="4">
                  <c:v>История  </c:v>
                </c:pt>
                <c:pt idx="5">
                  <c:v>Обществознание </c:v>
                </c:pt>
                <c:pt idx="6">
                  <c:v>Литература </c:v>
                </c:pt>
                <c:pt idx="7">
                  <c:v>География </c:v>
                </c:pt>
                <c:pt idx="8">
                  <c:v>Биология </c:v>
                </c:pt>
                <c:pt idx="9">
                  <c:v>Экономика </c:v>
                </c:pt>
                <c:pt idx="10">
                  <c:v>Физика  </c:v>
                </c:pt>
                <c:pt idx="11">
                  <c:v>МХК </c:v>
                </c:pt>
                <c:pt idx="12">
                  <c:v>Право </c:v>
                </c:pt>
                <c:pt idx="13">
                  <c:v>Химия  </c:v>
                </c:pt>
                <c:pt idx="14">
                  <c:v>Физическая культура </c:v>
                </c:pt>
                <c:pt idx="15">
                  <c:v>Немецкий язык</c:v>
                </c:pt>
                <c:pt idx="16">
                  <c:v>Технология  </c:v>
                </c:pt>
                <c:pt idx="17">
                  <c:v>Астрономия </c:v>
                </c:pt>
                <c:pt idx="18">
                  <c:v>Китайский язык</c:v>
                </c:pt>
                <c:pt idx="19">
                  <c:v>ОБЖ </c:v>
                </c:pt>
                <c:pt idx="20">
                  <c:v>экология</c:v>
                </c:pt>
                <c:pt idx="21">
                  <c:v>Французский язык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197</c:v>
                </c:pt>
                <c:pt idx="1">
                  <c:v>138</c:v>
                </c:pt>
                <c:pt idx="2">
                  <c:v>99</c:v>
                </c:pt>
                <c:pt idx="3">
                  <c:v>87</c:v>
                </c:pt>
                <c:pt idx="4">
                  <c:v>75</c:v>
                </c:pt>
                <c:pt idx="5">
                  <c:v>63</c:v>
                </c:pt>
                <c:pt idx="6">
                  <c:v>54</c:v>
                </c:pt>
                <c:pt idx="7">
                  <c:v>53</c:v>
                </c:pt>
                <c:pt idx="8">
                  <c:v>52</c:v>
                </c:pt>
                <c:pt idx="9">
                  <c:v>48</c:v>
                </c:pt>
                <c:pt idx="10">
                  <c:v>43</c:v>
                </c:pt>
                <c:pt idx="11">
                  <c:v>37</c:v>
                </c:pt>
                <c:pt idx="12">
                  <c:v>36</c:v>
                </c:pt>
                <c:pt idx="13">
                  <c:v>29</c:v>
                </c:pt>
                <c:pt idx="14">
                  <c:v>27</c:v>
                </c:pt>
                <c:pt idx="15">
                  <c:v>15</c:v>
                </c:pt>
                <c:pt idx="16">
                  <c:v>13</c:v>
                </c:pt>
                <c:pt idx="17">
                  <c:v>8</c:v>
                </c:pt>
                <c:pt idx="18">
                  <c:v>8</c:v>
                </c:pt>
                <c:pt idx="19">
                  <c:v>5</c:v>
                </c:pt>
                <c:pt idx="20">
                  <c:v>5</c:v>
                </c:pt>
                <c:pt idx="2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6-471E-B045-C58F4C19E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721576"/>
        <c:axId val="224721968"/>
        <c:axId val="0"/>
      </c:bar3DChart>
      <c:catAx>
        <c:axId val="224721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4721968"/>
        <c:crosses val="autoZero"/>
        <c:auto val="1"/>
        <c:lblAlgn val="ctr"/>
        <c:lblOffset val="100"/>
        <c:noMultiLvlLbl val="0"/>
      </c:catAx>
      <c:valAx>
        <c:axId val="22472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4721576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99999999999975E-2"/>
                  <c:y val="-3.25581395348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20E-4DD0-8BEB-20B3FC17B2D8}"/>
                </c:ext>
              </c:extLst>
            </c:dLbl>
            <c:dLbl>
              <c:idx val="1"/>
              <c:layout>
                <c:manualLayout>
                  <c:x val="2.0833333333333332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20E-4DD0-8BEB-20B3FC17B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221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0E-4DD0-8BEB-20B3FC17B2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66666666666415E-3"/>
                  <c:y val="-4.6511627906976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20E-4DD0-8BEB-20B3FC17B2D8}"/>
                </c:ext>
              </c:extLst>
            </c:dLbl>
            <c:dLbl>
              <c:idx val="1"/>
              <c:layout>
                <c:manualLayout>
                  <c:x val="2.6388888888888889E-2"/>
                  <c:y val="-3.4883720930232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20E-4DD0-8BEB-20B3FC17B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223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0E-4DD0-8BEB-20B3FC17B2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14E-2"/>
                  <c:y val="-3.0232558139534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20E-4DD0-8BEB-20B3FC17B2D8}"/>
                </c:ext>
              </c:extLst>
            </c:dLbl>
            <c:dLbl>
              <c:idx val="1"/>
              <c:layout>
                <c:manualLayout>
                  <c:x val="1.2499999999999898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20E-4DD0-8BEB-20B3FC17B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202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0E-4DD0-8BEB-20B3FC17B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365944"/>
        <c:axId val="173366336"/>
        <c:axId val="0"/>
      </c:bar3DChart>
      <c:catAx>
        <c:axId val="173365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366336"/>
        <c:crosses val="autoZero"/>
        <c:auto val="1"/>
        <c:lblAlgn val="ctr"/>
        <c:lblOffset val="100"/>
        <c:noMultiLvlLbl val="0"/>
      </c:catAx>
      <c:valAx>
        <c:axId val="17336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365944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22600692015171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19-4680-9EC8-25EEC7D781E6}"/>
                </c:ext>
              </c:extLst>
            </c:dLbl>
            <c:dLbl>
              <c:idx val="1"/>
              <c:layout>
                <c:manualLayout>
                  <c:x val="1.430021288925855E-2"/>
                  <c:y val="-2.137809603646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19-4680-9EC8-25EEC7D781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19-4680-9EC8-25EEC7D781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6004257785171E-2"/>
                  <c:y val="-2.137809603646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19-4680-9EC8-25EEC7D781E6}"/>
                </c:ext>
              </c:extLst>
            </c:dLbl>
            <c:dLbl>
              <c:idx val="1"/>
              <c:layout>
                <c:manualLayout>
                  <c:x val="1.747803797576045E-2"/>
                  <c:y val="-2.137809603646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119-4680-9EC8-25EEC7D781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19-4680-9EC8-25EEC7D781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47803797576045E-2"/>
                  <c:y val="-3.206714405470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119-4680-9EC8-25EEC7D781E6}"/>
                </c:ext>
              </c:extLst>
            </c:dLbl>
            <c:dLbl>
              <c:idx val="1"/>
              <c:layout>
                <c:manualLayout>
                  <c:x val="9.5334752595057012E-3"/>
                  <c:y val="4.00839300683762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3112917383554E-2"/>
                      <c:h val="8.54456828029208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119-4680-9EC8-25EEC7D781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19-4680-9EC8-25EEC7D78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494112"/>
        <c:axId val="190494504"/>
        <c:axId val="0"/>
      </c:bar3DChart>
      <c:catAx>
        <c:axId val="190494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494504"/>
        <c:crosses val="autoZero"/>
        <c:auto val="1"/>
        <c:lblAlgn val="ctr"/>
        <c:lblOffset val="100"/>
        <c:noMultiLvlLbl val="0"/>
      </c:catAx>
      <c:valAx>
        <c:axId val="190494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494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731616959272319E-2"/>
                  <c:y val="-4.88001596956407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69-40A5-8FB4-9F181E750AAD}"/>
                </c:ext>
              </c:extLst>
            </c:dLbl>
            <c:dLbl>
              <c:idx val="1"/>
              <c:layout>
                <c:manualLayout>
                  <c:x val="2.509742543890852E-2"/>
                  <c:y val="-4.39201437260766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69-40A5-8FB4-9F181E750AAD}"/>
                </c:ext>
              </c:extLst>
            </c:dLbl>
            <c:dLbl>
              <c:idx val="2"/>
              <c:layout>
                <c:manualLayout>
                  <c:x val="1.9520219785817736E-2"/>
                  <c:y val="-4.63601517108586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69-40A5-8FB4-9F181E750AAD}"/>
                </c:ext>
              </c:extLst>
            </c:dLbl>
            <c:dLbl>
              <c:idx val="3"/>
              <c:layout>
                <c:manualLayout>
                  <c:x val="1.9520219785817736E-2"/>
                  <c:y val="-4.63601517108586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69-40A5-8FB4-9F181E750AAD}"/>
                </c:ext>
              </c:extLst>
            </c:dLbl>
            <c:dLbl>
              <c:idx val="4"/>
              <c:layout>
                <c:manualLayout>
                  <c:x val="1.1154411306181666E-2"/>
                  <c:y val="-3.66001197717305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69-40A5-8FB4-9F181E750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7 класс</c:v>
                </c:pt>
                <c:pt idx="1">
                  <c:v>8 класс</c:v>
                </c:pt>
                <c:pt idx="2">
                  <c:v>9 класс</c:v>
                </c:pt>
                <c:pt idx="3">
                  <c:v>10 класс</c:v>
                </c:pt>
                <c:pt idx="4">
                  <c:v>11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62</c:v>
                </c:pt>
                <c:pt idx="2">
                  <c:v>31</c:v>
                </c:pt>
                <c:pt idx="3">
                  <c:v>31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69-40A5-8FB4-9F181E750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363592"/>
        <c:axId val="173363984"/>
        <c:axId val="0"/>
      </c:bar3DChart>
      <c:catAx>
        <c:axId val="173363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3363984"/>
        <c:crosses val="autoZero"/>
        <c:auto val="1"/>
        <c:lblAlgn val="ctr"/>
        <c:lblOffset val="100"/>
        <c:noMultiLvlLbl val="0"/>
      </c:catAx>
      <c:valAx>
        <c:axId val="17336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363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4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265391550577353E-4"/>
                  <c:y val="-1.005994158198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53C-43CC-81C4-2925C7D70332}"/>
                </c:ext>
              </c:extLst>
            </c:dLbl>
            <c:dLbl>
              <c:idx val="1"/>
              <c:layout>
                <c:manualLayout>
                  <c:x val="4.8619400068331238E-3"/>
                  <c:y val="2.4400079847819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53C-43CC-81C4-2925C7D70332}"/>
                </c:ext>
              </c:extLst>
            </c:dLbl>
            <c:dLbl>
              <c:idx val="3"/>
              <c:layout>
                <c:manualLayout>
                  <c:x val="3.3921047847153682E-3"/>
                  <c:y val="2.4400079847820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53C-43CC-81C4-2925C7D70332}"/>
                </c:ext>
              </c:extLst>
            </c:dLbl>
            <c:dLbl>
              <c:idx val="4"/>
              <c:layout>
                <c:manualLayout>
                  <c:x val="1.6961072861140609E-3"/>
                  <c:y val="-8.6900788314706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53C-43CC-81C4-2925C7D70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7 класс</c:v>
                </c:pt>
                <c:pt idx="1">
                  <c:v>8 класс</c:v>
                </c:pt>
                <c:pt idx="2">
                  <c:v>9 класс</c:v>
                </c:pt>
                <c:pt idx="3">
                  <c:v>10 класс</c:v>
                </c:pt>
                <c:pt idx="4">
                  <c:v>11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53C-43CC-81C4-2925C7D70332}"/>
            </c:ext>
          </c:extLst>
        </c:ser>
        <c:ser>
          <c:idx val="5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7 класс</c:v>
                </c:pt>
                <c:pt idx="1">
                  <c:v>8 класс</c:v>
                </c:pt>
                <c:pt idx="2">
                  <c:v>9 класс</c:v>
                </c:pt>
                <c:pt idx="3">
                  <c:v>10 класс</c:v>
                </c:pt>
                <c:pt idx="4">
                  <c:v>11 класс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53C-43CC-81C4-2925C7D70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495288"/>
        <c:axId val="190495680"/>
        <c:axId val="0"/>
      </c:bar3DChart>
      <c:catAx>
        <c:axId val="190495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495680"/>
        <c:crosses val="autoZero"/>
        <c:auto val="1"/>
        <c:lblAlgn val="ctr"/>
        <c:lblOffset val="100"/>
        <c:noMultiLvlLbl val="0"/>
      </c:catAx>
      <c:valAx>
        <c:axId val="19049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495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889125432509501E-3"/>
                  <c:y val="-2.67226200455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4A-4C2E-9A52-A0D4FAFE3407}"/>
                </c:ext>
              </c:extLst>
            </c:dLbl>
            <c:dLbl>
              <c:idx val="1"/>
              <c:layout>
                <c:manualLayout>
                  <c:x val="3.1778250865019003E-3"/>
                  <c:y val="-2.137809603646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4A-4C2E-9A52-A0D4FAFE34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4A-4C2E-9A52-A0D4FAFE34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2238780275665E-2"/>
                  <c:y val="-1.3361310022792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4A-4C2E-9A52-A0D4FAFE3407}"/>
                </c:ext>
              </c:extLst>
            </c:dLbl>
            <c:dLbl>
              <c:idx val="1"/>
              <c:layout>
                <c:manualLayout>
                  <c:x val="6.3556501730036834E-3"/>
                  <c:y val="-2.405035804102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04A-4C2E-9A52-A0D4FAFE34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4A-4C2E-9A52-A0D4FAFE34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11300346007601E-2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04A-4C2E-9A52-A0D4FAFE3407}"/>
                </c:ext>
              </c:extLst>
            </c:dLbl>
            <c:dLbl>
              <c:idx val="1"/>
              <c:layout>
                <c:manualLayout>
                  <c:x val="9.5334752595057012E-3"/>
                  <c:y val="-1.336131002279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04A-4C2E-9A52-A0D4FAFE34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4A-4C2E-9A52-A0D4FAFE3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2095656"/>
        <c:axId val="522096048"/>
        <c:axId val="0"/>
      </c:bar3DChart>
      <c:catAx>
        <c:axId val="522095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2096048"/>
        <c:crosses val="autoZero"/>
        <c:auto val="1"/>
        <c:lblAlgn val="ctr"/>
        <c:lblOffset val="100"/>
        <c:noMultiLvlLbl val="0"/>
      </c:catAx>
      <c:valAx>
        <c:axId val="52209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2095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2978869929862E-2"/>
          <c:y val="0.17835012437051093"/>
          <c:w val="0.87107364444876423"/>
          <c:h val="0.71240491064251854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explosion val="13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1-386D-4AB1-AAA6-DEA4E39938B9}"/>
              </c:ext>
            </c:extLst>
          </c:dPt>
          <c:dPt>
            <c:idx val="1"/>
            <c:bubble3D val="0"/>
            <c:explosion val="12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386D-4AB1-AAA6-DEA4E39938B9}"/>
              </c:ext>
            </c:extLst>
          </c:dPt>
          <c:dPt>
            <c:idx val="2"/>
            <c:bubble3D val="0"/>
            <c:explosion val="11"/>
            <c:spPr>
              <a:solidFill>
                <a:schemeClr val="accent1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86D-4AB1-AAA6-DEA4E39938B9}"/>
              </c:ext>
            </c:extLst>
          </c:dPt>
          <c:dPt>
            <c:idx val="3"/>
            <c:bubble3D val="0"/>
            <c:explosion val="11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386D-4AB1-AAA6-DEA4E39938B9}"/>
              </c:ext>
            </c:extLst>
          </c:dPt>
          <c:dPt>
            <c:idx val="4"/>
            <c:bubble3D val="0"/>
            <c:explosion val="11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386D-4AB1-AAA6-DEA4E39938B9}"/>
              </c:ext>
            </c:extLst>
          </c:dPt>
          <c:dPt>
            <c:idx val="5"/>
            <c:bubble3D val="0"/>
            <c:explosion val="15"/>
            <c:extLst>
              <c:ext xmlns:c16="http://schemas.microsoft.com/office/drawing/2014/chart" uri="{C3380CC4-5D6E-409C-BE32-E72D297353CC}">
                <c16:uniqueId val="{0000000A-386D-4AB1-AAA6-DEA4E39938B9}"/>
              </c:ext>
            </c:extLst>
          </c:dPt>
          <c:dLbls>
            <c:dLbl>
              <c:idx val="0"/>
              <c:layout>
                <c:manualLayout>
                  <c:x val="8.2588107421202261E-2"/>
                  <c:y val="-0.22656086573711304"/>
                </c:manualLayout>
              </c:layout>
              <c:tx>
                <c:rich>
                  <a:bodyPr/>
                  <a:lstStyle/>
                  <a:p>
                    <a:pPr>
                      <a:defRPr sz="2238"/>
                    </a:pPr>
                    <a:r>
                      <a:rPr lang="ru-RU" dirty="0"/>
                      <a:t>Другие</a:t>
                    </a:r>
                  </a:p>
                  <a:p>
                    <a:pPr>
                      <a:defRPr sz="2238"/>
                    </a:pPr>
                    <a:r>
                      <a:rPr lang="ru-RU" dirty="0"/>
                      <a:t>34</a:t>
                    </a:r>
                  </a:p>
                </c:rich>
              </c:tx>
              <c:numFmt formatCode="0%" sourceLinked="0"/>
              <c:spPr>
                <a:noFill/>
                <a:ln w="26374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6D-4AB1-AAA6-DEA4E39938B9}"/>
                </c:ext>
              </c:extLst>
            </c:dLbl>
            <c:dLbl>
              <c:idx val="1"/>
              <c:layout>
                <c:manualLayout>
                  <c:x val="3.4685924725803369E-2"/>
                  <c:y val="-0.14507444344619597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F5DFDD0D-02B2-456A-8DD1-7407BBBDAC9F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pPr>
                      <a:defRPr sz="2156"/>
                    </a:pPr>
                    <a:r>
                      <a:rPr lang="ru-RU" dirty="0"/>
                      <a:t>17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10128919300366"/>
                      <c:h val="0.126457656687927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6D-4AB1-AAA6-DEA4E39938B9}"/>
                </c:ext>
              </c:extLst>
            </c:dLbl>
            <c:dLbl>
              <c:idx val="2"/>
              <c:layout>
                <c:manualLayout>
                  <c:x val="8.4621580380518799E-2"/>
                  <c:y val="-5.282327757846339E-2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A58DCF9C-7F27-401B-8170-9F3F5CE818A2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pPr>
                      <a:defRPr sz="2156"/>
                    </a:pPr>
                    <a:r>
                      <a:rPr lang="ru-RU" baseline="0" dirty="0"/>
                      <a:t>16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86D-4AB1-AAA6-DEA4E39938B9}"/>
                </c:ext>
              </c:extLst>
            </c:dLbl>
            <c:dLbl>
              <c:idx val="3"/>
              <c:layout>
                <c:manualLayout>
                  <c:x val="-1.6035910262672981E-2"/>
                  <c:y val="-5.1262997001770533E-2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837DC588-601F-41CA-BFBD-6FC09C0CFD56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2156"/>
                    </a:pPr>
                    <a:r>
                      <a:rPr lang="ru-RU" baseline="0" dirty="0"/>
                      <a:t>12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86D-4AB1-AAA6-DEA4E39938B9}"/>
                </c:ext>
              </c:extLst>
            </c:dLbl>
            <c:dLbl>
              <c:idx val="4"/>
              <c:layout>
                <c:manualLayout>
                  <c:x val="7.0690853246770068E-3"/>
                  <c:y val="-9.55787045181304E-2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D02F6551-1DAA-4273-859C-29A94009584F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156"/>
                    </a:pPr>
                    <a:r>
                      <a:rPr lang="ru-RU" dirty="0"/>
                      <a:t>10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86D-4AB1-AAA6-DEA4E39938B9}"/>
                </c:ext>
              </c:extLst>
            </c:dLbl>
            <c:dLbl>
              <c:idx val="5"/>
              <c:layout>
                <c:manualLayout>
                  <c:x val="1.3287862837926179E-2"/>
                  <c:y val="-0.10739158449517738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30616E2F-59C7-4B98-A63F-BF692BD5AC42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156"/>
                    </a:pPr>
                    <a:r>
                      <a:rPr lang="ru-RU" dirty="0"/>
                      <a:t>6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86D-4AB1-AAA6-DEA4E39938B9}"/>
                </c:ext>
              </c:extLst>
            </c:dLbl>
            <c:dLbl>
              <c:idx val="6"/>
              <c:layout>
                <c:manualLayout>
                  <c:x val="1.1768681315267608E-2"/>
                  <c:y val="3.7590410965155502E-2"/>
                </c:manualLayout>
              </c:layout>
              <c:tx>
                <c:rich>
                  <a:bodyPr/>
                  <a:lstStyle/>
                  <a:p>
                    <a:fld id="{5B2646D5-9AC2-4C1B-A43E-7A5E8873F84B}" type="CATEGORYNAME">
                      <a:rPr lang="ru-RU" smtClean="0"/>
                      <a:pPr/>
                      <a:t>[ИМЯ КАТЕГОРИИ]</a:t>
                    </a:fld>
                    <a:endParaRPr lang="ru-RU" dirty="0"/>
                  </a:p>
                  <a:p>
                    <a:r>
                      <a:rPr lang="ru-RU" dirty="0"/>
                      <a:t>4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86D-4AB1-AAA6-DEA4E39938B9}"/>
                </c:ext>
              </c:extLst>
            </c:dLbl>
            <c:dLbl>
              <c:idx val="7"/>
              <c:layout>
                <c:manualLayout>
                  <c:x val="2.0146556211243109E-2"/>
                  <c:y val="0.1151567736771731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3F99EE31-F542-491F-9F9E-02126B5E4A01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pPr>
                      <a:defRPr sz="2156"/>
                    </a:pPr>
                    <a:r>
                      <a:rPr lang="ru-RU" baseline="0" dirty="0"/>
                      <a:t>4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386D-4AB1-AAA6-DEA4E39938B9}"/>
                </c:ext>
              </c:extLst>
            </c:dLbl>
            <c:dLbl>
              <c:idx val="8"/>
              <c:layout>
                <c:manualLayout>
                  <c:x val="1.3993543382507776E-2"/>
                  <c:y val="2.061186267590361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6D-4AB1-AAA6-DEA4E39938B9}"/>
                </c:ext>
              </c:extLst>
            </c:dLbl>
            <c:numFmt formatCode="0%" sourceLinked="0"/>
            <c:spPr>
              <a:noFill/>
              <a:ln w="26374">
                <a:noFill/>
              </a:ln>
            </c:spPr>
            <c:txPr>
              <a:bodyPr/>
              <a:lstStyle/>
              <a:p>
                <a:pPr>
                  <a:defRPr sz="2156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Лист2!$D$10:$K$10</c:f>
              <c:strCache>
                <c:ptCount val="8"/>
                <c:pt idx="0">
                  <c:v>другие</c:v>
                </c:pt>
                <c:pt idx="1">
                  <c:v>ЛИТ</c:v>
                </c:pt>
                <c:pt idx="2">
                  <c:v>КЦО</c:v>
                </c:pt>
                <c:pt idx="3">
                  <c:v>Мат.лицей</c:v>
                </c:pt>
                <c:pt idx="4">
                  <c:v>гим. №4</c:v>
                </c:pt>
                <c:pt idx="5">
                  <c:v>гим. №5</c:v>
                </c:pt>
                <c:pt idx="6">
                  <c:v>Ступени</c:v>
                </c:pt>
                <c:pt idx="7">
                  <c:v>СОШ №30</c:v>
                </c:pt>
              </c:strCache>
            </c:strRef>
          </c:cat>
          <c:val>
            <c:numRef>
              <c:f>Лист2!$D$11:$K$11</c:f>
              <c:numCache>
                <c:formatCode>General</c:formatCode>
                <c:ptCount val="8"/>
                <c:pt idx="0">
                  <c:v>34</c:v>
                </c:pt>
                <c:pt idx="1">
                  <c:v>17</c:v>
                </c:pt>
                <c:pt idx="2">
                  <c:v>16</c:v>
                </c:pt>
                <c:pt idx="3">
                  <c:v>12</c:v>
                </c:pt>
                <c:pt idx="4">
                  <c:v>10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86D-4AB1-AAA6-DEA4E3993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441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309865645047718E-2"/>
          <c:y val="0.21200236890603266"/>
          <c:w val="0.87107364444876423"/>
          <c:h val="0.71240491064251854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explosion val="13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1-386D-4AB1-AAA6-DEA4E39938B9}"/>
              </c:ext>
            </c:extLst>
          </c:dPt>
          <c:dPt>
            <c:idx val="1"/>
            <c:bubble3D val="0"/>
            <c:explosion val="12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386D-4AB1-AAA6-DEA4E39938B9}"/>
              </c:ext>
            </c:extLst>
          </c:dPt>
          <c:dPt>
            <c:idx val="2"/>
            <c:bubble3D val="0"/>
            <c:explosion val="11"/>
            <c:spPr>
              <a:solidFill>
                <a:schemeClr val="accent1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86D-4AB1-AAA6-DEA4E39938B9}"/>
              </c:ext>
            </c:extLst>
          </c:dPt>
          <c:dPt>
            <c:idx val="3"/>
            <c:bubble3D val="0"/>
            <c:explosion val="11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386D-4AB1-AAA6-DEA4E39938B9}"/>
              </c:ext>
            </c:extLst>
          </c:dPt>
          <c:dPt>
            <c:idx val="4"/>
            <c:bubble3D val="0"/>
            <c:explosion val="11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386D-4AB1-AAA6-DEA4E39938B9}"/>
              </c:ext>
            </c:extLst>
          </c:dPt>
          <c:dPt>
            <c:idx val="5"/>
            <c:bubble3D val="0"/>
            <c:explosion val="15"/>
            <c:extLst>
              <c:ext xmlns:c16="http://schemas.microsoft.com/office/drawing/2014/chart" uri="{C3380CC4-5D6E-409C-BE32-E72D297353CC}">
                <c16:uniqueId val="{0000000A-386D-4AB1-AAA6-DEA4E39938B9}"/>
              </c:ext>
            </c:extLst>
          </c:dPt>
          <c:dLbls>
            <c:dLbl>
              <c:idx val="0"/>
              <c:layout>
                <c:manualLayout>
                  <c:x val="-1.6374032662981895E-2"/>
                  <c:y val="6.6961489378271108E-2"/>
                </c:manualLayout>
              </c:layout>
              <c:tx>
                <c:rich>
                  <a:bodyPr/>
                  <a:lstStyle/>
                  <a:p>
                    <a:pPr>
                      <a:defRPr sz="2238"/>
                    </a:pPr>
                    <a:fld id="{54B846FC-DD13-4383-9A0E-EEFE2A616B25}" type="CATEGORYNAME">
                      <a:rPr lang="ru-RU" smtClean="0"/>
                      <a:pPr>
                        <a:defRPr sz="2238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238"/>
                    </a:pPr>
                    <a:r>
                      <a:rPr lang="ru-RU" dirty="0"/>
                      <a:t>17</a:t>
                    </a:r>
                  </a:p>
                </c:rich>
              </c:tx>
              <c:numFmt formatCode="0%" sourceLinked="0"/>
              <c:spPr>
                <a:noFill/>
                <a:ln w="26374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6D-4AB1-AAA6-DEA4E39938B9}"/>
                </c:ext>
              </c:extLst>
            </c:dLbl>
            <c:dLbl>
              <c:idx val="1"/>
              <c:layout>
                <c:manualLayout>
                  <c:x val="4.4047208247280249E-2"/>
                  <c:y val="0.13536092768315189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9DE97899-FB90-4A6E-B225-3D06FF4F66E1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156"/>
                    </a:pPr>
                    <a:r>
                      <a:rPr lang="ru-RU" dirty="0"/>
                      <a:t>16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10128919300366"/>
                      <c:h val="0.126457656687927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6D-4AB1-AAA6-DEA4E39938B9}"/>
                </c:ext>
              </c:extLst>
            </c:dLbl>
            <c:dLbl>
              <c:idx val="2"/>
              <c:layout>
                <c:manualLayout>
                  <c:x val="4.3164467642549761E-2"/>
                  <c:y val="-0.16125828774847789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0BBE815F-064C-414B-88B0-7491CC1C7EF1}" type="CATEGORYNAME">
                      <a:rPr lang="ru-RU" baseline="0" smtClean="0"/>
                      <a:pPr>
                        <a:defRPr sz="2156"/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2156"/>
                    </a:pPr>
                    <a:r>
                      <a:rPr lang="ru-RU" baseline="0" dirty="0"/>
                      <a:t>12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86D-4AB1-AAA6-DEA4E39938B9}"/>
                </c:ext>
              </c:extLst>
            </c:dLbl>
            <c:dLbl>
              <c:idx val="3"/>
              <c:layout>
                <c:manualLayout>
                  <c:x val="6.955296764797278E-2"/>
                  <c:y val="-9.8002225523328462E-2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3A4D6F08-BE04-4D8D-B152-9185FB42C156}" type="CATEGORYNAME">
                      <a:rPr lang="ru-RU" baseline="0" smtClean="0"/>
                      <a:pPr>
                        <a:defRPr sz="2156"/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2156"/>
                    </a:pPr>
                    <a:r>
                      <a:rPr lang="ru-RU" baseline="0" dirty="0"/>
                      <a:t>10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86D-4AB1-AAA6-DEA4E39938B9}"/>
                </c:ext>
              </c:extLst>
            </c:dLbl>
            <c:dLbl>
              <c:idx val="4"/>
              <c:layout>
                <c:manualLayout>
                  <c:x val="-6.6483856629784191E-2"/>
                  <c:y val="-6.940473654605786E-2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87F2BDD3-C18B-44B2-B870-8783294683F0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156"/>
                    </a:pPr>
                    <a:r>
                      <a:rPr lang="ru-RU" dirty="0"/>
                      <a:t>8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86D-4AB1-AAA6-DEA4E39938B9}"/>
                </c:ext>
              </c:extLst>
            </c:dLbl>
            <c:dLbl>
              <c:idx val="5"/>
              <c:layout>
                <c:manualLayout>
                  <c:x val="-0.12579406376687308"/>
                  <c:y val="-0.12234813762207589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F7A773E4-8836-460D-8DC1-B620050DB6E4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156"/>
                    </a:pPr>
                    <a:r>
                      <a:rPr lang="ru-RU" dirty="0"/>
                      <a:t>8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86D-4AB1-AAA6-DEA4E39938B9}"/>
                </c:ext>
              </c:extLst>
            </c:dLbl>
            <c:dLbl>
              <c:idx val="6"/>
              <c:layout>
                <c:manualLayout>
                  <c:x val="-6.820363708504594E-2"/>
                  <c:y val="-0.15871434882538799"/>
                </c:manualLayout>
              </c:layout>
              <c:tx>
                <c:rich>
                  <a:bodyPr/>
                  <a:lstStyle/>
                  <a:p>
                    <a:fld id="{69B9A614-340D-4847-907E-7BAB1CBD4A2E}" type="CATEGORYNAME">
                      <a:rPr lang="ru-RU" smtClean="0"/>
                      <a:pPr/>
                      <a:t>[ИМЯ КАТЕГОРИИ]</a:t>
                    </a:fld>
                    <a:endParaRPr lang="ru-RU" dirty="0"/>
                  </a:p>
                  <a:p>
                    <a:r>
                      <a:rPr lang="ru-RU" dirty="0"/>
                      <a:t>7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86D-4AB1-AAA6-DEA4E39938B9}"/>
                </c:ext>
              </c:extLst>
            </c:dLbl>
            <c:dLbl>
              <c:idx val="7"/>
              <c:layout>
                <c:manualLayout>
                  <c:x val="-2.67465243470768E-3"/>
                  <c:y val="-0.23071351738235582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9DCF3AEC-1A14-47A5-8F34-F21CB394A451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156"/>
                    </a:pPr>
                    <a:r>
                      <a:rPr lang="ru-RU" dirty="0"/>
                      <a:t>7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386D-4AB1-AAA6-DEA4E39938B9}"/>
                </c:ext>
              </c:extLst>
            </c:dLbl>
            <c:dLbl>
              <c:idx val="8"/>
              <c:layout>
                <c:manualLayout>
                  <c:x val="1.7385240825599921E-2"/>
                  <c:y val="4.8655463285857563E-2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F9F5A47F-CAC1-45A0-B602-E03E9BAECB9B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156"/>
                    </a:pPr>
                    <a:r>
                      <a:rPr lang="ru-RU" dirty="0"/>
                      <a:t>6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86D-4AB1-AAA6-DEA4E39938B9}"/>
                </c:ext>
              </c:extLst>
            </c:dLbl>
            <c:numFmt formatCode="0%" sourceLinked="0"/>
            <c:spPr>
              <a:noFill/>
              <a:ln w="26374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156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Лист2!$A$10:$I$10</c:f>
              <c:strCache>
                <c:ptCount val="9"/>
                <c:pt idx="0">
                  <c:v>ЛИТ</c:v>
                </c:pt>
                <c:pt idx="1">
                  <c:v>КЦО</c:v>
                </c:pt>
                <c:pt idx="2">
                  <c:v>Мат.лицей</c:v>
                </c:pt>
                <c:pt idx="3">
                  <c:v>гим. №4</c:v>
                </c:pt>
                <c:pt idx="4">
                  <c:v>КнА гим № 9</c:v>
                </c:pt>
                <c:pt idx="5">
                  <c:v>КнА инженер</c:v>
                </c:pt>
                <c:pt idx="6">
                  <c:v>КнА лицей № 1</c:v>
                </c:pt>
                <c:pt idx="7">
                  <c:v>Вяземский СОШ № 2</c:v>
                </c:pt>
                <c:pt idx="8">
                  <c:v>гим. №5</c:v>
                </c:pt>
              </c:strCache>
            </c:strRef>
          </c:cat>
          <c:val>
            <c:numRef>
              <c:f>Лист2!$A$11:$I$11</c:f>
              <c:numCache>
                <c:formatCode>General</c:formatCode>
                <c:ptCount val="9"/>
                <c:pt idx="0">
                  <c:v>17</c:v>
                </c:pt>
                <c:pt idx="1">
                  <c:v>16</c:v>
                </c:pt>
                <c:pt idx="2">
                  <c:v>12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86D-4AB1-AAA6-DEA4E3993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441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0.66537</cdr:x>
      <cdr:y>0</cdr:y>
    </cdr:from>
    <cdr:to>
      <cdr:x>0.92524</cdr:x>
      <cdr:y>0.1846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84168" y="-1397000"/>
          <a:ext cx="2376251" cy="1008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latin typeface="Times New Roman" pitchFamily="18" charset="0"/>
              <a:cs typeface="Times New Roman" pitchFamily="18" charset="0"/>
            </a:rPr>
            <a:t>в 2022 году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2000" dirty="0">
              <a:latin typeface="Times New Roman" pitchFamily="18" charset="0"/>
              <a:cs typeface="Times New Roman" pitchFamily="18" charset="0"/>
            </a:rPr>
            <a:t>116 победителей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;</a:t>
          </a:r>
        </a:p>
        <a:p xmlns:a="http://schemas.openxmlformats.org/drawingml/2006/main">
          <a:r>
            <a:rPr lang="ru-RU" sz="2000" dirty="0">
              <a:latin typeface="Times New Roman" pitchFamily="18" charset="0"/>
              <a:cs typeface="Times New Roman" pitchFamily="18" charset="0"/>
            </a:rPr>
            <a:t>273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призер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0.0335</cdr:x>
      <cdr:y>0</cdr:y>
    </cdr:from>
    <cdr:to>
      <cdr:x>0.98506</cdr:x>
      <cdr:y>0.12233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0544BA15-023B-933D-B409-3369A645A56B}"/>
            </a:ext>
          </a:extLst>
        </cdr:cNvPr>
        <cdr:cNvSpPr txBox="1"/>
      </cdr:nvSpPr>
      <cdr:spPr>
        <a:xfrm xmlns:a="http://schemas.openxmlformats.org/drawingml/2006/main">
          <a:off x="318178" y="0"/>
          <a:ext cx="9036496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Доля победителей и призеров лицея в региональном этапе – 2023 среди других школ города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0.0335</cdr:x>
      <cdr:y>0</cdr:y>
    </cdr:from>
    <cdr:to>
      <cdr:x>0.98506</cdr:x>
      <cdr:y>0.12233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0544BA15-023B-933D-B409-3369A645A56B}"/>
            </a:ext>
          </a:extLst>
        </cdr:cNvPr>
        <cdr:cNvSpPr txBox="1"/>
      </cdr:nvSpPr>
      <cdr:spPr>
        <a:xfrm xmlns:a="http://schemas.openxmlformats.org/drawingml/2006/main">
          <a:off x="318178" y="0"/>
          <a:ext cx="9036496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Доля победителей и призеров лицея в региональном этапе – 2023 среди других школ края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CA9AE7-C85B-4EE1-A80F-EBA2CF8B6B78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1A05A-B18C-45CF-A614-97D897D21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0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0E71D6-D076-469C-B593-8D68961AC593}" type="slidenum">
              <a:rPr lang="ru-RU" smtClean="0">
                <a:latin typeface="Arial" pitchFamily="34" charset="0"/>
              </a:rPr>
              <a:pPr/>
              <a:t>1</a:t>
            </a:fld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8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9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4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D338A-15A3-4CA5-B796-312E82333E3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47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D338A-15A3-4CA5-B796-312E82333E3E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98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67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2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D338A-15A3-4CA5-B796-312E82333E3E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660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01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6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D2D6-B0F3-43D4-B9B2-FD72B44A63E1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AB11-2F2E-48FD-9FE4-AF842904D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35E4-05BB-4323-8E07-D69702F57041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772A-168C-4CA0-8BF8-DB7C3AED2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D381E-C1A4-4374-AF79-A7ED856582BE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F864-2501-4E25-9DB6-D28110788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894D-F93E-4CF1-B4A2-CF1E45A5DA68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72A4-B35D-4729-9B54-372681E6B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AF86-5CD9-4FBA-B1A7-84DF50F025D9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53B0-F3CC-4B11-A2D5-1FF5303C6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AC02-BB4D-4394-8B47-89585A585312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F924-CC90-4FEA-BDA0-0A725459C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F0F71-3BB5-421A-81C6-8316F7A32DEF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04E4-5640-4E7C-8AAA-21932BAAB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B1CC-030B-4FB2-9045-442E8D032B88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C34C-16DC-4C32-BBEC-F1C749CA8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3884-4407-4117-95DF-FBC638EEC43F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628B-CE2E-45A0-8E77-6132C1DE1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6687-A7BD-49C3-BBA9-8C5D3D59FE70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4C4B-34AF-4B69-BE25-F92C7DE22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11F4-F5DF-4E6B-B0B9-C1A9CA939F4F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E6AD-DA86-4E09-B5DE-240639D88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AC12D-EE93-4821-A38E-FA548BCA8E8D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FA27D7-DA4E-406A-8EAE-FCCB69ECE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129" y="1535182"/>
            <a:ext cx="91439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олимпиад </a:t>
            </a:r>
          </a:p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научно-исследовательской деятельности лицеистов</a:t>
            </a:r>
          </a:p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уч. году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788024" y="5313799"/>
            <a:ext cx="41005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УВР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Шестопалов Д.В.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9512" y="339725"/>
            <a:ext cx="8607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инновационных технологий»</a:t>
            </a:r>
          </a:p>
        </p:txBody>
      </p:sp>
    </p:spTree>
    <p:extLst>
      <p:ext uri="{BB962C8B-B14F-4D97-AF65-F5344CB8AC3E}">
        <p14:creationId xmlns:p14="http://schemas.microsoft.com/office/powerpoint/2010/main" val="60191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00941496"/>
              </p:ext>
            </p:extLst>
          </p:nvPr>
        </p:nvGraphicFramePr>
        <p:xfrm>
          <a:off x="35496" y="1653099"/>
          <a:ext cx="9108504" cy="520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1150" y="0"/>
            <a:ext cx="8832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620688"/>
            <a:ext cx="61779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Муниципальный этап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87624" y="1124744"/>
            <a:ext cx="69135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+mn-lt"/>
              </a:rPr>
              <a:t>Количество участников по классам </a:t>
            </a:r>
            <a:r>
              <a:rPr lang="ru-RU" sz="2200" dirty="0" smtClean="0">
                <a:latin typeface="+mn-lt"/>
              </a:rPr>
              <a:t>2022</a:t>
            </a:r>
            <a:r>
              <a:rPr lang="en-US" sz="2200" dirty="0" smtClean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год</a:t>
            </a:r>
            <a:endParaRPr lang="ru-RU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980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496" y="1653099"/>
          <a:ext cx="9108504" cy="520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1150" y="0"/>
            <a:ext cx="8832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620688"/>
            <a:ext cx="61779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Муниципальный этап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87624" y="1124744"/>
            <a:ext cx="69135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+mn-lt"/>
              </a:rPr>
              <a:t>Победители и призеры - 2022 </a:t>
            </a:r>
          </a:p>
        </p:txBody>
      </p:sp>
    </p:spTree>
    <p:extLst>
      <p:ext uri="{BB962C8B-B14F-4D97-AF65-F5344CB8AC3E}">
        <p14:creationId xmlns:p14="http://schemas.microsoft.com/office/powerpoint/2010/main" val="269499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1150" y="0"/>
            <a:ext cx="8832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70307"/>
            <a:ext cx="417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Муниципальный </a:t>
            </a:r>
            <a:r>
              <a:rPr lang="ru-RU" sz="2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этап</a:t>
            </a:r>
            <a:r>
              <a:rPr lang="en-US" sz="2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,</a:t>
            </a:r>
            <a:endParaRPr lang="ru-RU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522420" y="470306"/>
            <a:ext cx="30971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Победители - 2022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025282"/>
            <a:ext cx="878497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Литовка Ярослав Фёдорович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 класс – география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Редько Владислав Владимирович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 класс – информатика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Марков Андрей Евгеньевич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 класс – математика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 Михаил Валерьевич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класс – физика, математика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Чубий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Евгеньевич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класс – физика, математика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Муренький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Алексей Сергеевич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 класс – химия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Белогубцева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Кристина Максимовна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 класс – литература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Шушпанова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Александровна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8 класс – информатика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Сайкова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Алексия Руслановна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9 класс – МХК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Тимофей Александрович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 класс – обществознание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Величко Герман Павлович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 класс – история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Паршуто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 Александрович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класс – физика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Сахарова Полина Александровна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класс – МХК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Сорокова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Варвара Валерьевна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класс – математика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Макуха Софья Владимировна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 класс – история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Евгеньевна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 класс – математика</a:t>
            </a:r>
          </a:p>
        </p:txBody>
      </p:sp>
    </p:spTree>
    <p:extLst>
      <p:ext uri="{BB962C8B-B14F-4D97-AF65-F5344CB8AC3E}">
        <p14:creationId xmlns:p14="http://schemas.microsoft.com/office/powerpoint/2010/main" val="168485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79388" y="-15190"/>
            <a:ext cx="8832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этап Всероссийской олимпиады школьников 202</a:t>
            </a: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учебный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1052736"/>
            <a:ext cx="85689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в РЭ – 49 лицеистов 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10 % от общего числа учащихся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участий 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победителей – 6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призеров – 11 человек</a:t>
            </a:r>
          </a:p>
          <a:p>
            <a:pPr algn="ctr" fontAlgn="b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4077072"/>
            <a:ext cx="7920880" cy="0"/>
          </a:xfrm>
          <a:prstGeom prst="line">
            <a:avLst/>
          </a:prstGeom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47814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1150" y="523220"/>
            <a:ext cx="8832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Региональный этап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0"/>
            <a:ext cx="8832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504" y="1008279"/>
            <a:ext cx="8676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Количество победителей и призеров РЭ </a:t>
            </a:r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 smtClean="0"/>
              <a:t>1</a:t>
            </a:r>
            <a:r>
              <a:rPr lang="en-US" dirty="0" smtClean="0"/>
              <a:t> </a:t>
            </a:r>
            <a:r>
              <a:rPr lang="en-US" dirty="0"/>
              <a:t>- 2023</a:t>
            </a:r>
            <a:r>
              <a:rPr lang="ru-RU" dirty="0"/>
              <a:t>  годы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21479567"/>
              </p:ext>
            </p:extLst>
          </p:nvPr>
        </p:nvGraphicFramePr>
        <p:xfrm>
          <a:off x="539552" y="1844824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9885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464" y="332656"/>
            <a:ext cx="56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Победители регионального этапа - 2023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-99392"/>
            <a:ext cx="8832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9037" y="6091390"/>
            <a:ext cx="2532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Сайкова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Алексия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МХК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69312-9289-BCCB-5EF9-4EF47E7BDE4A}"/>
              </a:ext>
            </a:extLst>
          </p:cNvPr>
          <p:cNvSpPr txBox="1"/>
          <p:nvPr/>
        </p:nvSpPr>
        <p:spPr>
          <a:xfrm>
            <a:off x="361058" y="3105834"/>
            <a:ext cx="2345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Ченг  Игорь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9а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английский язык 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6D8B6B-BF45-0D3C-9387-932AF7F30019}"/>
              </a:ext>
            </a:extLst>
          </p:cNvPr>
          <p:cNvSpPr/>
          <p:nvPr/>
        </p:nvSpPr>
        <p:spPr>
          <a:xfrm>
            <a:off x="3036355" y="311969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Муренький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Алексей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1C8CD08-643D-4A10-8D3A-EDC10F2B2F1A}"/>
              </a:ext>
            </a:extLst>
          </p:cNvPr>
          <p:cNvSpPr/>
          <p:nvPr/>
        </p:nvSpPr>
        <p:spPr>
          <a:xfrm>
            <a:off x="6359822" y="3051233"/>
            <a:ext cx="2532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Чубий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Александр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03597A-A236-7486-1DFA-34A6B70FA167}"/>
              </a:ext>
            </a:extLst>
          </p:cNvPr>
          <p:cNvSpPr/>
          <p:nvPr/>
        </p:nvSpPr>
        <p:spPr>
          <a:xfrm>
            <a:off x="190782" y="609139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Паршуто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Владислав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10б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618D10-7828-EFB2-0DA0-3806FC0BB826}"/>
              </a:ext>
            </a:extLst>
          </p:cNvPr>
          <p:cNvSpPr/>
          <p:nvPr/>
        </p:nvSpPr>
        <p:spPr>
          <a:xfrm>
            <a:off x="6372200" y="6093296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Сахарова Полина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МХК</a:t>
            </a:r>
          </a:p>
        </p:txBody>
      </p:sp>
      <p:pic>
        <p:nvPicPr>
          <p:cNvPr id="13" name="Рисунок 12" descr="Изображение выглядит как человек, стоящий, ношение, сорочка&#10;&#10;Автоматически созданное описание">
            <a:extLst>
              <a:ext uri="{FF2B5EF4-FFF2-40B4-BE49-F238E27FC236}">
                <a16:creationId xmlns:a16="http://schemas.microsoft.com/office/drawing/2014/main" id="{427A2A00-79D6-AE2E-9187-A6A5B2222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8" y="881779"/>
            <a:ext cx="1699398" cy="22658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ловек, сорочка, стоящий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79EFA931-67E0-6249-96B0-6A824E33F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97" y="860316"/>
            <a:ext cx="1699398" cy="226586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человек, костюм, одежда, стоящий&#10;&#10;Автоматически созданное описание">
            <a:extLst>
              <a:ext uri="{FF2B5EF4-FFF2-40B4-BE49-F238E27FC236}">
                <a16:creationId xmlns:a16="http://schemas.microsoft.com/office/drawing/2014/main" id="{411E64AF-C752-36DA-3837-C17649983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62" y="757991"/>
            <a:ext cx="1735892" cy="231452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еловек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14D508E1-AB4A-25BF-2A34-73B55A92B3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47" y="3778975"/>
            <a:ext cx="1750216" cy="233362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еловек, одежда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5BA3A12E-FAC9-7F6C-F181-7BD1B49364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81" y="3673236"/>
            <a:ext cx="1752017" cy="233602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еловек, стоящий, ношение, сорочка&#10;&#10;Автоматически созданное описание">
            <a:extLst>
              <a:ext uri="{FF2B5EF4-FFF2-40B4-BE49-F238E27FC236}">
                <a16:creationId xmlns:a16="http://schemas.microsoft.com/office/drawing/2014/main" id="{75B59857-FA2C-4F9B-4C9C-921E9019C8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6" y="3782076"/>
            <a:ext cx="1747891" cy="23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8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75" y="-120062"/>
            <a:ext cx="8832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6935" y="262116"/>
            <a:ext cx="513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Призеры регионального этапа - 2023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33144" y="732463"/>
          <a:ext cx="5719176" cy="3922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Митрофанова Анжелика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Татаурова Кристина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МХК</a:t>
                      </a: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Лукашева Полина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МХК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Цветов Тимофей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Величко  Герман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английский язык,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география</a:t>
                      </a: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Гусев Андрей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Сайкова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Алексия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французский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Пугаков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Егор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Соколов Михаил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Физика, 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Рисунок 1" descr="Изображение выглядит как человек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1E1C2979-A6C7-8997-F8B4-A6ABB2DF9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28" y="4649016"/>
            <a:ext cx="1677276" cy="2236368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белый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F800778F-C983-444C-6EC2-D171C1F5B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24" y="12300"/>
            <a:ext cx="1677276" cy="2236368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одежда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1123E367-11C3-78AF-DBA8-4B9919CDCF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276872"/>
            <a:ext cx="1677276" cy="223636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одежда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CD06DF74-A4DD-A5C4-1784-D038991F29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609332"/>
            <a:ext cx="1677276" cy="223636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одежда, очки, ношение&#10;&#10;Автоматически созданное описание">
            <a:extLst>
              <a:ext uri="{FF2B5EF4-FFF2-40B4-BE49-F238E27FC236}">
                <a16:creationId xmlns:a16="http://schemas.microsoft.com/office/drawing/2014/main" id="{FD2E204F-E214-3EA3-C370-C03918C369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0" y="4621632"/>
            <a:ext cx="1677276" cy="223636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ловек, стоящий, очки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890096AF-FDC9-6D43-08CF-FADD56F28F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12" y="4649016"/>
            <a:ext cx="1677276" cy="223636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еловек, одежда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7F5066C3-98DA-AE4F-E74F-020086E424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" y="4649016"/>
            <a:ext cx="1677276" cy="22363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человек, костюм, галсту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DB3B1269-82E4-0B7B-C956-84061CF2DA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5" y="29555"/>
            <a:ext cx="1677276" cy="223636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еловек, ношение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FDFB8CB6-B8D3-9979-BA51-707C7C2C99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" y="2265923"/>
            <a:ext cx="1677276" cy="223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2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08" y="18375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Региональный этап олимпиады </a:t>
            </a:r>
          </a:p>
          <a:p>
            <a:pPr algn="ctr"/>
            <a:r>
              <a:rPr lang="ru-RU" sz="2800" b="1" kern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имени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Леонарда </a:t>
            </a:r>
            <a:r>
              <a:rPr lang="ru-RU" sz="2800" b="1" kern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Эйлера (математика)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1D15C6-1590-42B1-869F-11C2E2C6C619}"/>
              </a:ext>
            </a:extLst>
          </p:cNvPr>
          <p:cNvSpPr/>
          <p:nvPr/>
        </p:nvSpPr>
        <p:spPr>
          <a:xfrm>
            <a:off x="2613781" y="1123695"/>
            <a:ext cx="407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участие 6 человек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431" y="5850112"/>
            <a:ext cx="2604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Чубий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Александр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8а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0190" y="5718511"/>
            <a:ext cx="2604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 Михаил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8а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</a:t>
            </a:r>
          </a:p>
        </p:txBody>
      </p:sp>
      <p:pic>
        <p:nvPicPr>
          <p:cNvPr id="2" name="Рисунок 1" descr="Изображение выглядит как человек, костюм, одежда, стоящий&#10;&#10;Автоматически созданное описание">
            <a:extLst>
              <a:ext uri="{FF2B5EF4-FFF2-40B4-BE49-F238E27FC236}">
                <a16:creationId xmlns:a16="http://schemas.microsoft.com/office/drawing/2014/main" id="{FBCDF820-CE59-1DE5-7134-6B952F32E9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2" y="1803431"/>
            <a:ext cx="2893362" cy="385781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C6A037A-9E53-A156-0A2F-F0E0AA3C17D8}"/>
              </a:ext>
            </a:extLst>
          </p:cNvPr>
          <p:cNvSpPr/>
          <p:nvPr/>
        </p:nvSpPr>
        <p:spPr>
          <a:xfrm>
            <a:off x="3543877" y="5764943"/>
            <a:ext cx="2212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Пугаков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Егор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8а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</a:t>
            </a:r>
          </a:p>
        </p:txBody>
      </p:sp>
      <p:pic>
        <p:nvPicPr>
          <p:cNvPr id="10" name="Рисунок 9" descr="Изображение выглядит как человек, костюм, галсту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125BEA6-7E45-4167-DD00-7B8AA5001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96" y="1844824"/>
            <a:ext cx="2862318" cy="38164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ношение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EF4FC133-BAA5-91E0-BEE8-A95BC3EBF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03432"/>
            <a:ext cx="2893362" cy="385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08" y="18375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Региональный</a:t>
            </a:r>
            <a:r>
              <a:rPr lang="ru-RU" sz="2800" b="1" kern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этап олимпиады </a:t>
            </a:r>
          </a:p>
          <a:p>
            <a:pPr algn="ctr"/>
            <a:r>
              <a:rPr lang="ru-RU" sz="2800" b="1" kern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им. Дж. К. Максвелла </a:t>
            </a:r>
            <a:r>
              <a:rPr lang="ru-RU" sz="2800" b="1" kern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(физика)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1D15C6-1590-42B1-869F-11C2E2C6C619}"/>
              </a:ext>
            </a:extLst>
          </p:cNvPr>
          <p:cNvSpPr/>
          <p:nvPr/>
        </p:nvSpPr>
        <p:spPr>
          <a:xfrm>
            <a:off x="2064632" y="1137865"/>
            <a:ext cx="501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участие 2 человека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80ECBE-82CE-BF13-F5BF-092962C7A5A3}"/>
              </a:ext>
            </a:extLst>
          </p:cNvPr>
          <p:cNvSpPr/>
          <p:nvPr/>
        </p:nvSpPr>
        <p:spPr>
          <a:xfrm>
            <a:off x="2542025" y="5973437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 Михаил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8а класс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</a:t>
            </a:r>
          </a:p>
        </p:txBody>
      </p:sp>
      <p:pic>
        <p:nvPicPr>
          <p:cNvPr id="9" name="Рисунок 8" descr="Изображение выглядит как человек, костюм, галсту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6445C24E-3F4B-907A-B55F-B5C77D250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31" y="1695696"/>
            <a:ext cx="3136181" cy="41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4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-324544" y="260648"/>
          <a:ext cx="9496561" cy="679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62605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235842" y="1700808"/>
            <a:ext cx="871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Всероссийской олимпиады школьников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уч. год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51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-252536" y="12409"/>
          <a:ext cx="9496561" cy="679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3396990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Участники заключительного этапа - 2023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-99392"/>
            <a:ext cx="8832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63F618-D173-6E94-5326-9C5247C7B0DB}"/>
              </a:ext>
            </a:extLst>
          </p:cNvPr>
          <p:cNvSpPr/>
          <p:nvPr/>
        </p:nvSpPr>
        <p:spPr>
          <a:xfrm>
            <a:off x="251520" y="4560446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Муренький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Алексей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42,7 балла (призер с 52 баллов)</a:t>
            </a:r>
          </a:p>
        </p:txBody>
      </p:sp>
      <p:pic>
        <p:nvPicPr>
          <p:cNvPr id="5" name="Рисунок 4" descr="Изображение выглядит как человек, сорочка, стоящий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82773F07-35E8-5B48-E75E-FEF3EB24D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2131446" cy="284192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E4BC8C-1C26-CFA8-3DF5-A317A20184AE}"/>
              </a:ext>
            </a:extLst>
          </p:cNvPr>
          <p:cNvSpPr/>
          <p:nvPr/>
        </p:nvSpPr>
        <p:spPr>
          <a:xfrm>
            <a:off x="4932040" y="4421946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Сайкова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Алексия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МХК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60,3 балла (призер с 72 баллов)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человек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732D81B6-5AE5-EF58-A326-D4ED867642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484784"/>
            <a:ext cx="2131445" cy="284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02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3326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34120493"/>
              </p:ext>
            </p:extLst>
          </p:nvPr>
        </p:nvGraphicFramePr>
        <p:xfrm>
          <a:off x="179512" y="1340768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99785" y="-99392"/>
            <a:ext cx="6189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764704"/>
            <a:ext cx="89102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участников, победителей и призеров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ЗЭ Всероссийской олимпиады школьников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годы</a:t>
            </a:r>
          </a:p>
        </p:txBody>
      </p:sp>
    </p:spTree>
    <p:extLst>
      <p:ext uri="{BB962C8B-B14F-4D97-AF65-F5344CB8AC3E}">
        <p14:creationId xmlns:p14="http://schemas.microsoft.com/office/powerpoint/2010/main" val="530051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79388" y="2492375"/>
            <a:ext cx="8856662" cy="847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научно-практическая конференция 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548719" y="3573354"/>
            <a:ext cx="6949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11 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марта – </a:t>
            </a: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марта 20</a:t>
            </a: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23 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F81B7C-78C9-A404-89CB-3ABAA7A8EABA}"/>
              </a:ext>
            </a:extLst>
          </p:cNvPr>
          <p:cNvSpPr/>
          <p:nvPr/>
        </p:nvSpPr>
        <p:spPr>
          <a:xfrm>
            <a:off x="1763663" y="164714"/>
            <a:ext cx="56166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0" b="1" cap="none" spc="18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  <a:cs typeface="Aparajita" panose="02020603050405020304" pitchFamily="18" charset="0"/>
              </a:rPr>
              <a:t>XXXI</a:t>
            </a:r>
            <a:endParaRPr lang="ru-RU" sz="16000" b="1" cap="none" spc="18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26201"/>
      </p:ext>
    </p:extLst>
  </p:cSld>
  <p:clrMapOvr>
    <a:masterClrMapping/>
  </p:clrMapOvr>
  <p:transition advTm="6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Газетная бумага"/>
          <p:cNvSpPr>
            <a:spLocks noChangeArrowheads="1"/>
          </p:cNvSpPr>
          <p:nvPr/>
        </p:nvSpPr>
        <p:spPr bwMode="auto">
          <a:xfrm>
            <a:off x="25132" y="126704"/>
            <a:ext cx="91440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 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XXXI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научно-практической   конференции 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-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20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1450" y="-431800"/>
            <a:ext cx="2409825" cy="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7504" y="1484313"/>
            <a:ext cx="9001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Работало </a:t>
            </a:r>
            <a:r>
              <a:rPr lang="ru-RU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предметных  секций, в работе которых приняли участие 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</a:t>
            </a: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заслушано</a:t>
            </a:r>
            <a:r>
              <a:rPr lang="ru-RU" altLang="ru-RU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докладов</a:t>
            </a:r>
            <a:r>
              <a:rPr lang="ru-RU" altLang="ru-RU" sz="2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подготовленных  учащимися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Руководили работой учащихся </a:t>
            </a:r>
            <a:r>
              <a:rPr lang="ru-RU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пленарное заседание было выдвинуто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 учащихся.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городскую </a:t>
            </a:r>
            <a:r>
              <a:rPr lang="en-US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МНПК «Шаг в науку» было выдвинуто </a:t>
            </a:r>
            <a:r>
              <a:rPr lang="ru-RU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 учащихся.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ru-RU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0783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00" name="Group 64"/>
          <p:cNvGraphicFramePr>
            <a:graphicFrameLocks noGrp="1"/>
          </p:cNvGraphicFramePr>
          <p:nvPr/>
        </p:nvGraphicFramePr>
        <p:xfrm>
          <a:off x="251520" y="549275"/>
          <a:ext cx="8555930" cy="6066629"/>
        </p:xfrm>
        <a:graphic>
          <a:graphicData uri="http://schemas.openxmlformats.org/drawingml/2006/table">
            <a:tbl>
              <a:tblPr/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Секция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участников, чел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гуманитарных наук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математики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520945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иностранных языков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284233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информатики и ИКТ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химии и биологии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947835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физики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истории и обществознания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ИЗО и технологии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 русского языка и литературы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327777"/>
                  </a:ext>
                </a:extLst>
              </a:tr>
              <a:tr h="487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07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73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-150826" y="833736"/>
          <a:ext cx="9496561" cy="628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5576" y="260648"/>
            <a:ext cx="73451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классов в XXX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НПК лицея</a:t>
            </a:r>
          </a:p>
        </p:txBody>
      </p:sp>
    </p:spTree>
    <p:extLst>
      <p:ext uri="{BB962C8B-B14F-4D97-AF65-F5344CB8AC3E}">
        <p14:creationId xmlns:p14="http://schemas.microsoft.com/office/powerpoint/2010/main" val="1485201094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-108520" y="692696"/>
          <a:ext cx="9496561" cy="628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5576" y="260648"/>
            <a:ext cx="73451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классов в XXX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НПК лицея</a:t>
            </a:r>
          </a:p>
        </p:txBody>
      </p:sp>
    </p:spTree>
    <p:extLst>
      <p:ext uri="{BB962C8B-B14F-4D97-AF65-F5344CB8AC3E}">
        <p14:creationId xmlns:p14="http://schemas.microsoft.com/office/powerpoint/2010/main" val="2795626796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6512" y="2708920"/>
            <a:ext cx="9144000" cy="6311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n-CL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XXX</a:t>
            </a:r>
            <a:r>
              <a:rPr lang="en-US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I</a:t>
            </a:r>
            <a:r>
              <a:rPr lang="arn-CL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научно-практической конференции 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2072983" y="4071571"/>
            <a:ext cx="5326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 МАРТА  20</a:t>
            </a: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ru-RU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000108"/>
            <a:ext cx="771530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6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Пленарное заседание</a:t>
            </a:r>
            <a:endParaRPr lang="ru-RU" sz="60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B8C2A-2706-9083-205A-FB5FEEA4FBD4}"/>
              </a:ext>
            </a:extLst>
          </p:cNvPr>
          <p:cNvSpPr txBox="1"/>
          <p:nvPr/>
        </p:nvSpPr>
        <p:spPr>
          <a:xfrm>
            <a:off x="291708" y="544522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Заслушано 17 работ учащихся,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слушателей.    Всего 52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1887136142"/>
      </p:ext>
    </p:extLst>
  </p:cSld>
  <p:clrMapOvr>
    <a:masterClrMapping/>
  </p:clrMapOvr>
  <p:transition advTm="6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Газетная бумага"/>
          <p:cNvSpPr>
            <a:spLocks noChangeArrowheads="1"/>
          </p:cNvSpPr>
          <p:nvPr/>
        </p:nvSpPr>
        <p:spPr bwMode="auto">
          <a:xfrm>
            <a:off x="-1" y="-93295"/>
            <a:ext cx="853244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Пленарное заседание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XXXI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научно-практической  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312290"/>
          <a:ext cx="8928993" cy="6518529"/>
        </p:xfrm>
        <a:graphic>
          <a:graphicData uri="http://schemas.openxmlformats.org/drawingml/2006/table">
            <a:tbl>
              <a:tblPr/>
              <a:tblGrid>
                <a:gridCol w="42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Фамилия 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Касьян Тимофей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Касьян С.С.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Ефременко Стефания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Филонов К.Е. 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Шилина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Ева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Лысова И.И.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Филонова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Екатерина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Мирошниченко С.Н.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Логачёва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Анастасия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Гавриш Н.А.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Петухова Софья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Крекотень Т.В.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Табалова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Ангелина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Филонов К.Е.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7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Герасимова Александра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Голубева Л.И.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4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Теплов Роберт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Некрашевич Е.А.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Рябинин К.С.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4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Хамидулина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Арина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Гавриш Н.А.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10899"/>
                  </a:ext>
                </a:extLst>
              </a:tr>
              <a:tr h="3674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Харин Арсений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Мирошниченко С.Н.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75105"/>
                  </a:ext>
                </a:extLst>
              </a:tr>
              <a:tr h="3674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Горностаева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Вероника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Лысова И.И.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8279"/>
                  </a:ext>
                </a:extLst>
              </a:tr>
              <a:tr h="3674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Кузьмичев Демид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МХК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Полякова С.Г.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79162"/>
                  </a:ext>
                </a:extLst>
              </a:tr>
              <a:tr h="3674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Кучун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Дмитрий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Голубева Л.И.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53367"/>
                  </a:ext>
                </a:extLst>
              </a:tr>
              <a:tr h="3674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Редько Евгения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Гончаренко Н.Н.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06537"/>
                  </a:ext>
                </a:extLst>
              </a:tr>
              <a:tr h="3674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Самохин Святослав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Дубинская И.А.</a:t>
                      </a:r>
                      <a:endParaRPr lang="ru-RU" sz="1800" i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13040"/>
                  </a:ext>
                </a:extLst>
              </a:tr>
              <a:tr h="3674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Титаев Александр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i="0" u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Назина</a:t>
                      </a:r>
                      <a:r>
                        <a:rPr lang="ru-RU" sz="180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А.А.</a:t>
                      </a:r>
                      <a:endParaRPr lang="ru-RU" sz="180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098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88964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189"/>
            <a:ext cx="27812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3764" y="1268760"/>
            <a:ext cx="3384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ШЭ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5 -11 класс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7-11 класс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РЭ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 9 - 11 класс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365104"/>
            <a:ext cx="5256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 информатике, физике, химии, биологии, астрономии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 на платформе «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Сириус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166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Всероссийская олимпиада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2333333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526527-397A-04AF-D05D-BBED3665CE68}"/>
              </a:ext>
            </a:extLst>
          </p:cNvPr>
          <p:cNvSpPr/>
          <p:nvPr/>
        </p:nvSpPr>
        <p:spPr bwMode="auto">
          <a:xfrm>
            <a:off x="323528" y="11198"/>
            <a:ext cx="8229600" cy="80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ru-RU" sz="3400" b="1" kern="12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XIII городская МНПК «Шаг в науку»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47413F7-C673-9E4B-B659-0D5A5A4F3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12885"/>
              </p:ext>
            </p:extLst>
          </p:nvPr>
        </p:nvGraphicFramePr>
        <p:xfrm>
          <a:off x="0" y="1196752"/>
          <a:ext cx="9144000" cy="5249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536">
                  <a:extLst>
                    <a:ext uri="{9D8B030D-6E8A-4147-A177-3AD203B41FA5}">
                      <a16:colId xmlns:a16="http://schemas.microsoft.com/office/drawing/2014/main" val="2808031912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365350205"/>
                    </a:ext>
                  </a:extLst>
                </a:gridCol>
                <a:gridCol w="2895406">
                  <a:extLst>
                    <a:ext uri="{9D8B030D-6E8A-4147-A177-3AD203B41FA5}">
                      <a16:colId xmlns:a16="http://schemas.microsoft.com/office/drawing/2014/main" val="1560951375"/>
                    </a:ext>
                  </a:extLst>
                </a:gridCol>
                <a:gridCol w="704994">
                  <a:extLst>
                    <a:ext uri="{9D8B030D-6E8A-4147-A177-3AD203B41FA5}">
                      <a16:colId xmlns:a16="http://schemas.microsoft.com/office/drawing/2014/main" val="297369346"/>
                    </a:ext>
                  </a:extLst>
                </a:gridCol>
                <a:gridCol w="1907704">
                  <a:extLst>
                    <a:ext uri="{9D8B030D-6E8A-4147-A177-3AD203B41FA5}">
                      <a16:colId xmlns:a16="http://schemas.microsoft.com/office/drawing/2014/main" val="2437700852"/>
                    </a:ext>
                  </a:extLst>
                </a:gridCol>
              </a:tblGrid>
              <a:tr h="97472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extLst>
                  <a:ext uri="{0D108BD9-81ED-4DB2-BD59-A6C34878D82A}">
                    <a16:rowId xmlns:a16="http://schemas.microsoft.com/office/drawing/2014/main" val="3087676833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Европейские языки (9-11 классы)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Горностаева Вероника Глебовна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Лысова И.И.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extLst>
                  <a:ext uri="{0D108BD9-81ED-4DB2-BD59-A6C34878D82A}">
                    <a16:rowId xmlns:a16="http://schemas.microsoft.com/office/drawing/2014/main" val="1972835891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Европейские языки (6-8 классы)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Неверов Кирилл Викторович</a:t>
                      </a:r>
                      <a:endParaRPr lang="ru-RU" sz="15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Бобкова Л.М.</a:t>
                      </a:r>
                      <a:endParaRPr lang="ru-RU" sz="15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extLst>
                  <a:ext uri="{0D108BD9-81ED-4DB2-BD59-A6C34878D82A}">
                    <a16:rowId xmlns:a16="http://schemas.microsoft.com/office/drawing/2014/main" val="2703375944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 биологической науки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Харин Арсений Евгеньевич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Мирошниченко С.Н.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extLst>
                  <a:ext uri="{0D108BD9-81ED-4DB2-BD59-A6C34878D82A}">
                    <a16:rowId xmlns:a16="http://schemas.microsoft.com/office/drawing/2014/main" val="3078913374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в жизни современного человека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Филонова Екатерина Константиновна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Мирошниченко С.Н.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extLst>
                  <a:ext uri="{0D108BD9-81ED-4DB2-BD59-A6C34878D82A}">
                    <a16:rowId xmlns:a16="http://schemas.microsoft.com/office/drawing/2014/main" val="2974540438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в социальном измерении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Логачёва Анастасия Владимировна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Гавриш Н.А.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extLst>
                  <a:ext uri="{0D108BD9-81ED-4DB2-BD59-A6C34878D82A}">
                    <a16:rowId xmlns:a16="http://schemas.microsoft.com/office/drawing/2014/main" val="4254074893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в социальном измерении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Хамидулина Арина Олеговна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Гавриш Н.А.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extLst>
                  <a:ext uri="{0D108BD9-81ED-4DB2-BD59-A6C34878D82A}">
                    <a16:rowId xmlns:a16="http://schemas.microsoft.com/office/drawing/2014/main" val="1441643226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сегодня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Герасимова Александра Владимировна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Голубева Л.И.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extLst>
                  <a:ext uri="{0D108BD9-81ED-4DB2-BD59-A6C34878D82A}">
                    <a16:rowId xmlns:a16="http://schemas.microsoft.com/office/drawing/2014/main" val="70607577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технологии в современной жизни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Кухаренко Демид Вадимович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Викулова Е. А.</a:t>
                      </a:r>
                    </a:p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extLst>
                  <a:ext uri="{0D108BD9-81ED-4DB2-BD59-A6C34878D82A}">
                    <a16:rowId xmlns:a16="http://schemas.microsoft.com/office/drawing/2014/main" val="2843279883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технологии в современной жизни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Титаев Александр Алексеевич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Назина А.А.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extLst>
                  <a:ext uri="{0D108BD9-81ED-4DB2-BD59-A6C34878D82A}">
                    <a16:rowId xmlns:a16="http://schemas.microsoft.com/office/drawing/2014/main" val="2201904088"/>
                  </a:ext>
                </a:extLst>
              </a:tr>
              <a:tr h="40205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Мировая художественная культура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Видова Вера Ивановна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Фирстов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А.П.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extLst>
                  <a:ext uri="{0D108BD9-81ED-4DB2-BD59-A6C34878D82A}">
                    <a16:rowId xmlns:a16="http://schemas.microsoft.com/office/drawing/2014/main" val="1056277665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в современной жизни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Ронжина Анна Вячеславовна          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Фирстов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А.П.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extLst>
                  <a:ext uri="{0D108BD9-81ED-4DB2-BD59-A6C34878D82A}">
                    <a16:rowId xmlns:a16="http://schemas.microsoft.com/office/drawing/2014/main" val="742070400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Мировая художественная культура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Кузьмичев Демид Гуанчинович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Полякова С.Г.</a:t>
                      </a:r>
                      <a:endParaRPr lang="ru-RU" sz="15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extLst>
                  <a:ext uri="{0D108BD9-81ED-4DB2-BD59-A6C34878D82A}">
                    <a16:rowId xmlns:a16="http://schemas.microsoft.com/office/drawing/2014/main" val="3302848569"/>
                  </a:ext>
                </a:extLst>
              </a:tr>
              <a:tr h="40205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в современной жизни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Прокопенко Артур Искандерович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Полякова С. Г.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extLst>
                  <a:ext uri="{0D108BD9-81ED-4DB2-BD59-A6C34878D82A}">
                    <a16:rowId xmlns:a16="http://schemas.microsoft.com/office/drawing/2014/main" val="3064700443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художественного произведения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Сычева Ирина Артемовна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Короткова В.В.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extLst>
                  <a:ext uri="{0D108BD9-81ED-4DB2-BD59-A6C34878D82A}">
                    <a16:rowId xmlns:a16="http://schemas.microsoft.com/office/drawing/2014/main" val="418823818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4C1F2A-D802-06E5-24D7-94EDD4014C5A}"/>
              </a:ext>
            </a:extLst>
          </p:cNvPr>
          <p:cNvSpPr txBox="1"/>
          <p:nvPr/>
        </p:nvSpPr>
        <p:spPr>
          <a:xfrm>
            <a:off x="2602124" y="62068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28 апреля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3676719443"/>
      </p:ext>
    </p:extLst>
  </p:cSld>
  <p:clrMapOvr>
    <a:masterClrMapping/>
  </p:clrMapOvr>
  <p:transition advTm="6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526527-397A-04AF-D05D-BBED3665CE68}"/>
              </a:ext>
            </a:extLst>
          </p:cNvPr>
          <p:cNvSpPr/>
          <p:nvPr/>
        </p:nvSpPr>
        <p:spPr bwMode="auto">
          <a:xfrm>
            <a:off x="323528" y="11198"/>
            <a:ext cx="8229600" cy="80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ru-RU" sz="3400" b="1" kern="12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XIII городская МНПК «Шаг в науку»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47413F7-C673-9E4B-B659-0D5A5A4F3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747415"/>
              </p:ext>
            </p:extLst>
          </p:nvPr>
        </p:nvGraphicFramePr>
        <p:xfrm>
          <a:off x="0" y="1344505"/>
          <a:ext cx="9144000" cy="204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260">
                  <a:extLst>
                    <a:ext uri="{9D8B030D-6E8A-4147-A177-3AD203B41FA5}">
                      <a16:colId xmlns:a16="http://schemas.microsoft.com/office/drawing/2014/main" val="2808031912"/>
                    </a:ext>
                  </a:extLst>
                </a:gridCol>
                <a:gridCol w="2588556">
                  <a:extLst>
                    <a:ext uri="{9D8B030D-6E8A-4147-A177-3AD203B41FA5}">
                      <a16:colId xmlns:a16="http://schemas.microsoft.com/office/drawing/2014/main" val="36535020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56095137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9736934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37700852"/>
                    </a:ext>
                  </a:extLst>
                </a:gridCol>
                <a:gridCol w="1763688">
                  <a:extLst>
                    <a:ext uri="{9D8B030D-6E8A-4147-A177-3AD203B41FA5}">
                      <a16:colId xmlns:a16="http://schemas.microsoft.com/office/drawing/2014/main" val="1810838593"/>
                    </a:ext>
                  </a:extLst>
                </a:gridCol>
              </a:tblGrid>
              <a:tr h="97472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32709" marR="32709" marT="0" marB="0"/>
                </a:tc>
                <a:extLst>
                  <a:ext uri="{0D108BD9-81ED-4DB2-BD59-A6C34878D82A}">
                    <a16:rowId xmlns:a16="http://schemas.microsoft.com/office/drawing/2014/main" val="3087676833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технологии в современной жизни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Титаев Александр Алексеевич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Назина А.А.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Диплом 1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степени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extLst>
                  <a:ext uri="{0D108BD9-81ED-4DB2-BD59-A6C34878D82A}">
                    <a16:rowId xmlns:a16="http://schemas.microsoft.com/office/drawing/2014/main" val="1972835891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в социальном измерении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Логачёва Анастасия Владимировна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Гавриш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Диплом 2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степени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extLst>
                  <a:ext uri="{0D108BD9-81ED-4DB2-BD59-A6C34878D82A}">
                    <a16:rowId xmlns:a16="http://schemas.microsoft.com/office/drawing/2014/main" val="2703375944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Мировая художественная культура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Кузьмичев Демид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Гуанчинович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Полякова С.Г.</a:t>
                      </a:r>
                      <a:endParaRPr lang="ru-RU" sz="15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Диплом 2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степени</a:t>
                      </a:r>
                      <a:endParaRPr lang="ru-RU" sz="15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extLst>
                  <a:ext uri="{0D108BD9-81ED-4DB2-BD59-A6C34878D82A}">
                    <a16:rowId xmlns:a16="http://schemas.microsoft.com/office/drawing/2014/main" val="3078913374"/>
                  </a:ext>
                </a:extLst>
              </a:tr>
              <a:tr h="27796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Мировая художественная культура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Видова Вера Ивановна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Фирстов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А.П.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Диплом 3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степени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09" marR="32709" marT="0" marB="0" anchor="ctr"/>
                </a:tc>
                <a:extLst>
                  <a:ext uri="{0D108BD9-81ED-4DB2-BD59-A6C34878D82A}">
                    <a16:rowId xmlns:a16="http://schemas.microsoft.com/office/drawing/2014/main" val="29745404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4C1F2A-D802-06E5-24D7-94EDD4014C5A}"/>
              </a:ext>
            </a:extLst>
          </p:cNvPr>
          <p:cNvSpPr txBox="1"/>
          <p:nvPr/>
        </p:nvSpPr>
        <p:spPr>
          <a:xfrm>
            <a:off x="2602124" y="84786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28 апреля 2023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" t="11177" r="5427"/>
          <a:stretch/>
        </p:blipFill>
        <p:spPr>
          <a:xfrm>
            <a:off x="6664169" y="3698851"/>
            <a:ext cx="2444335" cy="3129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81" t="9931" r="9233"/>
          <a:stretch/>
        </p:blipFill>
        <p:spPr>
          <a:xfrm>
            <a:off x="4552701" y="3698851"/>
            <a:ext cx="2035523" cy="3129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4602" r="7506"/>
          <a:stretch/>
        </p:blipFill>
        <p:spPr>
          <a:xfrm>
            <a:off x="2374841" y="3672382"/>
            <a:ext cx="2083596" cy="31449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7" t="10791" r="7498"/>
          <a:stretch/>
        </p:blipFill>
        <p:spPr>
          <a:xfrm>
            <a:off x="31196" y="3679440"/>
            <a:ext cx="2285583" cy="31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02363"/>
      </p:ext>
    </p:extLst>
  </p:cSld>
  <p:clrMapOvr>
    <a:masterClrMapping/>
  </p:clrMapOvr>
  <p:transition advTm="6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городском конкурсе проектов школьников «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Хабаровск.НАШ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-1" y="1019637"/>
          <a:ext cx="9144001" cy="5196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0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8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</a:t>
                      </a:r>
                      <a:endParaRPr lang="ru-RU" sz="1800" b="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b="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</a:t>
                      </a:r>
                      <a:endParaRPr lang="ru-RU" sz="1800" b="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800" b="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800" b="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Ронжина Анна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Моя будущая профессия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Профессиональное самоопределение в сфере 3D моделирования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Фирстов</a:t>
                      </a:r>
                      <a:r>
                        <a:rPr lang="ru-RU" sz="1700" kern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А.П.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Логачева Анастасия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Моя школа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Влияние цвета на работоспособность школьников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Гавриш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Прокопенко Артур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Моя школа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Буктрейлер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как средство создания мотивации школьников к чтению произведений художественной литературы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Полякова С.Г.</a:t>
                      </a:r>
                      <a:endParaRPr lang="ru-RU" sz="17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Редько Евгения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Моя школа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методического пособия для учителя информатики «Графика на языке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Python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Гончаренко Н.Н.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kern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Петухова Софья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Моя бизнес-идея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Переработка бумаги для творчества в домашних условиях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Крекотень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Т.В.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254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kern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Теплов Роберт 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Моя бизнес-идея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бюджетного сейсмографа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Некрашевич Е.А.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0023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kern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Титаев Александр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Моя бизнес-идея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системы «Умный дом»</a:t>
                      </a:r>
                      <a:endParaRPr lang="ru-RU" sz="17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kern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Назина А.А.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151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18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городском конкурсе проектов школьников «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Хабаровск.НАШ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707" y="5987804"/>
            <a:ext cx="8309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 Роберт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8 класс       Руководитель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Некрашевич Е.А.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348880"/>
            <a:ext cx="42839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200" kern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</a:t>
            </a:r>
            <a:r>
              <a:rPr lang="en-US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бюджетного сейсмографа</a:t>
            </a:r>
            <a:r>
              <a:rPr lang="ru-RU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en-US" sz="2200" kern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200" kern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 </a:t>
            </a:r>
            <a:r>
              <a:rPr lang="ru-RU" sz="2200" b="1" kern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диплом </a:t>
            </a:r>
            <a:r>
              <a:rPr lang="en-US" sz="2200" b="1" kern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2200" b="1" kern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степени</a:t>
            </a:r>
            <a:r>
              <a:rPr lang="ru-RU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</a:t>
            </a:r>
            <a:r>
              <a:rPr lang="en-US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подарочный сертификат.</a:t>
            </a:r>
            <a:endParaRPr lang="ru-RU" sz="2200" kern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4707" y="1143618"/>
            <a:ext cx="7546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победитель</a:t>
            </a:r>
            <a:r>
              <a:rPr lang="ru-RU" sz="24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конкурса в номинации «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Моя бизнес-идея</a:t>
            </a:r>
            <a:r>
              <a:rPr lang="ru-RU" sz="24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 </a:t>
            </a:r>
            <a:endParaRPr lang="en-US" sz="2400" kern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человек, Человеческое лицо, Подбородо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F6B47C1-193E-FC90-C184-445048071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93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31428" y="1412776"/>
            <a:ext cx="878681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продолжена работа по организации олимпиадного движения лицеистов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продолжены работа по организации научно-исследовательской деятельности лицеистов;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продолжена работа по внедрению новых информационных технологий в учебный процесс;</a:t>
            </a:r>
          </a:p>
          <a:p>
            <a:pPr lvl="0"/>
            <a:endParaRPr lang="ru-RU" sz="2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6439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новом учебном году: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55575" y="44624"/>
            <a:ext cx="8832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этап Всероссийской олимпиады школьников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2022-20</a:t>
            </a: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 учебный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29498"/>
            <a:ext cx="878497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– 380 человек</a:t>
            </a:r>
          </a:p>
          <a:p>
            <a:pPr fontAlgn="b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победителей – 85 человек</a:t>
            </a:r>
          </a:p>
          <a:p>
            <a:pPr fontAlgn="b"/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призеров –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fontAlgn="b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участий –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094 человек</a:t>
            </a:r>
          </a:p>
          <a:p>
            <a:pPr fontAlgn="b"/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</a:t>
            </a:r>
            <a:r>
              <a:rPr lang="ru-RU" sz="3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– 116 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призеров – 273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225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099436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539750" y="188913"/>
            <a:ext cx="838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Количество участников, победителей и призеров ШЭ Всероссийской олимпиады школьников </a:t>
            </a:r>
            <a:r>
              <a:rPr lang="ru-RU" dirty="0" smtClean="0"/>
              <a:t>20</a:t>
            </a:r>
            <a:r>
              <a:rPr lang="en-US" dirty="0" smtClean="0"/>
              <a:t>20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2022 </a:t>
            </a:r>
            <a:r>
              <a:rPr lang="ru-RU" dirty="0"/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40411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711300"/>
              </p:ext>
            </p:extLst>
          </p:nvPr>
        </p:nvGraphicFramePr>
        <p:xfrm>
          <a:off x="107504" y="1397000"/>
          <a:ext cx="950505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07504" y="116632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ШЭ Всероссийской олимпиады школьников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предметам 2022  годы</a:t>
            </a:r>
          </a:p>
        </p:txBody>
      </p:sp>
    </p:spTree>
    <p:extLst>
      <p:ext uri="{BB962C8B-B14F-4D97-AF65-F5344CB8AC3E}">
        <p14:creationId xmlns:p14="http://schemas.microsoft.com/office/powerpoint/2010/main" val="276356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79388" y="-15190"/>
            <a:ext cx="8832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этап Всероссийской олимпиады школьников 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1052736"/>
            <a:ext cx="85689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в МЭ – 12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лицеистов 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25% от общего числа учащихся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участий – 202 человека</a:t>
            </a:r>
          </a:p>
          <a:p>
            <a:pPr algn="ctr" fontAlgn="b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– 18 человек</a:t>
            </a:r>
          </a:p>
          <a:p>
            <a:pPr fontAlgn="b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призеров – 36 человек</a:t>
            </a:r>
          </a:p>
          <a:p>
            <a:pPr algn="ctr" fontAlgn="b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4077072"/>
            <a:ext cx="7920880" cy="0"/>
          </a:xfrm>
          <a:prstGeom prst="line">
            <a:avLst/>
          </a:prstGeom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2358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201860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51520" y="188913"/>
            <a:ext cx="8676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Количество участников, победителей и призеров МЭ Всероссийской олимпиады школьников </a:t>
            </a:r>
            <a:r>
              <a:rPr lang="ru-RU" dirty="0" smtClean="0"/>
              <a:t>20</a:t>
            </a:r>
            <a:r>
              <a:rPr lang="en-US" dirty="0" smtClean="0"/>
              <a:t>20 </a:t>
            </a:r>
            <a:r>
              <a:rPr lang="en-US" dirty="0"/>
              <a:t>- </a:t>
            </a:r>
            <a:r>
              <a:rPr lang="ru-RU" dirty="0"/>
              <a:t> 20</a:t>
            </a:r>
            <a:r>
              <a:rPr lang="en-US" dirty="0"/>
              <a:t>2</a:t>
            </a:r>
            <a:r>
              <a:rPr lang="ru-RU" dirty="0"/>
              <a:t>2</a:t>
            </a:r>
            <a:r>
              <a:rPr lang="en-US" dirty="0"/>
              <a:t> </a:t>
            </a:r>
            <a:r>
              <a:rPr lang="ru-RU" dirty="0"/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340264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1150" y="523220"/>
            <a:ext cx="8832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Муниципальный этап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0"/>
            <a:ext cx="8832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504" y="1008279"/>
            <a:ext cx="8676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Количество победителей и призеров МЭ Всероссийской олимпиады школьников в г. Хабаровске  </a:t>
            </a:r>
            <a:r>
              <a:rPr lang="ru-RU" dirty="0" smtClean="0"/>
              <a:t>20</a:t>
            </a:r>
            <a:r>
              <a:rPr lang="en-US" dirty="0" smtClean="0"/>
              <a:t>20 </a:t>
            </a:r>
            <a:r>
              <a:rPr lang="en-US" dirty="0"/>
              <a:t>- 2</a:t>
            </a:r>
            <a:r>
              <a:rPr lang="ru-RU" dirty="0"/>
              <a:t>0</a:t>
            </a:r>
            <a:r>
              <a:rPr lang="en-US" dirty="0"/>
              <a:t>2</a:t>
            </a:r>
            <a:r>
              <a:rPr lang="ru-RU" dirty="0"/>
              <a:t>2 годы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28621498"/>
              </p:ext>
            </p:extLst>
          </p:nvPr>
        </p:nvGraphicFramePr>
        <p:xfrm>
          <a:off x="539552" y="1844824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77974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13542</TotalTime>
  <Words>1626</Words>
  <Application>Microsoft Office PowerPoint</Application>
  <PresentationFormat>Экран (4:3)</PresentationFormat>
  <Paragraphs>596</Paragraphs>
  <Slides>34</Slides>
  <Notes>11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Aparajita</vt:lpstr>
      <vt:lpstr>Arial</vt:lpstr>
      <vt:lpstr>Bauhaus 93</vt:lpstr>
      <vt:lpstr>Calibri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1348</cp:revision>
  <dcterms:created xsi:type="dcterms:W3CDTF">2008-11-30T08:17:31Z</dcterms:created>
  <dcterms:modified xsi:type="dcterms:W3CDTF">2023-08-29T13:03:29Z</dcterms:modified>
</cp:coreProperties>
</file>