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998" r:id="rId2"/>
    <p:sldId id="787" r:id="rId3"/>
    <p:sldId id="1002" r:id="rId4"/>
    <p:sldId id="1062" r:id="rId5"/>
    <p:sldId id="1100" r:id="rId6"/>
    <p:sldId id="1057" r:id="rId7"/>
    <p:sldId id="1059" r:id="rId8"/>
    <p:sldId id="1058" r:id="rId9"/>
    <p:sldId id="1102" r:id="rId10"/>
    <p:sldId id="1066" r:id="rId11"/>
    <p:sldId id="1067" r:id="rId12"/>
    <p:sldId id="1068" r:id="rId13"/>
    <p:sldId id="1070" r:id="rId14"/>
    <p:sldId id="1071" r:id="rId15"/>
    <p:sldId id="1069" r:id="rId16"/>
    <p:sldId id="1072" r:id="rId17"/>
    <p:sldId id="1075" r:id="rId18"/>
    <p:sldId id="1076" r:id="rId19"/>
    <p:sldId id="1077" r:id="rId20"/>
    <p:sldId id="1078" r:id="rId21"/>
    <p:sldId id="1082" r:id="rId22"/>
    <p:sldId id="1079" r:id="rId23"/>
    <p:sldId id="1080" r:id="rId24"/>
    <p:sldId id="1081" r:id="rId25"/>
    <p:sldId id="1083" r:id="rId26"/>
    <p:sldId id="1084" r:id="rId27"/>
    <p:sldId id="318" r:id="rId28"/>
    <p:sldId id="1104" r:id="rId29"/>
    <p:sldId id="1105" r:id="rId30"/>
    <p:sldId id="1086" r:id="rId31"/>
    <p:sldId id="1087" r:id="rId32"/>
    <p:sldId id="322" r:id="rId33"/>
    <p:sldId id="1089" r:id="rId34"/>
    <p:sldId id="1090" r:id="rId35"/>
    <p:sldId id="746" r:id="rId36"/>
    <p:sldId id="1048" r:id="rId37"/>
    <p:sldId id="1103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0051" autoAdjust="0"/>
  </p:normalViewPr>
  <p:slideViewPr>
    <p:cSldViewPr>
      <p:cViewPr varScale="1">
        <p:scale>
          <a:sx n="144" d="100"/>
          <a:sy n="144" d="100"/>
        </p:scale>
        <p:origin x="22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90697674418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15-44F0-BF80-1C7FE2CAF3A9}"/>
                </c:ext>
              </c:extLst>
            </c:dLbl>
            <c:dLbl>
              <c:idx val="1"/>
              <c:layout>
                <c:manualLayout>
                  <c:x val="-1.0185067526415994E-16"/>
                  <c:y val="-2.093023255813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1162</c:v>
                </c:pt>
                <c:pt idx="1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5-44F0-BF80-1C7FE2CAF3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64E-2"/>
                  <c:y val="-2.790697674418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15-44F0-BF80-1C7FE2CAF3A9}"/>
                </c:ext>
              </c:extLst>
            </c:dLbl>
            <c:dLbl>
              <c:idx val="1"/>
              <c:layout>
                <c:manualLayout>
                  <c:x val="9.72222222222212E-3"/>
                  <c:y val="-3.953488372093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1094</c:v>
                </c:pt>
                <c:pt idx="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15-44F0-BF80-1C7FE2CAF3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15-44F0-BF80-1C7FE2CAF3A9}"/>
                </c:ext>
              </c:extLst>
            </c:dLbl>
            <c:dLbl>
              <c:idx val="1"/>
              <c:layout>
                <c:manualLayout>
                  <c:x val="1.2500000000000001E-2"/>
                  <c:y val="-3.02325581395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15-44F0-BF80-1C7FE2CAF3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1470</c:v>
                </c:pt>
                <c:pt idx="1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5-44F0-BF80-1C7FE2CAF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61240"/>
        <c:axId val="173361632"/>
        <c:axId val="0"/>
      </c:bar3DChart>
      <c:catAx>
        <c:axId val="17336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361632"/>
        <c:crosses val="autoZero"/>
        <c:auto val="1"/>
        <c:lblAlgn val="ctr"/>
        <c:lblOffset val="100"/>
        <c:noMultiLvlLbl val="0"/>
      </c:catAx>
      <c:valAx>
        <c:axId val="17336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61240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27696922564159E-2"/>
                  <c:y val="-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74-4248-8706-0DA66ED3E54A}"/>
                </c:ext>
              </c:extLst>
            </c:dLbl>
            <c:dLbl>
              <c:idx val="1"/>
              <c:layout>
                <c:manualLayout>
                  <c:x val="4.4092323075213867E-3"/>
                  <c:y val="-3.813408870485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74-4248-8706-0DA66ED3E54A}"/>
                </c:ext>
              </c:extLst>
            </c:dLbl>
            <c:dLbl>
              <c:idx val="2"/>
              <c:layout>
                <c:manualLayout>
                  <c:x val="2.9394882050142578E-3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74-4248-8706-0DA66ED3E54A}"/>
                </c:ext>
              </c:extLst>
            </c:dLbl>
            <c:dLbl>
              <c:idx val="3"/>
              <c:layout>
                <c:manualLayout>
                  <c:x val="8.8184646150427735E-3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4-4248-8706-0DA66ED3E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89764100284619E-3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74-4248-8706-0DA66ED3E54A}"/>
                </c:ext>
              </c:extLst>
            </c:dLbl>
            <c:dLbl>
              <c:idx val="1"/>
              <c:layout>
                <c:manualLayout>
                  <c:x val="1.0288208717549902E-2"/>
                  <c:y val="-2.86004257785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74-4248-8706-0DA66ED3E54A}"/>
                </c:ext>
              </c:extLst>
            </c:dLbl>
            <c:dLbl>
              <c:idx val="2"/>
              <c:layout>
                <c:manualLayout>
                  <c:x val="1.0288208717549902E-2"/>
                  <c:y val="-1.191684407438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74-4248-8706-0DA66ED3E54A}"/>
                </c:ext>
              </c:extLst>
            </c:dLbl>
            <c:dLbl>
              <c:idx val="3"/>
              <c:layout>
                <c:manualLayout>
                  <c:x val="1.028820871754990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74-4248-8706-0DA66ED3E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35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74-4248-8706-0DA66ED3E54A}"/>
                </c:ext>
              </c:extLst>
            </c:dLbl>
            <c:dLbl>
              <c:idx val="1"/>
              <c:layout>
                <c:manualLayout>
                  <c:x val="2.9394882050142578E-2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74-4248-8706-0DA66ED3E54A}"/>
                </c:ext>
              </c:extLst>
            </c:dLbl>
            <c:dLbl>
              <c:idx val="2"/>
              <c:layout>
                <c:manualLayout>
                  <c:x val="1.469744102507118E-2"/>
                  <c:y val="-2.383368814876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74-4248-8706-0DA66ED3E54A}"/>
                </c:ext>
              </c:extLst>
            </c:dLbl>
            <c:dLbl>
              <c:idx val="3"/>
              <c:layout>
                <c:manualLayout>
                  <c:x val="1.1757952820057031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74-4248-8706-0DA66ED3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74-4248-8706-0DA66ED3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099576"/>
        <c:axId val="522099968"/>
        <c:axId val="0"/>
      </c:bar3DChart>
      <c:catAx>
        <c:axId val="52209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2099968"/>
        <c:crosses val="autoZero"/>
        <c:auto val="1"/>
        <c:lblAlgn val="ctr"/>
        <c:lblOffset val="100"/>
        <c:noMultiLvlLbl val="0"/>
      </c:catAx>
      <c:valAx>
        <c:axId val="52209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099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88107000840001E-2"/>
          <c:y val="0.14282142679763291"/>
          <c:w val="0.77344886436065863"/>
          <c:h val="0.6316284045280401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9B56-44BC-9EBD-6B8D2B4D1E2D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B56-44BC-9EBD-6B8D2B4D1E2D}"/>
              </c:ext>
            </c:extLst>
          </c:dPt>
          <c:dPt>
            <c:idx val="2"/>
            <c:bubble3D val="0"/>
            <c:explosion val="9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B56-44BC-9EBD-6B8D2B4D1E2D}"/>
              </c:ext>
            </c:extLst>
          </c:dPt>
          <c:dPt>
            <c:idx val="3"/>
            <c:bubble3D val="0"/>
            <c:explosion val="9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B56-44BC-9EBD-6B8D2B4D1E2D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B56-44BC-9EBD-6B8D2B4D1E2D}"/>
              </c:ext>
            </c:extLst>
          </c:dPt>
          <c:dLbls>
            <c:dLbl>
              <c:idx val="0"/>
              <c:layout>
                <c:manualLayout>
                  <c:x val="1.9065059446256388E-2"/>
                  <c:y val="3.1718475237452012E-2"/>
                </c:manualLayout>
              </c:layout>
              <c:numFmt formatCode="0%" sourceLinked="0"/>
              <c:spPr>
                <a:noFill/>
                <a:ln w="26374">
                  <a:noFill/>
                </a:ln>
              </c:spPr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430547542421"/>
                      <c:h val="0.1347656756219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56-44BC-9EBD-6B8D2B4D1E2D}"/>
                </c:ext>
              </c:extLst>
            </c:dLbl>
            <c:dLbl>
              <c:idx val="1"/>
              <c:layout>
                <c:manualLayout>
                  <c:x val="-4.4216322098073184E-2"/>
                  <c:y val="5.34988892427720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56-44BC-9EBD-6B8D2B4D1E2D}"/>
                </c:ext>
              </c:extLst>
            </c:dLbl>
            <c:dLbl>
              <c:idx val="2"/>
              <c:layout>
                <c:manualLayout>
                  <c:x val="1.8722567042953765E-2"/>
                  <c:y val="0.1711173545103612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56-44BC-9EBD-6B8D2B4D1E2D}"/>
                </c:ext>
              </c:extLst>
            </c:dLbl>
            <c:dLbl>
              <c:idx val="3"/>
              <c:layout>
                <c:manualLayout>
                  <c:x val="-3.9999743064884474E-3"/>
                  <c:y val="-8.027011809437914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56-44BC-9EBD-6B8D2B4D1E2D}"/>
                </c:ext>
              </c:extLst>
            </c:dLbl>
            <c:dLbl>
              <c:idx val="4"/>
              <c:layout>
                <c:manualLayout>
                  <c:x val="2.9803631019692189E-2"/>
                  <c:y val="3.821653620244896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56-44BC-9EBD-6B8D2B4D1E2D}"/>
                </c:ext>
              </c:extLst>
            </c:dLbl>
            <c:dLbl>
              <c:idx val="5"/>
              <c:layout>
                <c:manualLayout>
                  <c:x val="3.5975549464695694E-2"/>
                  <c:y val="-4.811866140516553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56-44BC-9EBD-6B8D2B4D1E2D}"/>
                </c:ext>
              </c:extLst>
            </c:dLbl>
            <c:dLbl>
              <c:idx val="6"/>
              <c:layout>
                <c:manualLayout>
                  <c:x val="2.3804617271452267E-2"/>
                  <c:y val="1.327899890490508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56-44BC-9EBD-6B8D2B4D1E2D}"/>
                </c:ext>
              </c:extLst>
            </c:dLbl>
            <c:dLbl>
              <c:idx val="7"/>
              <c:layout>
                <c:manualLayout>
                  <c:x val="-4.4045121625062592E-2"/>
                  <c:y val="-0.1091915037911197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56-44BC-9EBD-6B8D2B4D1E2D}"/>
                </c:ext>
              </c:extLst>
            </c:dLbl>
            <c:dLbl>
              <c:idx val="8"/>
              <c:layout>
                <c:manualLayout>
                  <c:x val="1.3993543382507776E-2"/>
                  <c:y val="2.061186267590361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56-44BC-9EBD-6B8D2B4D1E2D}"/>
                </c:ext>
              </c:extLst>
            </c:dLbl>
            <c:numFmt formatCode="0%" sourceLinked="0"/>
            <c:spPr>
              <a:noFill/>
              <a:ln w="26374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Лист2!$D$10:$G$10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Лист2!$D$11:$G$11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56-44BC-9EBD-6B8D2B4D1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68525809273841E-2"/>
          <c:y val="3.3825489837026185E-2"/>
          <c:w val="0.87286876640419941"/>
          <c:h val="0.76724958798754805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Лист1!$A$2:$A$23</c:f>
              <c:strCache>
                <c:ptCount val="22"/>
                <c:pt idx="0">
                  <c:v>Математика</c:v>
                </c:pt>
                <c:pt idx="1">
                  <c:v>Информатика и ИКТ</c:v>
                </c:pt>
                <c:pt idx="2">
                  <c:v>Английский язык</c:v>
                </c:pt>
                <c:pt idx="3">
                  <c:v>Русский язык</c:v>
                </c:pt>
                <c:pt idx="4">
                  <c:v>Физика </c:v>
                </c:pt>
                <c:pt idx="5">
                  <c:v>Обществознание</c:v>
                </c:pt>
                <c:pt idx="6">
                  <c:v>История </c:v>
                </c:pt>
                <c:pt idx="7">
                  <c:v>Биология</c:v>
                </c:pt>
                <c:pt idx="8">
                  <c:v>География</c:v>
                </c:pt>
                <c:pt idx="9">
                  <c:v>Литература</c:v>
                </c:pt>
                <c:pt idx="10">
                  <c:v>МХК</c:v>
                </c:pt>
                <c:pt idx="11">
                  <c:v>Экономика</c:v>
                </c:pt>
                <c:pt idx="12">
                  <c:v>ОБЖ</c:v>
                </c:pt>
                <c:pt idx="13">
                  <c:v>Право</c:v>
                </c:pt>
                <c:pt idx="14">
                  <c:v>Экология</c:v>
                </c:pt>
                <c:pt idx="15">
                  <c:v>Физическая культура</c:v>
                </c:pt>
                <c:pt idx="16">
                  <c:v>Химия </c:v>
                </c:pt>
                <c:pt idx="17">
                  <c:v>Астрономия</c:v>
                </c:pt>
                <c:pt idx="18">
                  <c:v>Немецкий язык</c:v>
                </c:pt>
                <c:pt idx="19">
                  <c:v>Китайский язык</c:v>
                </c:pt>
                <c:pt idx="20">
                  <c:v>Технология </c:v>
                </c:pt>
                <c:pt idx="21">
                  <c:v>Французский язык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258</c:v>
                </c:pt>
                <c:pt idx="1">
                  <c:v>180</c:v>
                </c:pt>
                <c:pt idx="2">
                  <c:v>157</c:v>
                </c:pt>
                <c:pt idx="3">
                  <c:v>120</c:v>
                </c:pt>
                <c:pt idx="4">
                  <c:v>106</c:v>
                </c:pt>
                <c:pt idx="5">
                  <c:v>90</c:v>
                </c:pt>
                <c:pt idx="6">
                  <c:v>71</c:v>
                </c:pt>
                <c:pt idx="7">
                  <c:v>65</c:v>
                </c:pt>
                <c:pt idx="8">
                  <c:v>56</c:v>
                </c:pt>
                <c:pt idx="9">
                  <c:v>54</c:v>
                </c:pt>
                <c:pt idx="10">
                  <c:v>53</c:v>
                </c:pt>
                <c:pt idx="11">
                  <c:v>47</c:v>
                </c:pt>
                <c:pt idx="12">
                  <c:v>37</c:v>
                </c:pt>
                <c:pt idx="13">
                  <c:v>36</c:v>
                </c:pt>
                <c:pt idx="14">
                  <c:v>35</c:v>
                </c:pt>
                <c:pt idx="15">
                  <c:v>31</c:v>
                </c:pt>
                <c:pt idx="16">
                  <c:v>26</c:v>
                </c:pt>
                <c:pt idx="17">
                  <c:v>21</c:v>
                </c:pt>
                <c:pt idx="18">
                  <c:v>15</c:v>
                </c:pt>
                <c:pt idx="19">
                  <c:v>7</c:v>
                </c:pt>
                <c:pt idx="20">
                  <c:v>4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6-471E-B045-C58F4C19E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721576"/>
        <c:axId val="224721968"/>
        <c:axId val="0"/>
      </c:bar3DChart>
      <c:catAx>
        <c:axId val="22472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721968"/>
        <c:crosses val="autoZero"/>
        <c:auto val="1"/>
        <c:lblAlgn val="ctr"/>
        <c:lblOffset val="100"/>
        <c:noMultiLvlLbl val="0"/>
      </c:catAx>
      <c:valAx>
        <c:axId val="22472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472157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99999999999975E-2"/>
                  <c:y val="-3.2558139534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E-4DD0-8BEB-20B3FC17B2D8}"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E-4DD0-8BEB-20B3FC17B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14E-2"/>
                  <c:y val="-5.116279069767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E-4DD0-8BEB-20B3FC17B2D8}"/>
                </c:ext>
              </c:extLst>
            </c:dLbl>
            <c:dLbl>
              <c:idx val="1"/>
              <c:layout>
                <c:manualLayout>
                  <c:x val="2.6388888888888889E-2"/>
                  <c:y val="-3.488372093023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202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0E-4DD0-8BEB-20B3FC17B2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14E-2"/>
                  <c:y val="-3.023255813953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0E-4DD0-8BEB-20B3FC17B2D8}"/>
                </c:ext>
              </c:extLst>
            </c:dLbl>
            <c:dLbl>
              <c:idx val="1"/>
              <c:layout>
                <c:manualLayout>
                  <c:x val="1.2499999999999898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0E-4DD0-8BEB-20B3FC17B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260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0E-4DD0-8BEB-20B3FC17B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65944"/>
        <c:axId val="173366336"/>
        <c:axId val="0"/>
      </c:bar3DChart>
      <c:catAx>
        <c:axId val="17336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3366336"/>
        <c:crosses val="autoZero"/>
        <c:auto val="1"/>
        <c:lblAlgn val="ctr"/>
        <c:lblOffset val="100"/>
        <c:noMultiLvlLbl val="0"/>
      </c:catAx>
      <c:valAx>
        <c:axId val="1733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365944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22600692015171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19-4680-9EC8-25EEC7D781E6}"/>
                </c:ext>
              </c:extLst>
            </c:dLbl>
            <c:dLbl>
              <c:idx val="1"/>
              <c:layout>
                <c:manualLayout>
                  <c:x val="1.430021288925855E-2"/>
                  <c:y val="-2.137809603646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9-4680-9EC8-25EEC7D781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667376297528211E-3"/>
                  <c:y val="-3.473940605925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19-4680-9EC8-25EEC7D781E6}"/>
                </c:ext>
              </c:extLst>
            </c:dLbl>
            <c:dLbl>
              <c:idx val="1"/>
              <c:layout>
                <c:manualLayout>
                  <c:x val="9.5334752595057012E-3"/>
                  <c:y val="-2.40503580410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9-4680-9EC8-25EEC7D781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778250865019002E-2"/>
                  <c:y val="-4.008393006837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19-4680-9EC8-25EEC7D781E6}"/>
                </c:ext>
              </c:extLst>
            </c:dLbl>
            <c:dLbl>
              <c:idx val="1"/>
              <c:layout>
                <c:manualLayout>
                  <c:x val="3.49560759515209E-2"/>
                  <c:y val="-2.80587510478633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3112917383554E-2"/>
                      <c:h val="8.5445682802920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19-4680-9EC8-25EEC7D78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19-4680-9EC8-25EEC7D7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4112"/>
        <c:axId val="190494504"/>
        <c:axId val="0"/>
      </c:bar3DChart>
      <c:catAx>
        <c:axId val="19049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494504"/>
        <c:crosses val="autoZero"/>
        <c:auto val="1"/>
        <c:lblAlgn val="ctr"/>
        <c:lblOffset val="100"/>
        <c:noMultiLvlLbl val="0"/>
      </c:catAx>
      <c:valAx>
        <c:axId val="190494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94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265391550577353E-4"/>
                  <c:y val="-1.005994158198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3C-43CC-81C4-2925C7D70332}"/>
                </c:ext>
              </c:extLst>
            </c:dLbl>
            <c:dLbl>
              <c:idx val="1"/>
              <c:layout>
                <c:manualLayout>
                  <c:x val="4.8619400068331238E-3"/>
                  <c:y val="2.4400079847819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3C-43CC-81C4-2925C7D70332}"/>
                </c:ext>
              </c:extLst>
            </c:dLbl>
            <c:dLbl>
              <c:idx val="3"/>
              <c:layout>
                <c:manualLayout>
                  <c:x val="3.3921047847153682E-3"/>
                  <c:y val="2.4400079847820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3C-43CC-81C4-2925C7D70332}"/>
                </c:ext>
              </c:extLst>
            </c:dLbl>
            <c:dLbl>
              <c:idx val="4"/>
              <c:layout>
                <c:manualLayout>
                  <c:x val="1.6961072861140609E-3"/>
                  <c:y val="-8.6900788314706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3C-43CC-81C4-2925C7D70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7 класс</c:v>
                </c:pt>
                <c:pt idx="1">
                  <c:v>8 класс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53C-43CC-81C4-2925C7D70332}"/>
            </c:ext>
          </c:extLst>
        </c:ser>
        <c:ser>
          <c:idx val="5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7 класс</c:v>
                </c:pt>
                <c:pt idx="1">
                  <c:v>8 класс</c:v>
                </c:pt>
                <c:pt idx="2">
                  <c:v>9 класс</c:v>
                </c:pt>
                <c:pt idx="3">
                  <c:v>10 класс</c:v>
                </c:pt>
                <c:pt idx="4">
                  <c:v>11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3C-43CC-81C4-2925C7D70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5288"/>
        <c:axId val="190495680"/>
        <c:axId val="0"/>
      </c:bar3DChart>
      <c:catAx>
        <c:axId val="19049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495680"/>
        <c:crosses val="autoZero"/>
        <c:auto val="1"/>
        <c:lblAlgn val="ctr"/>
        <c:lblOffset val="100"/>
        <c:noMultiLvlLbl val="0"/>
      </c:catAx>
      <c:valAx>
        <c:axId val="19049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952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023255813953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5-48E5-ADDC-1EE263EC808B}"/>
                </c:ext>
              </c:extLst>
            </c:dLbl>
            <c:dLbl>
              <c:idx val="1"/>
              <c:layout>
                <c:manualLayout>
                  <c:x val="2.0833333333333332E-2"/>
                  <c:y val="-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5-48E5-ADDC-1EE263EC80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5-48E5-ADDC-1EE263EC80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2.558139534883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F5-48E5-ADDC-1EE263EC808B}"/>
                </c:ext>
              </c:extLst>
            </c:dLbl>
            <c:dLbl>
              <c:idx val="1"/>
              <c:layout>
                <c:manualLayout>
                  <c:x val="2.6388888888888788E-2"/>
                  <c:y val="-2.32558139534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F5-48E5-ADDC-1EE263EC80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F5-48E5-ADDC-1EE263EC80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3333333333332E-3"/>
                  <c:y val="-4.418604651162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F5-48E5-ADDC-1EE263EC808B}"/>
                </c:ext>
              </c:extLst>
            </c:dLbl>
            <c:dLbl>
              <c:idx val="1"/>
              <c:layout>
                <c:manualLayout>
                  <c:x val="1.6666666666666566E-2"/>
                  <c:y val="-2.790697674418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F5-48E5-ADDC-1EE263EC80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Победители и 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F5-48E5-ADDC-1EE263EC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093304"/>
        <c:axId val="522093696"/>
        <c:axId val="0"/>
      </c:bar3DChart>
      <c:catAx>
        <c:axId val="522093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2093696"/>
        <c:crosses val="autoZero"/>
        <c:auto val="1"/>
        <c:lblAlgn val="ctr"/>
        <c:lblOffset val="100"/>
        <c:noMultiLvlLbl val="0"/>
      </c:catAx>
      <c:valAx>
        <c:axId val="52209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093304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889125432509501E-3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4A-4C2E-9A52-A0D4FAFE3407}"/>
                </c:ext>
              </c:extLst>
            </c:dLbl>
            <c:dLbl>
              <c:idx val="1"/>
              <c:layout>
                <c:manualLayout>
                  <c:x val="3.1778250865019003E-3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A-4C2E-9A52-A0D4FAFE34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2238780275665E-2"/>
                  <c:y val="-1.336131002279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4A-4C2E-9A52-A0D4FAFE3407}"/>
                </c:ext>
              </c:extLst>
            </c:dLbl>
            <c:dLbl>
              <c:idx val="1"/>
              <c:layout>
                <c:manualLayout>
                  <c:x val="6.3556501730036834E-3"/>
                  <c:y val="-2.40503580410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4A-4C2E-9A52-A0D4FAFE34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1130034600760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4A-4C2E-9A52-A0D4FAFE3407}"/>
                </c:ext>
              </c:extLst>
            </c:dLbl>
            <c:dLbl>
              <c:idx val="1"/>
              <c:layout>
                <c:manualLayout>
                  <c:x val="9.5334752595057012E-3"/>
                  <c:y val="-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4A-4C2E-9A52-A0D4FAFE34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Пробедители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4A-4C2E-9A52-A0D4FAFE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095656"/>
        <c:axId val="522096048"/>
        <c:axId val="0"/>
      </c:bar3DChart>
      <c:catAx>
        <c:axId val="52209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2096048"/>
        <c:crosses val="autoZero"/>
        <c:auto val="1"/>
        <c:lblAlgn val="ctr"/>
        <c:lblOffset val="100"/>
        <c:noMultiLvlLbl val="0"/>
      </c:catAx>
      <c:valAx>
        <c:axId val="52209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095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978869929862E-2"/>
          <c:y val="0.17835012437051093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13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explosion val="12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explosion val="11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explosion val="1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8.4650811745362861E-2"/>
                  <c:y val="-0.224015850090730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D-4AB1-AAA6-DEA4E39938B9}"/>
                </c:ext>
              </c:extLst>
            </c:dLbl>
            <c:dLbl>
              <c:idx val="1"/>
              <c:layout>
                <c:manualLayout>
                  <c:x val="4.0844001490510359E-2"/>
                  <c:y val="-0.19093588366724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D-4AB1-AAA6-DEA4E39938B9}"/>
                </c:ext>
              </c:extLst>
            </c:dLbl>
            <c:dLbl>
              <c:idx val="2"/>
              <c:layout>
                <c:manualLayout>
                  <c:x val="8.459054673827239E-2"/>
                  <c:y val="-5.33905183374687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D-4AB1-AAA6-DEA4E39938B9}"/>
                </c:ext>
              </c:extLst>
            </c:dLbl>
            <c:dLbl>
              <c:idx val="3"/>
              <c:layout>
                <c:manualLayout>
                  <c:x val="-9.1191551773159962E-2"/>
                  <c:y val="-7.35537100815958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D-4AB1-AAA6-DEA4E39938B9}"/>
                </c:ext>
              </c:extLst>
            </c:dLbl>
            <c:dLbl>
              <c:idx val="4"/>
              <c:layout>
                <c:manualLayout>
                  <c:x val="-2.4778410204697933E-2"/>
                  <c:y val="-0.13708291671295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D-4AB1-AAA6-DEA4E39938B9}"/>
                </c:ext>
              </c:extLst>
            </c:dLbl>
            <c:dLbl>
              <c:idx val="5"/>
              <c:layout>
                <c:manualLayout>
                  <c:x val="-7.7533249506841371E-3"/>
                  <c:y val="-0.177647699638311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6D-4AB1-AAA6-DEA4E39938B9}"/>
                </c:ext>
              </c:extLst>
            </c:dLbl>
            <c:dLbl>
              <c:idx val="6"/>
              <c:layout>
                <c:manualLayout>
                  <c:x val="1.0168395440874847E-2"/>
                  <c:y val="5.34405127825303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6D-4AB1-AAA6-DEA4E39938B9}"/>
                </c:ext>
              </c:extLst>
            </c:dLbl>
            <c:dLbl>
              <c:idx val="7"/>
              <c:layout>
                <c:manualLayout>
                  <c:x val="-1.2380816566563473E-2"/>
                  <c:y val="0.128685084373341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6D-4AB1-AAA6-DEA4E3993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Лист2!$D$10:$K$10</c:f>
              <c:strCache>
                <c:ptCount val="8"/>
                <c:pt idx="0">
                  <c:v>другие</c:v>
                </c:pt>
                <c:pt idx="1">
                  <c:v>ЛИТ</c:v>
                </c:pt>
                <c:pt idx="2">
                  <c:v>КЦО</c:v>
                </c:pt>
                <c:pt idx="3">
                  <c:v>Мат.лицей</c:v>
                </c:pt>
                <c:pt idx="4">
                  <c:v>гим.№5</c:v>
                </c:pt>
                <c:pt idx="5">
                  <c:v>гим. №4</c:v>
                </c:pt>
                <c:pt idx="6">
                  <c:v>Правовой</c:v>
                </c:pt>
                <c:pt idx="7">
                  <c:v>СОШ №30</c:v>
                </c:pt>
              </c:strCache>
            </c:strRef>
          </c:cat>
          <c:val>
            <c:numRef>
              <c:f>Лист2!$D$11:$K$11</c:f>
              <c:numCache>
                <c:formatCode>General</c:formatCode>
                <c:ptCount val="8"/>
                <c:pt idx="0">
                  <c:v>34</c:v>
                </c:pt>
                <c:pt idx="1">
                  <c:v>20</c:v>
                </c:pt>
                <c:pt idx="2">
                  <c:v>19</c:v>
                </c:pt>
                <c:pt idx="3">
                  <c:v>11</c:v>
                </c:pt>
                <c:pt idx="4">
                  <c:v>10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56141733833964"/>
          <c:y val="8.8610805609119617E-2"/>
          <c:w val="0.87107364444876423"/>
          <c:h val="0.7124049106425185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31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386D-4AB1-AAA6-DEA4E39938B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86D-4AB1-AAA6-DEA4E39938B9}"/>
              </c:ext>
            </c:extLst>
          </c:dPt>
          <c:dPt>
            <c:idx val="2"/>
            <c:bubble3D val="0"/>
            <c:spPr>
              <a:solidFill>
                <a:schemeClr val="accent1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6D-4AB1-AAA6-DEA4E39938B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386D-4AB1-AAA6-DEA4E39938B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386D-4AB1-AAA6-DEA4E39938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386D-4AB1-AAA6-DEA4E39938B9}"/>
              </c:ext>
            </c:extLst>
          </c:dPt>
          <c:dLbls>
            <c:dLbl>
              <c:idx val="0"/>
              <c:layout>
                <c:manualLayout>
                  <c:x val="-0.11265077958220876"/>
                  <c:y val="-0.194146364298943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D-4AB1-AAA6-DEA4E39938B9}"/>
                </c:ext>
              </c:extLst>
            </c:dLbl>
            <c:dLbl>
              <c:idx val="1"/>
              <c:layout>
                <c:manualLayout>
                  <c:x val="2.1156132204068399E-2"/>
                  <c:y val="-5.89395656622860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D-4AB1-AAA6-DEA4E39938B9}"/>
                </c:ext>
              </c:extLst>
            </c:dLbl>
            <c:dLbl>
              <c:idx val="2"/>
              <c:layout>
                <c:manualLayout>
                  <c:x val="-3.5052847025360032E-2"/>
                  <c:y val="-3.44289253849067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D-4AB1-AAA6-DEA4E39938B9}"/>
                </c:ext>
              </c:extLst>
            </c:dLbl>
            <c:dLbl>
              <c:idx val="3"/>
              <c:layout>
                <c:manualLayout>
                  <c:x val="-0.1039679521881658"/>
                  <c:y val="-4.6658115718674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D-4AB1-AAA6-DEA4E39938B9}"/>
                </c:ext>
              </c:extLst>
            </c:dLbl>
            <c:dLbl>
              <c:idx val="4"/>
              <c:layout>
                <c:manualLayout>
                  <c:x val="-0.13971025932440176"/>
                  <c:y val="-0.113675544961003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D-4AB1-AAA6-DEA4E39938B9}"/>
                </c:ext>
              </c:extLst>
            </c:dLbl>
            <c:dLbl>
              <c:idx val="5"/>
              <c:layout>
                <c:manualLayout>
                  <c:x val="-0.17437996765355374"/>
                  <c:y val="-0.139317642594025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6D-4AB1-AAA6-DEA4E39938B9}"/>
                </c:ext>
              </c:extLst>
            </c:dLbl>
            <c:dLbl>
              <c:idx val="6"/>
              <c:layout>
                <c:manualLayout>
                  <c:x val="-0.16648279308688693"/>
                  <c:y val="-0.139372993617408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4545695015279"/>
                      <c:h val="8.1326257627510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86D-4AB1-AAA6-DEA4E39938B9}"/>
                </c:ext>
              </c:extLst>
            </c:dLbl>
            <c:dLbl>
              <c:idx val="7"/>
              <c:layout>
                <c:manualLayout>
                  <c:x val="1.0547291803843615E-2"/>
                  <c:y val="-0.147580107725457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6D-4AB1-AAA6-DEA4E39938B9}"/>
                </c:ext>
              </c:extLst>
            </c:dLbl>
            <c:dLbl>
              <c:idx val="8"/>
              <c:layout>
                <c:manualLayout>
                  <c:x val="-1.0283196201235374E-3"/>
                  <c:y val="-8.6341708070753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5875267899611"/>
                      <c:h val="9.4787155441719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86D-4AB1-AAA6-DEA4E3993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Лист2!$A$10:$I$10</c:f>
              <c:strCache>
                <c:ptCount val="9"/>
                <c:pt idx="0">
                  <c:v>Другие</c:v>
                </c:pt>
                <c:pt idx="1">
                  <c:v>ЛИТ</c:v>
                </c:pt>
                <c:pt idx="2">
                  <c:v>КЦО</c:v>
                </c:pt>
                <c:pt idx="3">
                  <c:v>КнА г.№ 9</c:v>
                </c:pt>
                <c:pt idx="4">
                  <c:v>Мат.лицей</c:v>
                </c:pt>
                <c:pt idx="5">
                  <c:v>г.№5</c:v>
                </c:pt>
                <c:pt idx="6">
                  <c:v>КнА СОШ № 16</c:v>
                </c:pt>
                <c:pt idx="7">
                  <c:v>г.№4</c:v>
                </c:pt>
                <c:pt idx="8">
                  <c:v>КнА Инженер</c:v>
                </c:pt>
              </c:strCache>
            </c:strRef>
          </c:cat>
          <c:val>
            <c:numRef>
              <c:f>Лист2!$A$11:$I$11</c:f>
              <c:numCache>
                <c:formatCode>General</c:formatCode>
                <c:ptCount val="9"/>
                <c:pt idx="0">
                  <c:v>128</c:v>
                </c:pt>
                <c:pt idx="1">
                  <c:v>20</c:v>
                </c:pt>
                <c:pt idx="2">
                  <c:v>19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6D-4AB1-AAA6-DEA4E399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41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0.01993</cdr:x>
      <cdr:y>0</cdr:y>
    </cdr:from>
    <cdr:to>
      <cdr:x>1</cdr:x>
      <cdr:y>0.13772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0544BA15-023B-933D-B409-3369A645A56B}"/>
            </a:ext>
          </a:extLst>
        </cdr:cNvPr>
        <cdr:cNvSpPr txBox="1"/>
      </cdr:nvSpPr>
      <cdr:spPr>
        <a:xfrm xmlns:a="http://schemas.openxmlformats.org/drawingml/2006/main">
          <a:off x="180529" y="0"/>
          <a:ext cx="8879455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победителей и призеров лицея в региональном этапе – 2024 среди других школ города Хабаровска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CA9AE7-C85B-4EE1-A80F-EBA2CF8B6B78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1A05A-B18C-45CF-A614-97D897D2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E71D6-D076-469C-B593-8D68961AC593}" type="slidenum">
              <a:rPr lang="ru-RU" smtClean="0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0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9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65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0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8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D338A-15A3-4CA5-B796-312E82333E3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9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2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A05A-B18C-45CF-A614-97D897D212E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6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D2D6-B0F3-43D4-B9B2-FD72B44A63E1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AB11-2F2E-48FD-9FE4-AF842904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35E4-05BB-4323-8E07-D69702F57041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72A-168C-4CA0-8BF8-DB7C3AED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81E-C1A4-4374-AF79-A7ED856582BE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864-2501-4E25-9DB6-D2811078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62A7-2436-4DA6-89E1-9B722C9A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894D-F93E-4CF1-B4A2-CF1E45A5DA68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72A4-B35D-4729-9B54-372681E6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F86-5CD9-4FBA-B1A7-84DF50F025D9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53B0-F3CC-4B11-A2D5-1FF5303C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AC02-BB4D-4394-8B47-89585A585312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F924-CC90-4FEA-BDA0-0A725459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F0F71-3BB5-421A-81C6-8316F7A32DEF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04E4-5640-4E7C-8AAA-21932BAA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B1CC-030B-4FB2-9045-442E8D032B88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34C-16DC-4C32-BBEC-F1C749CA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3884-4407-4117-95DF-FBC638EEC43F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628B-CE2E-45A0-8E77-6132C1DE1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687-A7BD-49C3-BBA9-8C5D3D59FE70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4C4B-34AF-4B69-BE25-F92C7DE2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11F4-F5DF-4E6B-B0B9-C1A9CA939F4F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6AD-DA86-4E09-B5DE-240639D8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AC12D-EE93-4821-A38E-FA548BCA8E8D}" type="datetimeFigureOut">
              <a:rPr lang="ru-RU"/>
              <a:pPr>
                <a:defRPr/>
              </a:pPr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A27D7-DA4E-406A-8EAE-FCCB69EC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17" Type="http://schemas.microsoft.com/office/2007/relationships/hdphoto" Target="../media/hdphoto1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4.png"/><Relationship Id="rId19" Type="http://schemas.microsoft.com/office/2007/relationships/hdphoto" Target="../media/hdphoto14.wdp"/><Relationship Id="rId4" Type="http://schemas.openxmlformats.org/officeDocument/2006/relationships/image" Target="../media/image11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microsoft.com/office/2007/relationships/hdphoto" Target="../media/hdphoto2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9.wdp"/><Relationship Id="rId4" Type="http://schemas.openxmlformats.org/officeDocument/2006/relationships/image" Target="../media/image27.png"/><Relationship Id="rId9" Type="http://schemas.microsoft.com/office/2007/relationships/hdphoto" Target="../media/hdphoto2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29" y="1535182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олимпиад 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научно-исследовательской деятельности лицеистов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3-20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уч. году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88024" y="5313799"/>
            <a:ext cx="4100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Шестопалов Д.В.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339725"/>
            <a:ext cx="860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инновационных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6019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857375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07504" y="12971"/>
            <a:ext cx="9036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МЭ Всероссийской олимпиады школьников 201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5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07678351"/>
              </p:ext>
            </p:extLst>
          </p:nvPr>
        </p:nvGraphicFramePr>
        <p:xfrm>
          <a:off x="539552" y="1628800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7504" y="12971"/>
            <a:ext cx="9036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МЭ Всероссийской олимпиады школьников 201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405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496" y="1653099"/>
          <a:ext cx="9108504" cy="520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2971"/>
            <a:ext cx="9036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МЭ Всероссийской олимпиады школьников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параллелям, 20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9252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33817"/>
            <a:ext cx="617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- 2023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69305"/>
              </p:ext>
            </p:extLst>
          </p:nvPr>
        </p:nvGraphicFramePr>
        <p:xfrm>
          <a:off x="35496" y="796113"/>
          <a:ext cx="9289032" cy="601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6413">
                  <a:extLst>
                    <a:ext uri="{9D8B030D-6E8A-4147-A177-3AD203B41FA5}">
                      <a16:colId xmlns:a16="http://schemas.microsoft.com/office/drawing/2014/main" val="2162087396"/>
                    </a:ext>
                  </a:extLst>
                </a:gridCol>
                <a:gridCol w="4662619">
                  <a:extLst>
                    <a:ext uri="{9D8B030D-6E8A-4147-A177-3AD203B41FA5}">
                      <a16:colId xmlns:a16="http://schemas.microsoft.com/office/drawing/2014/main" val="1682435155"/>
                    </a:ext>
                  </a:extLst>
                </a:gridCol>
              </a:tblGrid>
              <a:tr h="601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Завгородний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Тимофей,  7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 Владислав, 7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Латышев Арсений, 7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Лёгоньких Константин, 7 класс – биология;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Деркач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Виктория, 7 класс – МХК;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Россейкин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Евгений, 7 класс – русский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Марков Андрей, 8 класс – математика,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Хлонь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Степан, 8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 Артём, 8 класс – математика,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Абрамченко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Акимов Павел,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Жуганов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Михаил,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57805" algn="r"/>
                        </a:tabLs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57805" algn="r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Гладкова Ева,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Лизандер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Маргарита,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Тотоонов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Даниел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Литовка Ярослав, 8 класс – география;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Самохина Елизавета, 8 класс – </a:t>
                      </a:r>
                      <a:r>
                        <a:rPr lang="ru-RU" sz="1800" b="0" spc="-9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Теллы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Лев, 8 класс – экономика;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 Михаил, 9 класс – физика,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Чубий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Александр, 9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Паращук Богдан, 9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Ибрагимов Роман, 9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Шустик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Анна, 9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Муренький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Алексей, 9 класс – химия;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 Тимофей, 10 класс – обществознание;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Клинков Илья, 10 класс – экономика;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Сайкова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Алексия, 10 класс – МХК;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Баженов Матвей, 11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Пивкин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Юрий, 11 класс – информатика;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0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88087"/>
            <a:ext cx="617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- 2023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25536"/>
              </p:ext>
            </p:extLst>
          </p:nvPr>
        </p:nvGraphicFramePr>
        <p:xfrm>
          <a:off x="1527" y="1052736"/>
          <a:ext cx="9144006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162087396"/>
                    </a:ext>
                  </a:extLst>
                </a:gridCol>
                <a:gridCol w="4895534">
                  <a:extLst>
                    <a:ext uri="{9D8B030D-6E8A-4147-A177-3AD203B41FA5}">
                      <a16:colId xmlns:a16="http://schemas.microsoft.com/office/drawing/2014/main" val="1682435155"/>
                    </a:ext>
                  </a:extLst>
                </a:gridCol>
              </a:tblGrid>
              <a:tr h="5396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Латышев  Арсений, 7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Решетников Артём, 7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Надорожная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Вероника, 7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Ширяева Анна, 7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 Платон, 7 класс – физика, математика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Снопков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Матвей, 7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Оленич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Артем, 7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 Тимур, 7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Дорохова Софья, 7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Забаров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Виктор, 7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Масловский Лев, 7 класс – английский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Коноплина Вероника, 7 класс – ОБЖ;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Россейкин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Евгений, 7 класс – немецкий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Лизандер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Маргарита, 8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 Кирилл, 8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Акимов Павел, 8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Абрамченко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Иван, 8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Рыжова Мария, 8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Деревяшкина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Александра, 8 класс – ОБЖ;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Красулина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Екатерина, 8 класс – биология;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Злобина Анастасия, 8 класс – немецкий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Пугаков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Егор, 9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Чубий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Александр, 9 класс – физика;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Паращук Богдан, 9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Ибрагимов Роман, 9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Лопашук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Мария, 9 класс – немецкий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Белогубцева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Кристина, 9 класс – литература, право;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Переломова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Анастасия, 9 класс – литература;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Ющенко Михаил, 10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Литвинюк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Егор, 10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Ченг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Игорь, 10 класс – математика, английский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Резанов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Артём, 10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  Богдан, 10 класс – английский язык;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Величко Герман, 10 класс – география;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Сайкова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Алексия, 10 класс – французский язык;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Сорокова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Варвара, 11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Шиманская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Елизавета, 11 класс – математика, литература;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Алексенко Игорь, 11 класс – математика,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 Егор, 11 класс – математика;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Баженов Матвей, 11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Чистенко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Олег, 11 класс – информатика;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0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0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15700" r="388" b="44"/>
          <a:stretch/>
        </p:blipFill>
        <p:spPr>
          <a:xfrm>
            <a:off x="0" y="930944"/>
            <a:ext cx="9163167" cy="5292579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8622" y="407724"/>
            <a:ext cx="6177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600" y="6287506"/>
            <a:ext cx="6913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победителей и призеров </a:t>
            </a:r>
          </a:p>
        </p:txBody>
      </p:sp>
    </p:spTree>
    <p:extLst>
      <p:ext uri="{BB962C8B-B14F-4D97-AF65-F5344CB8AC3E}">
        <p14:creationId xmlns:p14="http://schemas.microsoft.com/office/powerpoint/2010/main" val="221527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-1519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2023-2024  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052736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в РЭ – 63 лицеиста </a:t>
            </a: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pPr fontAlgn="b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– 10 человек</a:t>
            </a:r>
          </a:p>
          <a:p>
            <a:pPr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– 15 человек</a:t>
            </a:r>
          </a:p>
          <a:p>
            <a:pPr algn="ctr" fontAlgn="b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3789040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482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50308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72430" y="873054"/>
            <a:ext cx="8910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 Всероссийской олимпиады школьников 2022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годы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2430" y="480697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74893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1150" y="523220"/>
            <a:ext cx="883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0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211525"/>
            <a:ext cx="8676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РЭ 2022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годы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28455155"/>
              </p:ext>
            </p:extLst>
          </p:nvPr>
        </p:nvGraphicFramePr>
        <p:xfrm>
          <a:off x="575556" y="1838275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0750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022" y="376765"/>
            <a:ext cx="56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регионального этапа - 2024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4879" y="6088624"/>
            <a:ext cx="2736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Сайкова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МХК, французский язык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6D8B6B-BF45-0D3C-9387-932AF7F30019}"/>
              </a:ext>
            </a:extLst>
          </p:cNvPr>
          <p:cNvSpPr/>
          <p:nvPr/>
        </p:nvSpPr>
        <p:spPr>
          <a:xfrm>
            <a:off x="262962" y="3202761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Муренький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C8CD08-643D-4A10-8D3A-EDC10F2B2F1A}"/>
              </a:ext>
            </a:extLst>
          </p:cNvPr>
          <p:cNvSpPr/>
          <p:nvPr/>
        </p:nvSpPr>
        <p:spPr>
          <a:xfrm>
            <a:off x="3396702" y="3122627"/>
            <a:ext cx="2532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Чубий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математика, физика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618D10-7828-EFB2-0DA0-3806FC0BB826}"/>
              </a:ext>
            </a:extLst>
          </p:cNvPr>
          <p:cNvSpPr/>
          <p:nvPr/>
        </p:nvSpPr>
        <p:spPr>
          <a:xfrm>
            <a:off x="257844" y="618433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Ющенко Михаил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10а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</a:t>
            </a:r>
            <a:endParaRPr lang="ru-RU" sz="1600" dirty="0"/>
          </a:p>
        </p:txBody>
      </p:sp>
      <p:pic>
        <p:nvPicPr>
          <p:cNvPr id="17" name="Рисунок 16" descr="Изображение выглядит как человек, костюм, одежда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411E64AF-C752-36DA-3837-C17649983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10" y="844630"/>
            <a:ext cx="1735892" cy="231452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Человеческое лицо,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66A0E818-8047-161C-E4F9-380428850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0" r="8000" b="11179"/>
          <a:stretch/>
        </p:blipFill>
        <p:spPr>
          <a:xfrm>
            <a:off x="581553" y="3819246"/>
            <a:ext cx="1679816" cy="233362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человек, Человеческое лицо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415E1FB-20A4-883C-3CF4-9FABD94AE0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r="7796" b="4477"/>
          <a:stretch/>
        </p:blipFill>
        <p:spPr>
          <a:xfrm>
            <a:off x="3796203" y="3655886"/>
            <a:ext cx="1612026" cy="235748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дежда, человек, Человеческое лицо, шея&#10;&#10;Автоматически созданное описание">
            <a:extLst>
              <a:ext uri="{FF2B5EF4-FFF2-40B4-BE49-F238E27FC236}">
                <a16:creationId xmlns:a16="http://schemas.microsoft.com/office/drawing/2014/main" id="{5D8358CE-FB85-9B84-2881-499FFBCCB2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726" r="3800"/>
          <a:stretch/>
        </p:blipFill>
        <p:spPr>
          <a:xfrm>
            <a:off x="722985" y="949218"/>
            <a:ext cx="1624479" cy="22658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ческое лицо, человек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4E942CBA-BC20-D235-2735-CF23CC039E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79" y="817960"/>
            <a:ext cx="1735892" cy="231452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дежда, человек, Человеческое лицо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420F881E-02D4-6A1C-9924-C2DFDB01E9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64" y="3779203"/>
            <a:ext cx="1732582" cy="23101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EC057E-13E6-2BEC-E674-A25DC72407F8}"/>
              </a:ext>
            </a:extLst>
          </p:cNvPr>
          <p:cNvSpPr/>
          <p:nvPr/>
        </p:nvSpPr>
        <p:spPr>
          <a:xfrm>
            <a:off x="6714109" y="6089312"/>
            <a:ext cx="2286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Цветов Тимофей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10а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Обществознание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0672E6-ADF1-A051-FD93-E86D16160CD5}"/>
              </a:ext>
            </a:extLst>
          </p:cNvPr>
          <p:cNvSpPr/>
          <p:nvPr/>
        </p:nvSpPr>
        <p:spPr>
          <a:xfrm>
            <a:off x="6688585" y="3156122"/>
            <a:ext cx="205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Ченг  Игорь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10а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229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35842" y="1700808"/>
            <a:ext cx="871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уч. год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75" y="-81424"/>
            <a:ext cx="8832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9864" y="310444"/>
            <a:ext cx="51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регионального этапа - 2024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08278" y="810819"/>
          <a:ext cx="5137014" cy="37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Баженов Матвей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Величко  Герман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язык,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география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Клинков Илья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Соколов Михаил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Физика, 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Ибрагимов Роман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Шустик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Пугаков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Егор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-7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Белогубцева</a:t>
                      </a:r>
                      <a:r>
                        <a:rPr lang="ru-RU" sz="1800" kern="1200" spc="-7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Кристина </a:t>
                      </a:r>
                      <a:endParaRPr lang="ru-RU" sz="1800" spc="-7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Литература, право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Паращук Богдан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Рисунок 12" descr="Изображение выглядит как человек, одежда, очки, ношение&#10;&#10;Автоматически созданное описание">
            <a:extLst>
              <a:ext uri="{FF2B5EF4-FFF2-40B4-BE49-F238E27FC236}">
                <a16:creationId xmlns:a16="http://schemas.microsoft.com/office/drawing/2014/main" id="{FD2E204F-E214-3EA3-C370-C03918C36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28" y="2276872"/>
            <a:ext cx="1677276" cy="2236368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человек, Формальна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6676D8B8-70FD-1A57-D06A-1E12DB46D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" y="44624"/>
            <a:ext cx="1677276" cy="223636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ческое лицо, человек, шея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A21B0FA1-79F3-914F-01B9-4CE9715C28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62" y="44624"/>
            <a:ext cx="1677276" cy="223636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ческое лицо, человек, одежда, ожерелье&#10;&#10;Автоматически созданное описание">
            <a:extLst>
              <a:ext uri="{FF2B5EF4-FFF2-40B4-BE49-F238E27FC236}">
                <a16:creationId xmlns:a16="http://schemas.microsoft.com/office/drawing/2014/main" id="{AD0B31BB-CFF1-19DA-F172-3E26F2428A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13240"/>
            <a:ext cx="1677276" cy="223636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человек, ошейник, Блейзер&#10;&#10;Автоматически созданное описание">
            <a:extLst>
              <a:ext uri="{FF2B5EF4-FFF2-40B4-BE49-F238E27FC236}">
                <a16:creationId xmlns:a16="http://schemas.microsoft.com/office/drawing/2014/main" id="{26649F08-B113-1ECA-BA15-8CE81FDD22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" r="4218" b="9453"/>
          <a:stretch/>
        </p:blipFill>
        <p:spPr>
          <a:xfrm>
            <a:off x="35496" y="2276872"/>
            <a:ext cx="1677276" cy="22662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человек, Человеческое лицо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7FB9D752-D553-430B-4366-26CF956205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66" y="4513239"/>
            <a:ext cx="1677276" cy="22363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ловеческое лицо, одежда, человек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3FC366CE-4375-CED7-EDE9-07342E47BF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72" y="4513240"/>
            <a:ext cx="1677275" cy="22363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человек, Человеческое лицо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E0E5E8A8-8230-3D3A-F6CC-4BC8E128E8E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3" r="5790" b="12071"/>
          <a:stretch/>
        </p:blipFill>
        <p:spPr>
          <a:xfrm>
            <a:off x="1876615" y="4546046"/>
            <a:ext cx="1687273" cy="219413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ловеческое лицо, очки, одежда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63AB4B74-D16F-6EF9-7856-D8C7A69ED2A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" y="4545746"/>
            <a:ext cx="1758570" cy="23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83758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этап олимпиады по математике </a:t>
            </a:r>
          </a:p>
          <a:p>
            <a:pPr algn="ctr"/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Леонарда </a:t>
            </a:r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Эйлера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1D15C6-1590-42B1-869F-11C2E2C6C619}"/>
              </a:ext>
            </a:extLst>
          </p:cNvPr>
          <p:cNvSpPr/>
          <p:nvPr/>
        </p:nvSpPr>
        <p:spPr>
          <a:xfrm>
            <a:off x="2915816" y="6265078"/>
            <a:ext cx="407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5 человек</a:t>
            </a:r>
          </a:p>
        </p:txBody>
      </p:sp>
      <p:pic>
        <p:nvPicPr>
          <p:cNvPr id="4" name="Рисунок 3" descr="Изображение выглядит как одежда, человек, ошейни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E6088632-4224-720B-9397-E2BDBEF17A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60" r="14512" b="26507"/>
          <a:stretch/>
        </p:blipFill>
        <p:spPr>
          <a:xfrm>
            <a:off x="3251742" y="1644449"/>
            <a:ext cx="2480187" cy="3245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48A2F-5B66-35BE-5268-27258AB2ABDD}"/>
              </a:ext>
            </a:extLst>
          </p:cNvPr>
          <p:cNvSpPr txBox="1"/>
          <p:nvPr/>
        </p:nvSpPr>
        <p:spPr>
          <a:xfrm>
            <a:off x="3319080" y="5027738"/>
            <a:ext cx="234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Марков Андрей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Призер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8F885-6307-6512-8672-23FEE9B8EDA9}"/>
              </a:ext>
            </a:extLst>
          </p:cNvPr>
          <p:cNvSpPr txBox="1"/>
          <p:nvPr/>
        </p:nvSpPr>
        <p:spPr>
          <a:xfrm>
            <a:off x="197453" y="5027738"/>
            <a:ext cx="252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едько Владислав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Победитель</a:t>
            </a:r>
            <a:endParaRPr lang="ru-RU" dirty="0"/>
          </a:p>
        </p:txBody>
      </p:sp>
      <p:pic>
        <p:nvPicPr>
          <p:cNvPr id="13" name="Рисунок 12" descr="Изображение выглядит как одежда, человек, верхний предмет одежды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196247EB-6D8A-0F0A-6948-D12EBDCCD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1" r="13457" b="19551"/>
          <a:stretch/>
        </p:blipFill>
        <p:spPr>
          <a:xfrm>
            <a:off x="301405" y="1762150"/>
            <a:ext cx="2312376" cy="31085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18F6A9-3060-7EC7-1C35-47EBF2771D5E}"/>
              </a:ext>
            </a:extLst>
          </p:cNvPr>
          <p:cNvSpPr txBox="1"/>
          <p:nvPr/>
        </p:nvSpPr>
        <p:spPr>
          <a:xfrm>
            <a:off x="6444208" y="5027738"/>
            <a:ext cx="234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Хлонь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Степан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Призер</a:t>
            </a:r>
            <a:endParaRPr lang="ru-RU" dirty="0"/>
          </a:p>
        </p:txBody>
      </p:sp>
      <p:pic>
        <p:nvPicPr>
          <p:cNvPr id="16" name="Рисунок 15" descr="Изображение выглядит как одежда, человек, ошейни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B5AF4E5-474E-2DB6-A65D-7191E236D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0" y="1585359"/>
            <a:ext cx="2522590" cy="3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375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олимпиады </a:t>
            </a:r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</a:p>
          <a:p>
            <a:pPr algn="ctr"/>
            <a:r>
              <a:rPr lang="ru-RU" sz="3200" b="1" kern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Дж. К. Максвелла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1D15C6-1590-42B1-869F-11C2E2C6C619}"/>
              </a:ext>
            </a:extLst>
          </p:cNvPr>
          <p:cNvSpPr/>
          <p:nvPr/>
        </p:nvSpPr>
        <p:spPr>
          <a:xfrm>
            <a:off x="3203848" y="6237312"/>
            <a:ext cx="501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9 человек</a:t>
            </a:r>
          </a:p>
        </p:txBody>
      </p:sp>
      <p:pic>
        <p:nvPicPr>
          <p:cNvPr id="2" name="Рисунок 1" descr="Изображение выглядит как одежда, человек, ошейни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735804DB-7A55-37BA-4FC2-E11ABFD4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60" r="14512" b="26507"/>
          <a:stretch/>
        </p:blipFill>
        <p:spPr>
          <a:xfrm>
            <a:off x="1443741" y="1551881"/>
            <a:ext cx="2480187" cy="3245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A34C9-174C-79BD-2C83-81BD84DF59B9}"/>
              </a:ext>
            </a:extLst>
          </p:cNvPr>
          <p:cNvSpPr txBox="1"/>
          <p:nvPr/>
        </p:nvSpPr>
        <p:spPr>
          <a:xfrm>
            <a:off x="1453737" y="4869160"/>
            <a:ext cx="234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Марков Андрей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8а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Победитель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BB0C5-1416-BD97-9F5F-122ACBE58F10}"/>
              </a:ext>
            </a:extLst>
          </p:cNvPr>
          <p:cNvSpPr txBox="1"/>
          <p:nvPr/>
        </p:nvSpPr>
        <p:spPr>
          <a:xfrm>
            <a:off x="5322801" y="4869160"/>
            <a:ext cx="234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Климов Платон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Призер</a:t>
            </a:r>
            <a:endParaRPr lang="ru-RU" dirty="0"/>
          </a:p>
        </p:txBody>
      </p:sp>
      <p:pic>
        <p:nvPicPr>
          <p:cNvPr id="10" name="Рисунок 9" descr="Изображение выглядит как одежда, человек, Человеческое лицо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8689094B-657E-6853-2D68-0D2F863B7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12026"/>
            <a:ext cx="2480186" cy="33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58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18863"/>
              </p:ext>
            </p:extLst>
          </p:nvPr>
        </p:nvGraphicFramePr>
        <p:xfrm>
          <a:off x="-180528" y="260648"/>
          <a:ext cx="905998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47030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612576" y="1412776"/>
          <a:ext cx="9496561" cy="679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FE57DE-7527-8CC6-8CC0-608CBF226B6F}"/>
              </a:ext>
            </a:extLst>
          </p:cNvPr>
          <p:cNvSpPr txBox="1"/>
          <p:nvPr/>
        </p:nvSpPr>
        <p:spPr>
          <a:xfrm>
            <a:off x="107504" y="188640"/>
            <a:ext cx="8928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победителей и призеров лицея в региональном этапе ВОШ – 2024 среди других школ края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48522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0501"/>
              </p:ext>
            </p:extLst>
          </p:nvPr>
        </p:nvGraphicFramePr>
        <p:xfrm>
          <a:off x="179512" y="134076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6076" y="-93295"/>
            <a:ext cx="700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764704"/>
            <a:ext cx="89102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ЗЭ Всероссийской олимпиады школьников 2022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годы</a:t>
            </a:r>
          </a:p>
        </p:txBody>
      </p:sp>
    </p:spTree>
    <p:extLst>
      <p:ext uri="{BB962C8B-B14F-4D97-AF65-F5344CB8AC3E}">
        <p14:creationId xmlns:p14="http://schemas.microsoft.com/office/powerpoint/2010/main" val="319441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3126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заключительного этапа - 2024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" y="-99392"/>
            <a:ext cx="8832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63F618-D173-6E94-5326-9C5247C7B0DB}"/>
              </a:ext>
            </a:extLst>
          </p:cNvPr>
          <p:cNvSpPr/>
          <p:nvPr/>
        </p:nvSpPr>
        <p:spPr>
          <a:xfrm>
            <a:off x="325016" y="4760961"/>
            <a:ext cx="323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Муренький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E4BC8C-1C26-CFA8-3DF5-A317A20184AE}"/>
              </a:ext>
            </a:extLst>
          </p:cNvPr>
          <p:cNvSpPr/>
          <p:nvPr/>
        </p:nvSpPr>
        <p:spPr>
          <a:xfrm>
            <a:off x="5004048" y="465313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Чубий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</a:p>
        </p:txBody>
      </p:sp>
      <p:pic>
        <p:nvPicPr>
          <p:cNvPr id="7" name="Рисунок 6" descr="Изображение выглядит как одежда, человек, Человеческое лицо, шея&#10;&#10;Автоматически созданное описание">
            <a:extLst>
              <a:ext uri="{FF2B5EF4-FFF2-40B4-BE49-F238E27FC236}">
                <a16:creationId xmlns:a16="http://schemas.microsoft.com/office/drawing/2014/main" id="{5D2A60C5-8033-B60A-ABE0-E8126D4F2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726" r="3800"/>
          <a:stretch/>
        </p:blipFill>
        <p:spPr>
          <a:xfrm>
            <a:off x="838920" y="1268760"/>
            <a:ext cx="2448272" cy="341491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костюм, одежда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C9C65780-21C1-645C-9CF9-AFA581F99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73" y="1342670"/>
            <a:ext cx="2450318" cy="32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7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9512" y="1610037"/>
            <a:ext cx="8856662" cy="847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научно-практическая конференция</a:t>
            </a:r>
          </a:p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5 – 11 классы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129528" y="2492004"/>
            <a:ext cx="7206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марта – 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марта 20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F81B7C-78C9-A404-89CB-3ABAA7A8EABA}"/>
              </a:ext>
            </a:extLst>
          </p:cNvPr>
          <p:cNvSpPr/>
          <p:nvPr/>
        </p:nvSpPr>
        <p:spPr>
          <a:xfrm>
            <a:off x="2411760" y="-93319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spc="18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  <a:cs typeface="Aparajita" panose="02020603050405020304" pitchFamily="18" charset="0"/>
              </a:rPr>
              <a:t>XXXII</a:t>
            </a:r>
            <a:endParaRPr lang="ru-RU" sz="12000" b="1" cap="none" spc="18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parajita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1311221" y="3172577"/>
            <a:ext cx="6842945" cy="3685423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964488" cy="536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электрического тока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Мифические существа в русских народных сказках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для изучения систем счисления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роллерспорт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в музыке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Параболическое зеркало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чат-бота с искусственным интеллектом для исследования и решения логических задач (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Выращивание кристаллов 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Беспроводное электричество - шаг в будущее 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Происхождение знаков препинания в русской грамматике (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04664"/>
            <a:ext cx="4154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 НПК</a:t>
            </a:r>
          </a:p>
        </p:txBody>
      </p:sp>
    </p:spTree>
    <p:extLst>
      <p:ext uri="{BB962C8B-B14F-4D97-AF65-F5344CB8AC3E}">
        <p14:creationId xmlns:p14="http://schemas.microsoft.com/office/powerpoint/2010/main" val="195036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поиска и изучения новой не знакомой информации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анализа новой информации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изобретательской деятельности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написания реферата по правилам оформления научных работ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создания презентации для защиты своей работы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 на компьютере (реферат и презентация)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публичной защиты своей работы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928992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опыт вы получите занимаясь исследовательской деятельность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340768"/>
            <a:ext cx="3384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ШЭ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5 -11 класс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7-11 класс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 9 - 11 класс</a:t>
            </a:r>
          </a:p>
          <a:p>
            <a:endParaRPr lang="ru-RU" dirty="0"/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ЗЭ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 9 - 11 класс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3868" y="4869160"/>
            <a:ext cx="5580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олимпиад ШЭ проходили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</a:t>
            </a:r>
          </a:p>
          <a:p>
            <a:pPr algn="ctr" fontAlgn="b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65396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2619332" cy="68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69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45936"/>
              </p:ext>
            </p:extLst>
          </p:nvPr>
        </p:nvGraphicFramePr>
        <p:xfrm>
          <a:off x="251520" y="764704"/>
          <a:ext cx="8555930" cy="5456591"/>
        </p:xfrm>
        <a:graphic>
          <a:graphicData uri="http://schemas.openxmlformats.org/drawingml/2006/table">
            <a:tbl>
              <a:tblPr/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участников, чел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гуманитарных наук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математики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520945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иностранных языков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8423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информатики и ИКТ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химии и биологии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947835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физики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Секция истории и обществознания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русского языка и литературы</a:t>
                      </a: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327777"/>
                  </a:ext>
                </a:extLst>
              </a:tr>
              <a:tr h="48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2" marR="91452"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7744" y="116632"/>
            <a:ext cx="533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 секций НПК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284592"/>
            <a:ext cx="5863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Руководили работой учащихся </a:t>
            </a:r>
            <a:r>
              <a:rPr lang="ru-RU" alt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68991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94479"/>
              </p:ext>
            </p:extLst>
          </p:nvPr>
        </p:nvGraphicFramePr>
        <p:xfrm>
          <a:off x="-108520" y="908720"/>
          <a:ext cx="9496561" cy="628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584" y="476672"/>
            <a:ext cx="7345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классов в XXX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НПК лицея</a:t>
            </a:r>
          </a:p>
        </p:txBody>
      </p:sp>
    </p:spTree>
    <p:extLst>
      <p:ext uri="{BB962C8B-B14F-4D97-AF65-F5344CB8AC3E}">
        <p14:creationId xmlns:p14="http://schemas.microsoft.com/office/powerpoint/2010/main" val="1873407971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79512" y="2562618"/>
            <a:ext cx="8856984" cy="8663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n-CL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XXX</a:t>
            </a:r>
            <a:r>
              <a:rPr lang="en-US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II</a:t>
            </a:r>
            <a:r>
              <a:rPr lang="arn-CL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научно-практической конференции</a:t>
            </a:r>
          </a:p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5 – 11 классы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072983" y="4071571"/>
            <a:ext cx="5326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 МАРТА  20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00108"/>
            <a:ext cx="771530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0000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Пленарное заседание</a:t>
            </a:r>
            <a:endParaRPr lang="ru-RU" sz="6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B8C2A-2706-9083-205A-FB5FEEA4FBD4}"/>
              </a:ext>
            </a:extLst>
          </p:cNvPr>
          <p:cNvSpPr txBox="1"/>
          <p:nvPr/>
        </p:nvSpPr>
        <p:spPr>
          <a:xfrm>
            <a:off x="539552" y="5780340"/>
            <a:ext cx="906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пленарное заседание было выдвинуто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учащихся.</a:t>
            </a:r>
          </a:p>
        </p:txBody>
      </p:sp>
    </p:spTree>
  </p:cSld>
  <p:clrMapOvr>
    <a:masterClrMapping/>
  </p:clrMapOvr>
  <p:transition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азетная бумага"/>
          <p:cNvSpPr>
            <a:spLocks noChangeArrowheads="1"/>
          </p:cNvSpPr>
          <p:nvPr/>
        </p:nvSpPr>
        <p:spPr bwMode="auto">
          <a:xfrm>
            <a:off x="0" y="173251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XXXII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124744"/>
          <a:ext cx="8928993" cy="5429364"/>
        </p:xfrm>
        <a:graphic>
          <a:graphicData uri="http://schemas.openxmlformats.org/drawingml/2006/table">
            <a:tbl>
              <a:tblPr/>
              <a:tblGrid>
                <a:gridCol w="42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4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 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52316" marR="523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Самохина Елизавета Андреевна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Величко Герман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Павлович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Голубева Л.И.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Табалова</a:t>
                      </a: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Ангелина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Мельник А.А.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Пальчиков Богдан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Сергеевич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Лысова И.И.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Добрынина Алина Евгеньевна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Вдовина Е.В.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Масленникова Маргарита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Дмитриевна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Девяткин Сергей Дмитриевич</a:t>
                      </a:r>
                      <a:endParaRPr lang="ru-RU" sz="1800" u="none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Горлач Анастасия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О.А.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Галузинский</a:t>
                      </a: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Иван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Леонидович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Некрашевич Е.А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Бакулин Роман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Александрович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Некрашевич Е.А.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108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Рыжков Михаил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Дмитриевич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Горлова Т.О.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751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16" marR="523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Абрамова Анастасия </a:t>
                      </a:r>
                      <a:r>
                        <a:rPr lang="ru-RU" sz="1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spcAft>
                          <a:spcPts val="0"/>
                        </a:spcAft>
                      </a:pPr>
                      <a:r>
                        <a:rPr lang="ru-RU" sz="1800" u="non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Лавинова</a:t>
                      </a: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8266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783"/>
            <a:ext cx="9144000" cy="6096000"/>
          </a:xfrm>
          <a:prstGeom prst="rect">
            <a:avLst/>
          </a:prstGeom>
        </p:spPr>
      </p:pic>
      <p:sp>
        <p:nvSpPr>
          <p:cNvPr id="3" name="Rectangle 2" descr="Газетная бумага"/>
          <p:cNvSpPr>
            <a:spLocks noChangeArrowheads="1"/>
          </p:cNvSpPr>
          <p:nvPr/>
        </p:nvSpPr>
        <p:spPr bwMode="auto">
          <a:xfrm>
            <a:off x="0" y="1314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XXXII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научно-практической  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9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526527-397A-04AF-D05D-BBED3665CE68}"/>
              </a:ext>
            </a:extLst>
          </p:cNvPr>
          <p:cNvSpPr/>
          <p:nvPr/>
        </p:nvSpPr>
        <p:spPr bwMode="auto">
          <a:xfrm>
            <a:off x="323528" y="11198"/>
            <a:ext cx="8229600" cy="8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</a:t>
            </a: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городская МНПК «Шаг в науку»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C1F2A-D802-06E5-24D7-94EDD4014C5A}"/>
              </a:ext>
            </a:extLst>
          </p:cNvPr>
          <p:cNvSpPr txBox="1"/>
          <p:nvPr/>
        </p:nvSpPr>
        <p:spPr>
          <a:xfrm>
            <a:off x="2602124" y="6206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59610"/>
              </p:ext>
            </p:extLst>
          </p:nvPr>
        </p:nvGraphicFramePr>
        <p:xfrm>
          <a:off x="0" y="1265070"/>
          <a:ext cx="9144000" cy="5440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498">
                  <a:extLst>
                    <a:ext uri="{9D8B030D-6E8A-4147-A177-3AD203B41FA5}">
                      <a16:colId xmlns:a16="http://schemas.microsoft.com/office/drawing/2014/main" val="1221471456"/>
                    </a:ext>
                  </a:extLst>
                </a:gridCol>
                <a:gridCol w="1630214">
                  <a:extLst>
                    <a:ext uri="{9D8B030D-6E8A-4147-A177-3AD203B41FA5}">
                      <a16:colId xmlns:a16="http://schemas.microsoft.com/office/drawing/2014/main" val="165201198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689788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86630138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590867207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860762150"/>
                    </a:ext>
                  </a:extLst>
                </a:gridCol>
              </a:tblGrid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extLst>
                  <a:ext uri="{0D108BD9-81ED-4DB2-BD59-A6C34878D82A}">
                    <a16:rowId xmlns:a16="http://schemas.microsoft.com/office/drawing/2014/main" val="3452872281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Абрамова Анастасия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10Б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Разработка сайта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Лавинова Т.В.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873531534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Труханов Марк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10А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Мобильная игра на </a:t>
                      </a:r>
                      <a:r>
                        <a:rPr lang="en-US" sz="1600" u="none" dirty="0">
                          <a:effectLst/>
                        </a:rPr>
                        <a:t>Android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Лавинова Т.В.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3812901578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Психология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Рюмина Екатерина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effectLst/>
                        </a:rPr>
                        <a:t>Комформизм</a:t>
                      </a:r>
                      <a:r>
                        <a:rPr lang="ru-RU" sz="1600" u="none" dirty="0">
                          <a:effectLst/>
                        </a:rPr>
                        <a:t> и </a:t>
                      </a:r>
                      <a:r>
                        <a:rPr lang="ru-RU" sz="1600" u="none" dirty="0" err="1">
                          <a:effectLst/>
                        </a:rPr>
                        <a:t>конформность</a:t>
                      </a:r>
                      <a:r>
                        <a:rPr lang="ru-RU" sz="1600" u="none" dirty="0">
                          <a:effectLst/>
                        </a:rPr>
                        <a:t>: психологические аспекты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Гавриш Н.А.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3724888956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Английский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Суровая Маргарита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10а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Здоровье подростков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Лысова И.И.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3896815929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Английский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effectLst/>
                        </a:rPr>
                        <a:t>Винаркевич</a:t>
                      </a:r>
                      <a:r>
                        <a:rPr lang="ru-RU" sz="1600" u="none" dirty="0">
                          <a:effectLst/>
                        </a:rPr>
                        <a:t> Алиса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10б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«Наглядный способ овладения фразовыми глаголами»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Николаева Е.В.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352268605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Добрынина Алина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10Б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Озеленение парадной зоны лицея с использованием технологии миксбордеров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Вдовина Е.В.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17883115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effectLst/>
                        </a:rPr>
                        <a:t>Табалова</a:t>
                      </a:r>
                      <a:r>
                        <a:rPr lang="ru-RU" sz="1600" u="none" dirty="0">
                          <a:effectLst/>
                        </a:rPr>
                        <a:t> Ангелина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8А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«Молодежное </a:t>
                      </a:r>
                      <a:r>
                        <a:rPr lang="en-US" sz="1600" u="none" dirty="0">
                          <a:effectLst/>
                        </a:rPr>
                        <a:t>event</a:t>
                      </a:r>
                      <a:r>
                        <a:rPr lang="ru-RU" sz="1600" u="none" dirty="0">
                          <a:effectLst/>
                        </a:rPr>
                        <a:t>-кафе»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Мельник А.А</a:t>
                      </a:r>
                      <a:r>
                        <a:rPr lang="en-US" sz="1600" u="sng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88760166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Золотарева Арина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10А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Страх и прибыль: как эмоции влияют на успех инвесторов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Голубева Л.И.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3707363438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effectLst/>
                        </a:rPr>
                        <a:t>Галузинский</a:t>
                      </a:r>
                      <a:r>
                        <a:rPr lang="ru-RU" sz="1600" u="none" dirty="0">
                          <a:effectLst/>
                        </a:rPr>
                        <a:t> Иван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10 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Сбор энергетического «урожая»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Некрашевич Е.А</a:t>
                      </a:r>
                      <a:r>
                        <a:rPr lang="en-US" sz="1600" u="sng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210467736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Коршунов 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Егор </a:t>
                      </a: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Создание сайта “Литературный Хабаровск”</a:t>
                      </a: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Подзорова</a:t>
                      </a:r>
                      <a:r>
                        <a:rPr lang="ru-RU" sz="1600" dirty="0">
                          <a:effectLst/>
                        </a:rPr>
                        <a:t> Т.Е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extLst>
                  <a:ext uri="{0D108BD9-81ED-4DB2-BD59-A6C34878D82A}">
                    <a16:rowId xmlns:a16="http://schemas.microsoft.com/office/drawing/2014/main" val="1573602194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 err="1">
                          <a:effectLst/>
                        </a:rPr>
                        <a:t>Лизандер</a:t>
                      </a:r>
                      <a:r>
                        <a:rPr lang="ru-RU" sz="1600" u="none" dirty="0">
                          <a:effectLst/>
                        </a:rPr>
                        <a:t> Маргарита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8А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«Избыточное заимствование иностранных слов в русском языке в начале XXI века».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Полякова С.Г.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68030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576273"/>
      </p:ext>
    </p:extLst>
  </p:cSld>
  <p:clrMapOvr>
    <a:masterClrMapping/>
  </p:clrMapOvr>
  <p:transition advTm="6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526527-397A-04AF-D05D-BBED3665CE68}"/>
              </a:ext>
            </a:extLst>
          </p:cNvPr>
          <p:cNvSpPr/>
          <p:nvPr/>
        </p:nvSpPr>
        <p:spPr bwMode="auto">
          <a:xfrm>
            <a:off x="323528" y="230532"/>
            <a:ext cx="8229600" cy="8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</a:t>
            </a:r>
            <a:r>
              <a:rPr lang="en-US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городская МНПК «Шаг в науку»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ru-RU" sz="3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6 -11 классы</a:t>
            </a:r>
            <a:r>
              <a:rPr lang="ru-RU" sz="3400" b="1" kern="1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C1F2A-D802-06E5-24D7-94EDD4014C5A}"/>
              </a:ext>
            </a:extLst>
          </p:cNvPr>
          <p:cNvSpPr txBox="1"/>
          <p:nvPr/>
        </p:nvSpPr>
        <p:spPr>
          <a:xfrm>
            <a:off x="2602124" y="10744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59958"/>
              </p:ext>
            </p:extLst>
          </p:nvPr>
        </p:nvGraphicFramePr>
        <p:xfrm>
          <a:off x="1" y="1555567"/>
          <a:ext cx="9143999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71">
                  <a:extLst>
                    <a:ext uri="{9D8B030D-6E8A-4147-A177-3AD203B41FA5}">
                      <a16:colId xmlns:a16="http://schemas.microsoft.com/office/drawing/2014/main" val="1735207256"/>
                    </a:ext>
                  </a:extLst>
                </a:gridCol>
                <a:gridCol w="3413998">
                  <a:extLst>
                    <a:ext uri="{9D8B030D-6E8A-4147-A177-3AD203B41FA5}">
                      <a16:colId xmlns:a16="http://schemas.microsoft.com/office/drawing/2014/main" val="776558716"/>
                    </a:ext>
                  </a:extLst>
                </a:gridCol>
                <a:gridCol w="2027366">
                  <a:extLst>
                    <a:ext uri="{9D8B030D-6E8A-4147-A177-3AD203B41FA5}">
                      <a16:colId xmlns:a16="http://schemas.microsoft.com/office/drawing/2014/main" val="36058964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3037277"/>
                    </a:ext>
                  </a:extLst>
                </a:gridCol>
                <a:gridCol w="1609588">
                  <a:extLst>
                    <a:ext uri="{9D8B030D-6E8A-4147-A177-3AD203B41FA5}">
                      <a16:colId xmlns:a16="http://schemas.microsoft.com/office/drawing/2014/main" val="4053000865"/>
                    </a:ext>
                  </a:extLst>
                </a:gridCol>
                <a:gridCol w="1162212">
                  <a:extLst>
                    <a:ext uri="{9D8B030D-6E8A-4147-A177-3AD203B41FA5}">
                      <a16:colId xmlns:a16="http://schemas.microsoft.com/office/drawing/2014/main" val="101869667"/>
                    </a:ext>
                  </a:extLst>
                </a:gridCol>
              </a:tblGrid>
              <a:tr h="97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4809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современном мире: построение жизненного пути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Рюмина Екатерина 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 Н.А.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степени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7895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достижения в области физики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Галузинский</a:t>
                      </a: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 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Некрашевич Е.А.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степени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4138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как развивающееся явление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Лизандер</a:t>
                      </a: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Маргарита 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С.Г.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степени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7416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сегодня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Табалова</a:t>
                      </a: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Ангелина 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 А.А.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степени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5409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в современном мире: построение жизненного пути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Хамидулина Арина </a:t>
                      </a:r>
                      <a:endParaRPr lang="ru-RU" sz="1600" kern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</a:t>
                      </a: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степени</a:t>
                      </a:r>
                      <a:endParaRPr lang="ru-RU" sz="1600" kern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85677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1815666" cy="2420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3" y="4421297"/>
            <a:ext cx="1841749" cy="2455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7" y="4428438"/>
            <a:ext cx="1851045" cy="24680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2" y="4467371"/>
            <a:ext cx="1821256" cy="2426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47" y="4465069"/>
            <a:ext cx="1808920" cy="2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421"/>
      </p:ext>
    </p:extLst>
  </p:cSld>
  <p:clrMapOvr>
    <a:masterClrMapping/>
  </p:clrMapOvr>
  <p:transition advTm="6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31428" y="1412776"/>
            <a:ext cx="87868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организации олимпиадного движения лицеистов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продолжены работа по организации научно-исследовательской деятельности лицеистов;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продолжена работа по внедрению новых информационных технологий в учебный процесс;</a:t>
            </a:r>
          </a:p>
          <a:p>
            <a:pPr lvl="0"/>
            <a:endParaRPr lang="ru-RU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39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новом учебном году: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71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CD74FF-DAF8-7439-CE0E-2B77A750A621}"/>
              </a:ext>
            </a:extLst>
          </p:cNvPr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руководители. Запись на олимпиады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5" y="826685"/>
            <a:ext cx="8536286" cy="60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35842" y="1700808"/>
            <a:ext cx="871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уч. год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55575" y="44624"/>
            <a:ext cx="8832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 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029498"/>
            <a:ext cx="898842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– 455 человек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(90 %)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 человек</a:t>
            </a:r>
          </a:p>
          <a:p>
            <a:pPr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– 258 человек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– 517 мест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– 114 человек  (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мест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(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мест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2708920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5536" y="4797152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512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611585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победителей и призеров ШЭ Всероссийской олимпиады школьников 2021 -  2023 годы</a:t>
            </a:r>
          </a:p>
        </p:txBody>
      </p:sp>
    </p:spTree>
    <p:extLst>
      <p:ext uri="{BB962C8B-B14F-4D97-AF65-F5344CB8AC3E}">
        <p14:creationId xmlns:p14="http://schemas.microsoft.com/office/powerpoint/2010/main" val="229083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47594" y="980728"/>
          <a:ext cx="9780990" cy="584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23528" y="116632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ШЭ Всероссийской олимпиады школьников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2023  годы</a:t>
            </a:r>
          </a:p>
        </p:txBody>
      </p:sp>
    </p:spTree>
    <p:extLst>
      <p:ext uri="{BB962C8B-B14F-4D97-AF65-F5344CB8AC3E}">
        <p14:creationId xmlns:p14="http://schemas.microsoft.com/office/powerpoint/2010/main" val="254702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55575" y="44624"/>
            <a:ext cx="8832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 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029498"/>
            <a:ext cx="898842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– 150 человек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9 %)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участий – 260 человек</a:t>
            </a:r>
          </a:p>
          <a:p>
            <a:pPr fontAlgn="b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– 60 человек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– 79 мест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– 29 человек  (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места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–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(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мест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/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2708920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5536" y="4797152"/>
            <a:ext cx="7920880" cy="0"/>
          </a:xfrm>
          <a:prstGeom prst="lin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48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15320</TotalTime>
  <Words>1976</Words>
  <Application>Microsoft Office PowerPoint</Application>
  <PresentationFormat>Экран (4:3)</PresentationFormat>
  <Paragraphs>530</Paragraphs>
  <Slides>37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Bauhaus 93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teacher</cp:lastModifiedBy>
  <cp:revision>1481</cp:revision>
  <dcterms:created xsi:type="dcterms:W3CDTF">2008-11-30T08:17:31Z</dcterms:created>
  <dcterms:modified xsi:type="dcterms:W3CDTF">2024-08-29T23:32:08Z</dcterms:modified>
</cp:coreProperties>
</file>