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87" r:id="rId3"/>
    <p:sldId id="289" r:id="rId4"/>
    <p:sldId id="290" r:id="rId5"/>
    <p:sldId id="298" r:id="rId6"/>
    <p:sldId id="288" r:id="rId7"/>
    <p:sldId id="294" r:id="rId8"/>
    <p:sldId id="295" r:id="rId9"/>
    <p:sldId id="300" r:id="rId10"/>
  </p:sldIdLst>
  <p:sldSz cx="18288000" cy="1028700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A2"/>
    <a:srgbClr val="0066FF"/>
    <a:srgbClr val="99CC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22" autoAdjust="0"/>
  </p:normalViewPr>
  <p:slideViewPr>
    <p:cSldViewPr>
      <p:cViewPr>
        <p:scale>
          <a:sx n="65" d="100"/>
          <a:sy n="65" d="100"/>
        </p:scale>
        <p:origin x="-114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5471"/>
          </a:xfrm>
          <a:prstGeom prst="rect">
            <a:avLst/>
          </a:prstGeom>
        </p:spPr>
        <p:txBody>
          <a:bodyPr vert="horz" lIns="54105" tIns="27053" rIns="54105" bIns="27053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561" y="0"/>
            <a:ext cx="4342130" cy="345471"/>
          </a:xfrm>
          <a:prstGeom prst="rect">
            <a:avLst/>
          </a:prstGeom>
        </p:spPr>
        <p:txBody>
          <a:bodyPr vert="horz" lIns="54105" tIns="27053" rIns="54105" bIns="27053" rtlCol="0"/>
          <a:lstStyle>
            <a:lvl1pPr algn="r">
              <a:defRPr sz="700"/>
            </a:lvl1pPr>
          </a:lstStyle>
          <a:p>
            <a:fld id="{ACD312B9-F7FF-46FC-8944-C58A43E2A8EF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4105" tIns="27053" rIns="54105" bIns="270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0" y="3315460"/>
            <a:ext cx="8016240" cy="2711682"/>
          </a:xfrm>
          <a:prstGeom prst="rect">
            <a:avLst/>
          </a:prstGeom>
        </p:spPr>
        <p:txBody>
          <a:bodyPr vert="horz" lIns="54105" tIns="27053" rIns="54105" bIns="270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692"/>
            <a:ext cx="4342130" cy="345471"/>
          </a:xfrm>
          <a:prstGeom prst="rect">
            <a:avLst/>
          </a:prstGeom>
        </p:spPr>
        <p:txBody>
          <a:bodyPr vert="horz" lIns="54105" tIns="27053" rIns="54105" bIns="27053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561" y="6542692"/>
            <a:ext cx="4342130" cy="345471"/>
          </a:xfrm>
          <a:prstGeom prst="rect">
            <a:avLst/>
          </a:prstGeom>
        </p:spPr>
        <p:txBody>
          <a:bodyPr vert="horz" lIns="54105" tIns="27053" rIns="54105" bIns="27053" rtlCol="0" anchor="b"/>
          <a:lstStyle>
            <a:lvl1pPr algn="r">
              <a:defRPr sz="700"/>
            </a:lvl1pPr>
          </a:lstStyle>
          <a:p>
            <a:fld id="{C5C11C16-71C7-4992-82E1-FFECE7AC0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6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11C16-71C7-4992-82E1-FFECE7AC0D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11C16-71C7-4992-82E1-FFECE7AC0D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11C16-71C7-4992-82E1-FFECE7AC0D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11C16-71C7-4992-82E1-FFECE7AC0D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11C16-71C7-4992-82E1-FFECE7AC0D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11C16-71C7-4992-82E1-FFECE7AC0D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7164" y="4449088"/>
            <a:ext cx="3481704" cy="659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b81112a482b1a26fd28789a2816a58d.jpeg"/>
          <p:cNvPicPr>
            <a:picLocks noChangeAspect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10800000">
            <a:off x="0" y="952500"/>
            <a:ext cx="18288000" cy="9334500"/>
          </a:xfrm>
          <a:prstGeom prst="rect">
            <a:avLst/>
          </a:prstGeom>
          <a:gradFill flip="none" rotWithShape="1">
            <a:gsLst>
              <a:gs pos="0">
                <a:srgbClr val="0051A2">
                  <a:shade val="30000"/>
                  <a:satMod val="115000"/>
                  <a:alpha val="0"/>
                </a:srgbClr>
              </a:gs>
              <a:gs pos="50000">
                <a:srgbClr val="0051A2">
                  <a:shade val="67500"/>
                  <a:satMod val="115000"/>
                  <a:alpha val="0"/>
                </a:srgbClr>
              </a:gs>
              <a:gs pos="100000">
                <a:srgbClr val="0051A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990600" y="6667500"/>
            <a:ext cx="8458200" cy="113813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600" b="1" cap="all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Проведение Акции </a:t>
            </a:r>
          </a:p>
          <a:p>
            <a:pPr marL="12700">
              <a:spcBef>
                <a:spcPts val="135"/>
              </a:spcBef>
            </a:pPr>
            <a:r>
              <a:rPr lang="ru-RU" sz="3600" b="1" cap="all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«Мы вместе» в Хабаровске</a:t>
            </a:r>
            <a:endParaRPr sz="3600" cap="all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0600" y="7734300"/>
            <a:ext cx="3796665" cy="166199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700" b="1" spc="5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202</a:t>
            </a:r>
            <a:r>
              <a:rPr lang="ru-RU" sz="10700" b="1" spc="5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</a:t>
            </a:r>
            <a:endParaRPr sz="10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0600" y="8191500"/>
            <a:ext cx="3238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>
                <a:solidFill>
                  <a:schemeClr val="bg1"/>
                </a:solidFill>
                <a:latin typeface="Roboto"/>
                <a:cs typeface="Roboto"/>
              </a:rPr>
              <a:t>Выборы Президента</a:t>
            </a:r>
          </a:p>
        </p:txBody>
      </p:sp>
      <p:pic>
        <p:nvPicPr>
          <p:cNvPr id="12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92400" y="800100"/>
            <a:ext cx="1676400" cy="144780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43000" y="7962900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0D2E9F-830B-9683-FB09-6720FAB10D16}"/>
              </a:ext>
            </a:extLst>
          </p:cNvPr>
          <p:cNvSpPr txBox="1"/>
          <p:nvPr/>
        </p:nvSpPr>
        <p:spPr>
          <a:xfrm>
            <a:off x="685800" y="3596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ХабаровскВсейСемьей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ВсейСемьейНаВыборы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0322" y="609452"/>
            <a:ext cx="1113754" cy="100931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4272767" y="1247419"/>
            <a:ext cx="1780539" cy="323850"/>
          </a:xfrm>
          <a:custGeom>
            <a:avLst/>
            <a:gdLst/>
            <a:ahLst/>
            <a:cxnLst/>
            <a:rect l="l" t="t" r="r" b="b"/>
            <a:pathLst>
              <a:path w="1780540" h="323850">
                <a:moveTo>
                  <a:pt x="1618234" y="0"/>
                </a:moveTo>
                <a:lnTo>
                  <a:pt x="161798" y="0"/>
                </a:lnTo>
                <a:lnTo>
                  <a:pt x="153840" y="195"/>
                </a:lnTo>
                <a:lnTo>
                  <a:pt x="114887" y="6967"/>
                </a:lnTo>
                <a:lnTo>
                  <a:pt x="78624" y="23022"/>
                </a:lnTo>
                <a:lnTo>
                  <a:pt x="47371" y="47409"/>
                </a:lnTo>
                <a:lnTo>
                  <a:pt x="23016" y="78660"/>
                </a:lnTo>
                <a:lnTo>
                  <a:pt x="6969" y="114887"/>
                </a:lnTo>
                <a:lnTo>
                  <a:pt x="190" y="153920"/>
                </a:lnTo>
                <a:lnTo>
                  <a:pt x="0" y="161874"/>
                </a:lnTo>
                <a:lnTo>
                  <a:pt x="190" y="169827"/>
                </a:lnTo>
                <a:lnTo>
                  <a:pt x="6969" y="208857"/>
                </a:lnTo>
                <a:lnTo>
                  <a:pt x="23016" y="245082"/>
                </a:lnTo>
                <a:lnTo>
                  <a:pt x="47371" y="276326"/>
                </a:lnTo>
                <a:lnTo>
                  <a:pt x="78624" y="300718"/>
                </a:lnTo>
                <a:lnTo>
                  <a:pt x="114887" y="316774"/>
                </a:lnTo>
                <a:lnTo>
                  <a:pt x="153840" y="323553"/>
                </a:lnTo>
                <a:lnTo>
                  <a:pt x="161798" y="323748"/>
                </a:lnTo>
                <a:lnTo>
                  <a:pt x="1618234" y="323748"/>
                </a:lnTo>
                <a:lnTo>
                  <a:pt x="1657617" y="318890"/>
                </a:lnTo>
                <a:lnTo>
                  <a:pt x="1694561" y="304628"/>
                </a:lnTo>
                <a:lnTo>
                  <a:pt x="1726920" y="281815"/>
                </a:lnTo>
                <a:lnTo>
                  <a:pt x="1752854" y="251802"/>
                </a:lnTo>
                <a:lnTo>
                  <a:pt x="1770590" y="216392"/>
                </a:lnTo>
                <a:lnTo>
                  <a:pt x="1779270" y="177741"/>
                </a:lnTo>
                <a:lnTo>
                  <a:pt x="1780032" y="161874"/>
                </a:lnTo>
                <a:lnTo>
                  <a:pt x="1779841" y="153920"/>
                </a:lnTo>
                <a:lnTo>
                  <a:pt x="1773110" y="114887"/>
                </a:lnTo>
                <a:lnTo>
                  <a:pt x="1757068" y="78660"/>
                </a:lnTo>
                <a:lnTo>
                  <a:pt x="1732661" y="47409"/>
                </a:lnTo>
                <a:lnTo>
                  <a:pt x="1701462" y="23022"/>
                </a:lnTo>
                <a:lnTo>
                  <a:pt x="1665271" y="6967"/>
                </a:lnTo>
                <a:lnTo>
                  <a:pt x="1626211" y="195"/>
                </a:lnTo>
                <a:lnTo>
                  <a:pt x="1618234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678212" y="1294187"/>
            <a:ext cx="1107724" cy="1936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Х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Б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20" dirty="0">
                <a:solidFill>
                  <a:schemeClr val="bg1"/>
                </a:solidFill>
                <a:latin typeface="Roboto Bk"/>
                <a:cs typeface="Roboto"/>
              </a:rPr>
              <a:t>Р</a:t>
            </a:r>
            <a:r>
              <a:rPr sz="1150" b="1" spc="15" dirty="0">
                <a:solidFill>
                  <a:schemeClr val="bg1"/>
                </a:solidFill>
                <a:latin typeface="Roboto Bk"/>
                <a:cs typeface="Roboto"/>
              </a:rPr>
              <a:t>ОВ</a:t>
            </a:r>
            <a:r>
              <a:rPr sz="1150" b="1" spc="35" dirty="0">
                <a:solidFill>
                  <a:schemeClr val="bg1"/>
                </a:solidFill>
                <a:latin typeface="Roboto Bk"/>
                <a:cs typeface="Roboto"/>
              </a:rPr>
              <a:t>С</a:t>
            </a:r>
            <a:r>
              <a:rPr sz="1150" b="1" spc="30" dirty="0">
                <a:solidFill>
                  <a:schemeClr val="bg1"/>
                </a:solidFill>
                <a:latin typeface="Roboto Bk"/>
                <a:cs typeface="Roboto"/>
              </a:rPr>
              <a:t>К</a:t>
            </a:r>
            <a:endParaRPr sz="1150" dirty="0">
              <a:solidFill>
                <a:schemeClr val="bg1"/>
              </a:solidFill>
              <a:latin typeface="Roboto Bk"/>
              <a:cs typeface="Roboto"/>
            </a:endParaRPr>
          </a:p>
        </p:txBody>
      </p:sp>
      <p:sp>
        <p:nvSpPr>
          <p:cNvPr id="73" name="object 3"/>
          <p:cNvSpPr/>
          <p:nvPr/>
        </p:nvSpPr>
        <p:spPr>
          <a:xfrm>
            <a:off x="1143000" y="1104900"/>
            <a:ext cx="5638800" cy="533399"/>
          </a:xfrm>
          <a:custGeom>
            <a:avLst/>
            <a:gdLst/>
            <a:ahLst/>
            <a:cxnLst/>
            <a:rect l="l" t="t" r="r" b="b"/>
            <a:pathLst>
              <a:path w="5045709" h="552450">
                <a:moveTo>
                  <a:pt x="4769256" y="0"/>
                </a:moveTo>
                <a:lnTo>
                  <a:pt x="276059" y="0"/>
                </a:lnTo>
                <a:lnTo>
                  <a:pt x="269282" y="83"/>
                </a:lnTo>
                <a:lnTo>
                  <a:pt x="228866" y="4065"/>
                </a:lnTo>
                <a:lnTo>
                  <a:pt x="189462" y="13935"/>
                </a:lnTo>
                <a:lnTo>
                  <a:pt x="151940" y="29482"/>
                </a:lnTo>
                <a:lnTo>
                  <a:pt x="117093" y="50376"/>
                </a:lnTo>
                <a:lnTo>
                  <a:pt x="85703" y="76142"/>
                </a:lnTo>
                <a:lnTo>
                  <a:pt x="58425" y="106248"/>
                </a:lnTo>
                <a:lnTo>
                  <a:pt x="35858" y="140024"/>
                </a:lnTo>
                <a:lnTo>
                  <a:pt x="18491" y="176760"/>
                </a:lnTo>
                <a:lnTo>
                  <a:pt x="6700" y="215633"/>
                </a:lnTo>
                <a:lnTo>
                  <a:pt x="739" y="255828"/>
                </a:lnTo>
                <a:lnTo>
                  <a:pt x="0" y="276136"/>
                </a:lnTo>
                <a:lnTo>
                  <a:pt x="81" y="282920"/>
                </a:lnTo>
                <a:lnTo>
                  <a:pt x="4055" y="323346"/>
                </a:lnTo>
                <a:lnTo>
                  <a:pt x="13929" y="362758"/>
                </a:lnTo>
                <a:lnTo>
                  <a:pt x="29471" y="400293"/>
                </a:lnTo>
                <a:lnTo>
                  <a:pt x="50356" y="435141"/>
                </a:lnTo>
                <a:lnTo>
                  <a:pt x="76117" y="466550"/>
                </a:lnTo>
                <a:lnTo>
                  <a:pt x="106215" y="493836"/>
                </a:lnTo>
                <a:lnTo>
                  <a:pt x="139984" y="516401"/>
                </a:lnTo>
                <a:lnTo>
                  <a:pt x="176704" y="533773"/>
                </a:lnTo>
                <a:lnTo>
                  <a:pt x="215570" y="545571"/>
                </a:lnTo>
                <a:lnTo>
                  <a:pt x="255752" y="551532"/>
                </a:lnTo>
                <a:lnTo>
                  <a:pt x="276059" y="552272"/>
                </a:lnTo>
                <a:lnTo>
                  <a:pt x="4769256" y="552272"/>
                </a:lnTo>
                <a:lnTo>
                  <a:pt x="4809771" y="549287"/>
                </a:lnTo>
                <a:lnTo>
                  <a:pt x="4849393" y="540385"/>
                </a:lnTo>
                <a:lnTo>
                  <a:pt x="4887293" y="525767"/>
                </a:lnTo>
                <a:lnTo>
                  <a:pt x="4922634" y="505739"/>
                </a:lnTo>
                <a:lnTo>
                  <a:pt x="4954657" y="480745"/>
                </a:lnTo>
                <a:lnTo>
                  <a:pt x="4982667" y="451319"/>
                </a:lnTo>
                <a:lnTo>
                  <a:pt x="5006047" y="418103"/>
                </a:lnTo>
                <a:lnTo>
                  <a:pt x="5024310" y="381812"/>
                </a:lnTo>
                <a:lnTo>
                  <a:pt x="5037050" y="343234"/>
                </a:lnTo>
                <a:lnTo>
                  <a:pt x="5043995" y="303199"/>
                </a:lnTo>
                <a:lnTo>
                  <a:pt x="5045329" y="276136"/>
                </a:lnTo>
                <a:lnTo>
                  <a:pt x="5045245" y="269358"/>
                </a:lnTo>
                <a:lnTo>
                  <a:pt x="5041261" y="228930"/>
                </a:lnTo>
                <a:lnTo>
                  <a:pt x="5031393" y="189515"/>
                </a:lnTo>
                <a:lnTo>
                  <a:pt x="5015852" y="151985"/>
                </a:lnTo>
                <a:lnTo>
                  <a:pt x="4994965" y="117131"/>
                </a:lnTo>
                <a:lnTo>
                  <a:pt x="4969199" y="85728"/>
                </a:lnTo>
                <a:lnTo>
                  <a:pt x="4939100" y="58448"/>
                </a:lnTo>
                <a:lnTo>
                  <a:pt x="4905332" y="35872"/>
                </a:lnTo>
                <a:lnTo>
                  <a:pt x="4868611" y="18498"/>
                </a:lnTo>
                <a:lnTo>
                  <a:pt x="4829746" y="6711"/>
                </a:lnTo>
                <a:lnTo>
                  <a:pt x="4789564" y="750"/>
                </a:lnTo>
                <a:lnTo>
                  <a:pt x="4769256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"/>
          <p:cNvSpPr txBox="1">
            <a:spLocks/>
          </p:cNvSpPr>
          <p:nvPr/>
        </p:nvSpPr>
        <p:spPr>
          <a:xfrm>
            <a:off x="1447800" y="419100"/>
            <a:ext cx="4953000" cy="11124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7314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50" b="1" i="0" u="none" strike="noStrike" kern="0" cap="none" spc="60" normalizeH="0" baseline="0" noProof="0" dirty="0">
                <a:ln>
                  <a:noFill/>
                </a:ln>
                <a:effectLst/>
                <a:uLnTx/>
                <a:uFillTx/>
                <a:latin typeface="Roboto Bk"/>
                <a:ea typeface="+mj-ea"/>
                <a:cs typeface="+mj-cs"/>
              </a:rPr>
              <a:t>ХАБАРОВСК</a:t>
            </a:r>
            <a:endParaRPr kumimoji="0" lang="ru-RU" sz="36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 Bk"/>
              <a:ea typeface="+mj-ea"/>
              <a:cs typeface="+mj-cs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50" b="1" kern="0" spc="5" dirty="0">
                <a:solidFill>
                  <a:schemeClr val="bg1"/>
                </a:solidFill>
                <a:latin typeface="Roboto Bk"/>
                <a:ea typeface="+mj-ea"/>
                <a:cs typeface="+mj-cs"/>
              </a:rPr>
              <a:t>ЗАДАЧИ </a:t>
            </a:r>
            <a:r>
              <a:rPr lang="ru-RU" sz="2050" b="1" kern="0" spc="5" noProof="0" dirty="0">
                <a:solidFill>
                  <a:schemeClr val="bg1"/>
                </a:solidFill>
                <a:latin typeface="Roboto Bk"/>
                <a:ea typeface="+mj-ea"/>
                <a:cs typeface="+mj-cs"/>
              </a:rPr>
              <a:t>АКЦИИ</a:t>
            </a:r>
            <a:endParaRPr kumimoji="0" lang="ru-RU" sz="2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k"/>
              <a:ea typeface="+mj-ea"/>
              <a:cs typeface="+mj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7696200" y="1943101"/>
            <a:ext cx="9677400" cy="1295400"/>
          </a:xfrm>
          <a:prstGeom prst="roundRect">
            <a:avLst>
              <a:gd name="adj" fmla="val 27525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10600" y="20193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Привлечение всех членов семьи, родственников, знакомых к важному политическому событию в жизни страны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7755726" y="3314700"/>
            <a:ext cx="9601200" cy="1287482"/>
          </a:xfrm>
          <a:prstGeom prst="roundRect">
            <a:avLst>
              <a:gd name="adj" fmla="val 2784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856199" y="3513118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Clr>
                <a:srgbClr val="FF0000"/>
              </a:buClr>
            </a:pPr>
            <a:r>
              <a:rPr lang="ru-RU" sz="2800" b="1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Воспитание активной гражданской позиции </a:t>
            </a:r>
            <a:br>
              <a:rPr lang="ru-RU" sz="2800" b="1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 подрастающего поколения</a:t>
            </a:r>
          </a:p>
        </p:txBody>
      </p:sp>
      <p:sp>
        <p:nvSpPr>
          <p:cNvPr id="26" name="Овал 25"/>
          <p:cNvSpPr/>
          <p:nvPr/>
        </p:nvSpPr>
        <p:spPr>
          <a:xfrm>
            <a:off x="8077200" y="2247900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51A2"/>
                </a:solidFill>
              </a:rPr>
              <a:t>1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71900"/>
            <a:ext cx="5369066" cy="574687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598899" y="6178712"/>
            <a:ext cx="9220200" cy="33843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2" algn="ctr">
              <a:lnSpc>
                <a:spcPct val="110000"/>
              </a:lnSpc>
              <a:spcBef>
                <a:spcPts val="0"/>
              </a:spcBef>
            </a:pPr>
            <a:r>
              <a:rPr lang="ru-RU" sz="2800" b="1" i="1" dirty="0">
                <a:solidFill>
                  <a:srgbClr val="0051A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ПАПА, ТЫ ОБЕЩАЛ!</a:t>
            </a:r>
          </a:p>
          <a:p>
            <a:pPr lvl="2" algn="ctr">
              <a:lnSpc>
                <a:spcPct val="110000"/>
              </a:lnSpc>
              <a:spcBef>
                <a:spcPts val="0"/>
              </a:spcBef>
            </a:pPr>
            <a:r>
              <a:rPr lang="ru-RU" sz="28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МАМА, ВСЕ РЕБЯТА ИДУТ! </a:t>
            </a:r>
          </a:p>
          <a:p>
            <a:pPr lvl="2" algn="ctr">
              <a:lnSpc>
                <a:spcPct val="110000"/>
              </a:lnSpc>
              <a:spcBef>
                <a:spcPts val="0"/>
              </a:spcBef>
            </a:pPr>
            <a:r>
              <a:rPr lang="ru-RU" sz="2800" b="1" i="1" dirty="0">
                <a:solidFill>
                  <a:srgbClr val="0051A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ПОЙДЕМ! НЕЛЬЗЯ ПОДВЕСТИ НАШ КЛАСС! </a:t>
            </a:r>
          </a:p>
          <a:p>
            <a:pPr lvl="2" algn="ctr">
              <a:lnSpc>
                <a:spcPct val="110000"/>
              </a:lnSpc>
              <a:spcBef>
                <a:spcPts val="0"/>
              </a:spcBef>
            </a:pPr>
            <a:r>
              <a:rPr lang="ru-RU" sz="28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Я ТОЖЕ ХОЧУ ВЫИГРАТЬ!</a:t>
            </a:r>
          </a:p>
          <a:p>
            <a:pPr lvl="2" algn="ctr">
              <a:lnSpc>
                <a:spcPct val="110000"/>
              </a:lnSpc>
              <a:spcBef>
                <a:spcPts val="0"/>
              </a:spcBef>
            </a:pPr>
            <a:r>
              <a:rPr lang="ru-RU" sz="2800" b="1" i="1" dirty="0">
                <a:solidFill>
                  <a:srgbClr val="0051A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НАША ШКОЛА ПОБЕДИТ! МЫ САМЫЕ ЛУЧШИЕ! </a:t>
            </a:r>
          </a:p>
          <a:p>
            <a:pPr lvl="2" algn="ctr">
              <a:lnSpc>
                <a:spcPct val="110000"/>
              </a:lnSpc>
              <a:spcBef>
                <a:spcPts val="0"/>
              </a:spcBef>
            </a:pPr>
            <a:r>
              <a:rPr lang="ru-RU" sz="2800" b="1" i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 БАБУШКЕ ПОЗВОНИ!</a:t>
            </a:r>
          </a:p>
          <a:p>
            <a:pPr lvl="2" algn="ctr">
              <a:lnSpc>
                <a:spcPct val="110000"/>
              </a:lnSpc>
              <a:spcBef>
                <a:spcPts val="0"/>
              </a:spcBef>
            </a:pPr>
            <a:r>
              <a:rPr lang="ru-RU" sz="2800" b="1" i="1" dirty="0">
                <a:solidFill>
                  <a:srgbClr val="0051A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БРАТ! У ТЕБЯ ПАСПОРТ ЕСТЬ?</a:t>
            </a:r>
          </a:p>
        </p:txBody>
      </p:sp>
      <p:pic>
        <p:nvPicPr>
          <p:cNvPr id="33" name="Picture 2" descr="Когда пройдут выборы президента в 2024 году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9" b="26166"/>
          <a:stretch/>
        </p:blipFill>
        <p:spPr bwMode="auto">
          <a:xfrm>
            <a:off x="2362200" y="2247900"/>
            <a:ext cx="33750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33"/>
          <p:cNvSpPr/>
          <p:nvPr/>
        </p:nvSpPr>
        <p:spPr>
          <a:xfrm>
            <a:off x="8077200" y="3648075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51A2"/>
                </a:solidFill>
              </a:rPr>
              <a:t>2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flipH="1">
            <a:off x="7831926" y="4749432"/>
            <a:ext cx="9601200" cy="1186029"/>
          </a:xfrm>
          <a:prstGeom prst="roundRect">
            <a:avLst>
              <a:gd name="adj" fmla="val 2784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220200" y="4981354"/>
            <a:ext cx="7924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Возможность выиграть приз </a:t>
            </a:r>
            <a:br>
              <a:rPr lang="ru-RU" sz="2800" b="1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для себя, класса, школы</a:t>
            </a:r>
            <a:endParaRPr lang="ru-RU" sz="2800" dirty="0"/>
          </a:p>
        </p:txBody>
      </p:sp>
      <p:sp>
        <p:nvSpPr>
          <p:cNvPr id="22" name="Овал 21"/>
          <p:cNvSpPr/>
          <p:nvPr/>
        </p:nvSpPr>
        <p:spPr>
          <a:xfrm>
            <a:off x="8077200" y="5019454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51A2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0322" y="609452"/>
            <a:ext cx="1113754" cy="100931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4272767" y="1247419"/>
            <a:ext cx="1780539" cy="323850"/>
          </a:xfrm>
          <a:custGeom>
            <a:avLst/>
            <a:gdLst/>
            <a:ahLst/>
            <a:cxnLst/>
            <a:rect l="l" t="t" r="r" b="b"/>
            <a:pathLst>
              <a:path w="1780540" h="323850">
                <a:moveTo>
                  <a:pt x="1618234" y="0"/>
                </a:moveTo>
                <a:lnTo>
                  <a:pt x="161798" y="0"/>
                </a:lnTo>
                <a:lnTo>
                  <a:pt x="153840" y="195"/>
                </a:lnTo>
                <a:lnTo>
                  <a:pt x="114887" y="6967"/>
                </a:lnTo>
                <a:lnTo>
                  <a:pt x="78624" y="23022"/>
                </a:lnTo>
                <a:lnTo>
                  <a:pt x="47371" y="47409"/>
                </a:lnTo>
                <a:lnTo>
                  <a:pt x="23016" y="78660"/>
                </a:lnTo>
                <a:lnTo>
                  <a:pt x="6969" y="114887"/>
                </a:lnTo>
                <a:lnTo>
                  <a:pt x="190" y="153920"/>
                </a:lnTo>
                <a:lnTo>
                  <a:pt x="0" y="161874"/>
                </a:lnTo>
                <a:lnTo>
                  <a:pt x="190" y="169827"/>
                </a:lnTo>
                <a:lnTo>
                  <a:pt x="6969" y="208857"/>
                </a:lnTo>
                <a:lnTo>
                  <a:pt x="23016" y="245082"/>
                </a:lnTo>
                <a:lnTo>
                  <a:pt x="47371" y="276326"/>
                </a:lnTo>
                <a:lnTo>
                  <a:pt x="78624" y="300718"/>
                </a:lnTo>
                <a:lnTo>
                  <a:pt x="114887" y="316774"/>
                </a:lnTo>
                <a:lnTo>
                  <a:pt x="153840" y="323553"/>
                </a:lnTo>
                <a:lnTo>
                  <a:pt x="161798" y="323748"/>
                </a:lnTo>
                <a:lnTo>
                  <a:pt x="1618234" y="323748"/>
                </a:lnTo>
                <a:lnTo>
                  <a:pt x="1657617" y="318890"/>
                </a:lnTo>
                <a:lnTo>
                  <a:pt x="1694561" y="304628"/>
                </a:lnTo>
                <a:lnTo>
                  <a:pt x="1726920" y="281815"/>
                </a:lnTo>
                <a:lnTo>
                  <a:pt x="1752854" y="251802"/>
                </a:lnTo>
                <a:lnTo>
                  <a:pt x="1770590" y="216392"/>
                </a:lnTo>
                <a:lnTo>
                  <a:pt x="1779270" y="177741"/>
                </a:lnTo>
                <a:lnTo>
                  <a:pt x="1780032" y="161874"/>
                </a:lnTo>
                <a:lnTo>
                  <a:pt x="1779841" y="153920"/>
                </a:lnTo>
                <a:lnTo>
                  <a:pt x="1773110" y="114887"/>
                </a:lnTo>
                <a:lnTo>
                  <a:pt x="1757068" y="78660"/>
                </a:lnTo>
                <a:lnTo>
                  <a:pt x="1732661" y="47409"/>
                </a:lnTo>
                <a:lnTo>
                  <a:pt x="1701462" y="23022"/>
                </a:lnTo>
                <a:lnTo>
                  <a:pt x="1665271" y="6967"/>
                </a:lnTo>
                <a:lnTo>
                  <a:pt x="1626211" y="195"/>
                </a:lnTo>
                <a:lnTo>
                  <a:pt x="1618234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678212" y="1294187"/>
            <a:ext cx="1107724" cy="1936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Х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Б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20" dirty="0">
                <a:solidFill>
                  <a:schemeClr val="bg1"/>
                </a:solidFill>
                <a:latin typeface="Roboto Bk"/>
                <a:cs typeface="Roboto"/>
              </a:rPr>
              <a:t>Р</a:t>
            </a:r>
            <a:r>
              <a:rPr sz="1150" b="1" spc="15" dirty="0">
                <a:solidFill>
                  <a:schemeClr val="bg1"/>
                </a:solidFill>
                <a:latin typeface="Roboto Bk"/>
                <a:cs typeface="Roboto"/>
              </a:rPr>
              <a:t>ОВ</a:t>
            </a:r>
            <a:r>
              <a:rPr sz="1150" b="1" spc="35" dirty="0">
                <a:solidFill>
                  <a:schemeClr val="bg1"/>
                </a:solidFill>
                <a:latin typeface="Roboto Bk"/>
                <a:cs typeface="Roboto"/>
              </a:rPr>
              <a:t>С</a:t>
            </a:r>
            <a:r>
              <a:rPr sz="1150" b="1" spc="30" dirty="0">
                <a:solidFill>
                  <a:schemeClr val="bg1"/>
                </a:solidFill>
                <a:latin typeface="Roboto Bk"/>
                <a:cs typeface="Roboto"/>
              </a:rPr>
              <a:t>К</a:t>
            </a:r>
            <a:endParaRPr sz="1150" dirty="0">
              <a:solidFill>
                <a:schemeClr val="bg1"/>
              </a:solidFill>
              <a:latin typeface="Roboto Bk"/>
              <a:cs typeface="Roboto"/>
            </a:endParaRPr>
          </a:p>
        </p:txBody>
      </p:sp>
      <p:sp>
        <p:nvSpPr>
          <p:cNvPr id="73" name="object 3"/>
          <p:cNvSpPr/>
          <p:nvPr/>
        </p:nvSpPr>
        <p:spPr>
          <a:xfrm>
            <a:off x="1143000" y="1104901"/>
            <a:ext cx="5638800" cy="533399"/>
          </a:xfrm>
          <a:custGeom>
            <a:avLst/>
            <a:gdLst/>
            <a:ahLst/>
            <a:cxnLst/>
            <a:rect l="l" t="t" r="r" b="b"/>
            <a:pathLst>
              <a:path w="5045709" h="552450">
                <a:moveTo>
                  <a:pt x="4769256" y="0"/>
                </a:moveTo>
                <a:lnTo>
                  <a:pt x="276059" y="0"/>
                </a:lnTo>
                <a:lnTo>
                  <a:pt x="269282" y="83"/>
                </a:lnTo>
                <a:lnTo>
                  <a:pt x="228866" y="4065"/>
                </a:lnTo>
                <a:lnTo>
                  <a:pt x="189462" y="13935"/>
                </a:lnTo>
                <a:lnTo>
                  <a:pt x="151940" y="29482"/>
                </a:lnTo>
                <a:lnTo>
                  <a:pt x="117093" y="50376"/>
                </a:lnTo>
                <a:lnTo>
                  <a:pt x="85703" y="76142"/>
                </a:lnTo>
                <a:lnTo>
                  <a:pt x="58425" y="106248"/>
                </a:lnTo>
                <a:lnTo>
                  <a:pt x="35858" y="140024"/>
                </a:lnTo>
                <a:lnTo>
                  <a:pt x="18491" y="176760"/>
                </a:lnTo>
                <a:lnTo>
                  <a:pt x="6700" y="215633"/>
                </a:lnTo>
                <a:lnTo>
                  <a:pt x="739" y="255828"/>
                </a:lnTo>
                <a:lnTo>
                  <a:pt x="0" y="276136"/>
                </a:lnTo>
                <a:lnTo>
                  <a:pt x="81" y="282920"/>
                </a:lnTo>
                <a:lnTo>
                  <a:pt x="4055" y="323346"/>
                </a:lnTo>
                <a:lnTo>
                  <a:pt x="13929" y="362758"/>
                </a:lnTo>
                <a:lnTo>
                  <a:pt x="29471" y="400293"/>
                </a:lnTo>
                <a:lnTo>
                  <a:pt x="50356" y="435141"/>
                </a:lnTo>
                <a:lnTo>
                  <a:pt x="76117" y="466550"/>
                </a:lnTo>
                <a:lnTo>
                  <a:pt x="106215" y="493836"/>
                </a:lnTo>
                <a:lnTo>
                  <a:pt x="139984" y="516401"/>
                </a:lnTo>
                <a:lnTo>
                  <a:pt x="176704" y="533773"/>
                </a:lnTo>
                <a:lnTo>
                  <a:pt x="215570" y="545571"/>
                </a:lnTo>
                <a:lnTo>
                  <a:pt x="255752" y="551532"/>
                </a:lnTo>
                <a:lnTo>
                  <a:pt x="276059" y="552272"/>
                </a:lnTo>
                <a:lnTo>
                  <a:pt x="4769256" y="552272"/>
                </a:lnTo>
                <a:lnTo>
                  <a:pt x="4809771" y="549287"/>
                </a:lnTo>
                <a:lnTo>
                  <a:pt x="4849393" y="540385"/>
                </a:lnTo>
                <a:lnTo>
                  <a:pt x="4887293" y="525767"/>
                </a:lnTo>
                <a:lnTo>
                  <a:pt x="4922634" y="505739"/>
                </a:lnTo>
                <a:lnTo>
                  <a:pt x="4954657" y="480745"/>
                </a:lnTo>
                <a:lnTo>
                  <a:pt x="4982667" y="451319"/>
                </a:lnTo>
                <a:lnTo>
                  <a:pt x="5006047" y="418103"/>
                </a:lnTo>
                <a:lnTo>
                  <a:pt x="5024310" y="381812"/>
                </a:lnTo>
                <a:lnTo>
                  <a:pt x="5037050" y="343234"/>
                </a:lnTo>
                <a:lnTo>
                  <a:pt x="5043995" y="303199"/>
                </a:lnTo>
                <a:lnTo>
                  <a:pt x="5045329" y="276136"/>
                </a:lnTo>
                <a:lnTo>
                  <a:pt x="5045245" y="269358"/>
                </a:lnTo>
                <a:lnTo>
                  <a:pt x="5041261" y="228930"/>
                </a:lnTo>
                <a:lnTo>
                  <a:pt x="5031393" y="189515"/>
                </a:lnTo>
                <a:lnTo>
                  <a:pt x="5015852" y="151985"/>
                </a:lnTo>
                <a:lnTo>
                  <a:pt x="4994965" y="117131"/>
                </a:lnTo>
                <a:lnTo>
                  <a:pt x="4969199" y="85728"/>
                </a:lnTo>
                <a:lnTo>
                  <a:pt x="4939100" y="58448"/>
                </a:lnTo>
                <a:lnTo>
                  <a:pt x="4905332" y="35872"/>
                </a:lnTo>
                <a:lnTo>
                  <a:pt x="4868611" y="18498"/>
                </a:lnTo>
                <a:lnTo>
                  <a:pt x="4829746" y="6711"/>
                </a:lnTo>
                <a:lnTo>
                  <a:pt x="4789564" y="750"/>
                </a:lnTo>
                <a:lnTo>
                  <a:pt x="4769256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"/>
          <p:cNvSpPr txBox="1">
            <a:spLocks/>
          </p:cNvSpPr>
          <p:nvPr/>
        </p:nvSpPr>
        <p:spPr>
          <a:xfrm>
            <a:off x="1447800" y="419100"/>
            <a:ext cx="4953000" cy="11124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7314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50" b="1" i="0" u="none" strike="noStrike" kern="0" cap="none" spc="60" normalizeH="0" baseline="0" noProof="0" dirty="0">
                <a:ln>
                  <a:noFill/>
                </a:ln>
                <a:effectLst/>
                <a:uLnTx/>
                <a:uFillTx/>
                <a:latin typeface="Roboto Bk"/>
                <a:ea typeface="+mj-ea"/>
                <a:cs typeface="+mj-cs"/>
              </a:rPr>
              <a:t>ХАБАРОВСК</a:t>
            </a:r>
            <a:endParaRPr kumimoji="0" lang="ru-RU" sz="36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 Bk"/>
              <a:ea typeface="+mj-ea"/>
              <a:cs typeface="+mj-cs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50" b="1" kern="0" spc="5" dirty="0">
                <a:solidFill>
                  <a:schemeClr val="bg1"/>
                </a:solidFill>
                <a:latin typeface="Roboto Bk"/>
                <a:ea typeface="+mj-ea"/>
                <a:cs typeface="+mj-cs"/>
              </a:rPr>
              <a:t>УЧАСТНИКИ АКЦИИ</a:t>
            </a:r>
            <a:endParaRPr kumimoji="0" lang="ru-RU" sz="2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k"/>
              <a:ea typeface="+mj-ea"/>
              <a:cs typeface="+mj-cs"/>
            </a:endParaRPr>
          </a:p>
        </p:txBody>
      </p:sp>
      <p:pic>
        <p:nvPicPr>
          <p:cNvPr id="20" name="Рисунок 19" descr="10-12-yo-m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4178300"/>
            <a:ext cx="5448300" cy="3632200"/>
          </a:xfrm>
          <a:prstGeom prst="roundRect">
            <a:avLst/>
          </a:prstGeom>
        </p:spPr>
      </p:pic>
      <p:pic>
        <p:nvPicPr>
          <p:cNvPr id="21" name="Рисунок 20" descr="16a98ddd484dbd7d0964afe2c3a9ba3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15800" y="4178300"/>
            <a:ext cx="5409841" cy="3600926"/>
          </a:xfrm>
          <a:prstGeom prst="roundRect">
            <a:avLst/>
          </a:prstGeom>
        </p:spPr>
      </p:pic>
      <p:pic>
        <p:nvPicPr>
          <p:cNvPr id="22" name="Рисунок 21" descr="scale_12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4178300"/>
            <a:ext cx="5410200" cy="3606800"/>
          </a:xfrm>
          <a:prstGeom prst="round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52600" y="2837646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ОБУЧАЮЩИЕСЯ </a:t>
            </a:r>
            <a:br>
              <a:rPr lang="ru-RU" sz="2800" b="1" dirty="0"/>
            </a:br>
            <a:r>
              <a:rPr lang="ru-RU" sz="2800" b="1" dirty="0"/>
              <a:t>С 1 по 11 КЛАССЫ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33147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КОЛЛЕКТИВЫ КЛАССОВ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34900" y="328547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ШКОЛЫ</a:t>
            </a:r>
          </a:p>
        </p:txBody>
      </p:sp>
      <p:sp>
        <p:nvSpPr>
          <p:cNvPr id="27" name="Овал 26"/>
          <p:cNvSpPr/>
          <p:nvPr/>
        </p:nvSpPr>
        <p:spPr>
          <a:xfrm>
            <a:off x="1828800" y="4254500"/>
            <a:ext cx="685800" cy="6096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Овал 27"/>
          <p:cNvSpPr/>
          <p:nvPr/>
        </p:nvSpPr>
        <p:spPr>
          <a:xfrm>
            <a:off x="6858000" y="4254500"/>
            <a:ext cx="685800" cy="6096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Овал 29"/>
          <p:cNvSpPr/>
          <p:nvPr/>
        </p:nvSpPr>
        <p:spPr>
          <a:xfrm>
            <a:off x="12573000" y="4254500"/>
            <a:ext cx="685800" cy="6096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61B9FE-2014-ECF3-821D-098DFBDC67B9}"/>
              </a:ext>
            </a:extLst>
          </p:cNvPr>
          <p:cNvSpPr txBox="1"/>
          <p:nvPr/>
        </p:nvSpPr>
        <p:spPr>
          <a:xfrm>
            <a:off x="10767567" y="9082258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ХабаровскВсейСемьей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ВсейСемьейНаВыборы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0322" y="609452"/>
            <a:ext cx="1113754" cy="100931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4272767" y="1247419"/>
            <a:ext cx="1780539" cy="323850"/>
          </a:xfrm>
          <a:custGeom>
            <a:avLst/>
            <a:gdLst/>
            <a:ahLst/>
            <a:cxnLst/>
            <a:rect l="l" t="t" r="r" b="b"/>
            <a:pathLst>
              <a:path w="1780540" h="323850">
                <a:moveTo>
                  <a:pt x="1618234" y="0"/>
                </a:moveTo>
                <a:lnTo>
                  <a:pt x="161798" y="0"/>
                </a:lnTo>
                <a:lnTo>
                  <a:pt x="153840" y="195"/>
                </a:lnTo>
                <a:lnTo>
                  <a:pt x="114887" y="6967"/>
                </a:lnTo>
                <a:lnTo>
                  <a:pt x="78624" y="23022"/>
                </a:lnTo>
                <a:lnTo>
                  <a:pt x="47371" y="47409"/>
                </a:lnTo>
                <a:lnTo>
                  <a:pt x="23016" y="78660"/>
                </a:lnTo>
                <a:lnTo>
                  <a:pt x="6969" y="114887"/>
                </a:lnTo>
                <a:lnTo>
                  <a:pt x="190" y="153920"/>
                </a:lnTo>
                <a:lnTo>
                  <a:pt x="0" y="161874"/>
                </a:lnTo>
                <a:lnTo>
                  <a:pt x="190" y="169827"/>
                </a:lnTo>
                <a:lnTo>
                  <a:pt x="6969" y="208857"/>
                </a:lnTo>
                <a:lnTo>
                  <a:pt x="23016" y="245082"/>
                </a:lnTo>
                <a:lnTo>
                  <a:pt x="47371" y="276326"/>
                </a:lnTo>
                <a:lnTo>
                  <a:pt x="78624" y="300718"/>
                </a:lnTo>
                <a:lnTo>
                  <a:pt x="114887" y="316774"/>
                </a:lnTo>
                <a:lnTo>
                  <a:pt x="153840" y="323553"/>
                </a:lnTo>
                <a:lnTo>
                  <a:pt x="161798" y="323748"/>
                </a:lnTo>
                <a:lnTo>
                  <a:pt x="1618234" y="323748"/>
                </a:lnTo>
                <a:lnTo>
                  <a:pt x="1657617" y="318890"/>
                </a:lnTo>
                <a:lnTo>
                  <a:pt x="1694561" y="304628"/>
                </a:lnTo>
                <a:lnTo>
                  <a:pt x="1726920" y="281815"/>
                </a:lnTo>
                <a:lnTo>
                  <a:pt x="1752854" y="251802"/>
                </a:lnTo>
                <a:lnTo>
                  <a:pt x="1770590" y="216392"/>
                </a:lnTo>
                <a:lnTo>
                  <a:pt x="1779270" y="177741"/>
                </a:lnTo>
                <a:lnTo>
                  <a:pt x="1780032" y="161874"/>
                </a:lnTo>
                <a:lnTo>
                  <a:pt x="1779841" y="153920"/>
                </a:lnTo>
                <a:lnTo>
                  <a:pt x="1773110" y="114887"/>
                </a:lnTo>
                <a:lnTo>
                  <a:pt x="1757068" y="78660"/>
                </a:lnTo>
                <a:lnTo>
                  <a:pt x="1732661" y="47409"/>
                </a:lnTo>
                <a:lnTo>
                  <a:pt x="1701462" y="23022"/>
                </a:lnTo>
                <a:lnTo>
                  <a:pt x="1665271" y="6967"/>
                </a:lnTo>
                <a:lnTo>
                  <a:pt x="1626211" y="195"/>
                </a:lnTo>
                <a:lnTo>
                  <a:pt x="1618234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678212" y="1294187"/>
            <a:ext cx="1107724" cy="1936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Х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Б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20" dirty="0">
                <a:solidFill>
                  <a:schemeClr val="bg1"/>
                </a:solidFill>
                <a:latin typeface="Roboto Bk"/>
                <a:cs typeface="Roboto"/>
              </a:rPr>
              <a:t>Р</a:t>
            </a:r>
            <a:r>
              <a:rPr sz="1150" b="1" spc="15" dirty="0">
                <a:solidFill>
                  <a:schemeClr val="bg1"/>
                </a:solidFill>
                <a:latin typeface="Roboto Bk"/>
                <a:cs typeface="Roboto"/>
              </a:rPr>
              <a:t>ОВ</a:t>
            </a:r>
            <a:r>
              <a:rPr sz="1150" b="1" spc="35" dirty="0">
                <a:solidFill>
                  <a:schemeClr val="bg1"/>
                </a:solidFill>
                <a:latin typeface="Roboto Bk"/>
                <a:cs typeface="Roboto"/>
              </a:rPr>
              <a:t>С</a:t>
            </a:r>
            <a:r>
              <a:rPr sz="1150" b="1" spc="30" dirty="0">
                <a:solidFill>
                  <a:schemeClr val="bg1"/>
                </a:solidFill>
                <a:latin typeface="Roboto Bk"/>
                <a:cs typeface="Roboto"/>
              </a:rPr>
              <a:t>К</a:t>
            </a:r>
            <a:endParaRPr sz="1150" dirty="0">
              <a:solidFill>
                <a:schemeClr val="bg1"/>
              </a:solidFill>
              <a:latin typeface="Roboto Bk"/>
              <a:cs typeface="Roboto"/>
            </a:endParaRPr>
          </a:p>
        </p:txBody>
      </p:sp>
      <p:sp>
        <p:nvSpPr>
          <p:cNvPr id="73" name="object 3"/>
          <p:cNvSpPr/>
          <p:nvPr/>
        </p:nvSpPr>
        <p:spPr>
          <a:xfrm>
            <a:off x="1219200" y="1104901"/>
            <a:ext cx="7772400" cy="533399"/>
          </a:xfrm>
          <a:custGeom>
            <a:avLst/>
            <a:gdLst/>
            <a:ahLst/>
            <a:cxnLst/>
            <a:rect l="l" t="t" r="r" b="b"/>
            <a:pathLst>
              <a:path w="5045709" h="552450">
                <a:moveTo>
                  <a:pt x="4769256" y="0"/>
                </a:moveTo>
                <a:lnTo>
                  <a:pt x="276059" y="0"/>
                </a:lnTo>
                <a:lnTo>
                  <a:pt x="269282" y="83"/>
                </a:lnTo>
                <a:lnTo>
                  <a:pt x="228866" y="4065"/>
                </a:lnTo>
                <a:lnTo>
                  <a:pt x="189462" y="13935"/>
                </a:lnTo>
                <a:lnTo>
                  <a:pt x="151940" y="29482"/>
                </a:lnTo>
                <a:lnTo>
                  <a:pt x="117093" y="50376"/>
                </a:lnTo>
                <a:lnTo>
                  <a:pt x="85703" y="76142"/>
                </a:lnTo>
                <a:lnTo>
                  <a:pt x="58425" y="106248"/>
                </a:lnTo>
                <a:lnTo>
                  <a:pt x="35858" y="140024"/>
                </a:lnTo>
                <a:lnTo>
                  <a:pt x="18491" y="176760"/>
                </a:lnTo>
                <a:lnTo>
                  <a:pt x="6700" y="215633"/>
                </a:lnTo>
                <a:lnTo>
                  <a:pt x="739" y="255828"/>
                </a:lnTo>
                <a:lnTo>
                  <a:pt x="0" y="276136"/>
                </a:lnTo>
                <a:lnTo>
                  <a:pt x="81" y="282920"/>
                </a:lnTo>
                <a:lnTo>
                  <a:pt x="4055" y="323346"/>
                </a:lnTo>
                <a:lnTo>
                  <a:pt x="13929" y="362758"/>
                </a:lnTo>
                <a:lnTo>
                  <a:pt x="29471" y="400293"/>
                </a:lnTo>
                <a:lnTo>
                  <a:pt x="50356" y="435141"/>
                </a:lnTo>
                <a:lnTo>
                  <a:pt x="76117" y="466550"/>
                </a:lnTo>
                <a:lnTo>
                  <a:pt x="106215" y="493836"/>
                </a:lnTo>
                <a:lnTo>
                  <a:pt x="139984" y="516401"/>
                </a:lnTo>
                <a:lnTo>
                  <a:pt x="176704" y="533773"/>
                </a:lnTo>
                <a:lnTo>
                  <a:pt x="215570" y="545571"/>
                </a:lnTo>
                <a:lnTo>
                  <a:pt x="255752" y="551532"/>
                </a:lnTo>
                <a:lnTo>
                  <a:pt x="276059" y="552272"/>
                </a:lnTo>
                <a:lnTo>
                  <a:pt x="4769256" y="552272"/>
                </a:lnTo>
                <a:lnTo>
                  <a:pt x="4809771" y="549287"/>
                </a:lnTo>
                <a:lnTo>
                  <a:pt x="4849393" y="540385"/>
                </a:lnTo>
                <a:lnTo>
                  <a:pt x="4887293" y="525767"/>
                </a:lnTo>
                <a:lnTo>
                  <a:pt x="4922634" y="505739"/>
                </a:lnTo>
                <a:lnTo>
                  <a:pt x="4954657" y="480745"/>
                </a:lnTo>
                <a:lnTo>
                  <a:pt x="4982667" y="451319"/>
                </a:lnTo>
                <a:lnTo>
                  <a:pt x="5006047" y="418103"/>
                </a:lnTo>
                <a:lnTo>
                  <a:pt x="5024310" y="381812"/>
                </a:lnTo>
                <a:lnTo>
                  <a:pt x="5037050" y="343234"/>
                </a:lnTo>
                <a:lnTo>
                  <a:pt x="5043995" y="303199"/>
                </a:lnTo>
                <a:lnTo>
                  <a:pt x="5045329" y="276136"/>
                </a:lnTo>
                <a:lnTo>
                  <a:pt x="5045245" y="269358"/>
                </a:lnTo>
                <a:lnTo>
                  <a:pt x="5041261" y="228930"/>
                </a:lnTo>
                <a:lnTo>
                  <a:pt x="5031393" y="189515"/>
                </a:lnTo>
                <a:lnTo>
                  <a:pt x="5015852" y="151985"/>
                </a:lnTo>
                <a:lnTo>
                  <a:pt x="4994965" y="117131"/>
                </a:lnTo>
                <a:lnTo>
                  <a:pt x="4969199" y="85728"/>
                </a:lnTo>
                <a:lnTo>
                  <a:pt x="4939100" y="58448"/>
                </a:lnTo>
                <a:lnTo>
                  <a:pt x="4905332" y="35872"/>
                </a:lnTo>
                <a:lnTo>
                  <a:pt x="4868611" y="18498"/>
                </a:lnTo>
                <a:lnTo>
                  <a:pt x="4829746" y="6711"/>
                </a:lnTo>
                <a:lnTo>
                  <a:pt x="4789564" y="750"/>
                </a:lnTo>
                <a:lnTo>
                  <a:pt x="4769256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"/>
          <p:cNvSpPr txBox="1">
            <a:spLocks/>
          </p:cNvSpPr>
          <p:nvPr/>
        </p:nvSpPr>
        <p:spPr>
          <a:xfrm>
            <a:off x="1447800" y="419100"/>
            <a:ext cx="7162800" cy="11124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7314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50" b="1" i="0" u="none" strike="noStrike" kern="0" cap="none" spc="60" normalizeH="0" baseline="0" noProof="0" dirty="0">
                <a:ln>
                  <a:noFill/>
                </a:ln>
                <a:effectLst/>
                <a:uLnTx/>
                <a:uFillTx/>
                <a:latin typeface="Roboto Bk"/>
                <a:ea typeface="+mj-ea"/>
                <a:cs typeface="+mj-cs"/>
              </a:rPr>
              <a:t>ХАБАРОВСК</a:t>
            </a:r>
            <a:endParaRPr kumimoji="0" lang="ru-RU" sz="36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 Bk"/>
              <a:ea typeface="+mj-ea"/>
              <a:cs typeface="+mj-cs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50" b="1" kern="0" spc="5" dirty="0">
                <a:solidFill>
                  <a:schemeClr val="bg1"/>
                </a:solidFill>
                <a:latin typeface="Roboto Bk"/>
                <a:ea typeface="+mj-ea"/>
                <a:cs typeface="+mj-cs"/>
              </a:rPr>
              <a:t>ОРГАНИЗАЦИЯ И ПОРЯДОК ПРОВЕДЕНИЯ АКЦИИ</a:t>
            </a:r>
            <a:endParaRPr kumimoji="0" lang="ru-RU" sz="2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k"/>
              <a:ea typeface="+mj-ea"/>
              <a:cs typeface="+mj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19200" y="2324100"/>
            <a:ext cx="16078200" cy="533400"/>
          </a:xfrm>
          <a:prstGeom prst="roundRect">
            <a:avLst/>
          </a:prstGeom>
          <a:solidFill>
            <a:srgbClr val="0051A2"/>
          </a:solidFill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/>
              <a:t>АКЦИЯ ПРОВОДИТСЯ ПО ПЯТИ НОМИНАЦИЯМ</a:t>
            </a:r>
            <a:endParaRPr lang="ru-RU" sz="2800" dirty="0"/>
          </a:p>
        </p:txBody>
      </p:sp>
      <p:pic>
        <p:nvPicPr>
          <p:cNvPr id="29" name="Рисунок 28" descr="10-12-yo-m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3253" y="4839238"/>
            <a:ext cx="5144216" cy="3428462"/>
          </a:xfrm>
          <a:prstGeom prst="roundRect">
            <a:avLst/>
          </a:prstGeom>
        </p:spPr>
      </p:pic>
      <p:pic>
        <p:nvPicPr>
          <p:cNvPr id="31" name="Рисунок 30" descr="16a98ddd484dbd7d0964afe2c3a9ba3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5853" y="4838700"/>
            <a:ext cx="5151547" cy="3428999"/>
          </a:xfrm>
          <a:prstGeom prst="roundRect">
            <a:avLst/>
          </a:prstGeom>
        </p:spPr>
      </p:pic>
      <p:pic>
        <p:nvPicPr>
          <p:cNvPr id="32" name="Рисунок 31" descr="scale_12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253" y="4839318"/>
            <a:ext cx="4846747" cy="3428382"/>
          </a:xfrm>
          <a:prstGeom prst="round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1477853" y="4914901"/>
            <a:ext cx="685800" cy="6096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Овал 33"/>
          <p:cNvSpPr/>
          <p:nvPr/>
        </p:nvSpPr>
        <p:spPr>
          <a:xfrm>
            <a:off x="6964253" y="4914901"/>
            <a:ext cx="685800" cy="6096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Овал 34"/>
          <p:cNvSpPr/>
          <p:nvPr/>
        </p:nvSpPr>
        <p:spPr>
          <a:xfrm>
            <a:off x="12526853" y="4914901"/>
            <a:ext cx="685800" cy="6096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30253" y="38436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ЛИДЕР-УЧЕНИК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40453" y="38436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ЛИДЕР-КЛАСС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17252" y="3843635"/>
            <a:ext cx="5496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ЛИДЕР-ОБРАЗОВАТЕЛЬНОЕ </a:t>
            </a:r>
            <a:r>
              <a:rPr lang="ru-RU" sz="2200" b="1" dirty="0"/>
              <a:t>УЧРЕЖДЕНИЕ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08EF9B-2F76-6E1D-B22C-4FA90322B07E}"/>
              </a:ext>
            </a:extLst>
          </p:cNvPr>
          <p:cNvSpPr txBox="1"/>
          <p:nvPr/>
        </p:nvSpPr>
        <p:spPr>
          <a:xfrm>
            <a:off x="10767567" y="9082258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ХабаровскВсейСемьей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ВсейСемьейНаВыборы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 rot="10800000">
            <a:off x="0" y="1"/>
            <a:ext cx="18059400" cy="10287000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0322" y="609452"/>
            <a:ext cx="1113754" cy="100931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4272767" y="1247419"/>
            <a:ext cx="1780539" cy="323850"/>
          </a:xfrm>
          <a:custGeom>
            <a:avLst/>
            <a:gdLst/>
            <a:ahLst/>
            <a:cxnLst/>
            <a:rect l="l" t="t" r="r" b="b"/>
            <a:pathLst>
              <a:path w="1780540" h="323850">
                <a:moveTo>
                  <a:pt x="1618234" y="0"/>
                </a:moveTo>
                <a:lnTo>
                  <a:pt x="161798" y="0"/>
                </a:lnTo>
                <a:lnTo>
                  <a:pt x="153840" y="195"/>
                </a:lnTo>
                <a:lnTo>
                  <a:pt x="114887" y="6967"/>
                </a:lnTo>
                <a:lnTo>
                  <a:pt x="78624" y="23022"/>
                </a:lnTo>
                <a:lnTo>
                  <a:pt x="47371" y="47409"/>
                </a:lnTo>
                <a:lnTo>
                  <a:pt x="23016" y="78660"/>
                </a:lnTo>
                <a:lnTo>
                  <a:pt x="6969" y="114887"/>
                </a:lnTo>
                <a:lnTo>
                  <a:pt x="190" y="153920"/>
                </a:lnTo>
                <a:lnTo>
                  <a:pt x="0" y="161874"/>
                </a:lnTo>
                <a:lnTo>
                  <a:pt x="190" y="169827"/>
                </a:lnTo>
                <a:lnTo>
                  <a:pt x="6969" y="208857"/>
                </a:lnTo>
                <a:lnTo>
                  <a:pt x="23016" y="245082"/>
                </a:lnTo>
                <a:lnTo>
                  <a:pt x="47371" y="276326"/>
                </a:lnTo>
                <a:lnTo>
                  <a:pt x="78624" y="300718"/>
                </a:lnTo>
                <a:lnTo>
                  <a:pt x="114887" y="316774"/>
                </a:lnTo>
                <a:lnTo>
                  <a:pt x="153840" y="323553"/>
                </a:lnTo>
                <a:lnTo>
                  <a:pt x="161798" y="323748"/>
                </a:lnTo>
                <a:lnTo>
                  <a:pt x="1618234" y="323748"/>
                </a:lnTo>
                <a:lnTo>
                  <a:pt x="1657617" y="318890"/>
                </a:lnTo>
                <a:lnTo>
                  <a:pt x="1694561" y="304628"/>
                </a:lnTo>
                <a:lnTo>
                  <a:pt x="1726920" y="281815"/>
                </a:lnTo>
                <a:lnTo>
                  <a:pt x="1752854" y="251802"/>
                </a:lnTo>
                <a:lnTo>
                  <a:pt x="1770590" y="216392"/>
                </a:lnTo>
                <a:lnTo>
                  <a:pt x="1779270" y="177741"/>
                </a:lnTo>
                <a:lnTo>
                  <a:pt x="1780032" y="161874"/>
                </a:lnTo>
                <a:lnTo>
                  <a:pt x="1779841" y="153920"/>
                </a:lnTo>
                <a:lnTo>
                  <a:pt x="1773110" y="114887"/>
                </a:lnTo>
                <a:lnTo>
                  <a:pt x="1757068" y="78660"/>
                </a:lnTo>
                <a:lnTo>
                  <a:pt x="1732661" y="47409"/>
                </a:lnTo>
                <a:lnTo>
                  <a:pt x="1701462" y="23022"/>
                </a:lnTo>
                <a:lnTo>
                  <a:pt x="1665271" y="6967"/>
                </a:lnTo>
                <a:lnTo>
                  <a:pt x="1626211" y="195"/>
                </a:lnTo>
                <a:lnTo>
                  <a:pt x="1618234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678212" y="1294187"/>
            <a:ext cx="1107724" cy="1936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Х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Б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20" dirty="0">
                <a:solidFill>
                  <a:schemeClr val="bg1"/>
                </a:solidFill>
                <a:latin typeface="Roboto Bk"/>
                <a:cs typeface="Roboto"/>
              </a:rPr>
              <a:t>Р</a:t>
            </a:r>
            <a:r>
              <a:rPr sz="1150" b="1" spc="15" dirty="0">
                <a:solidFill>
                  <a:schemeClr val="bg1"/>
                </a:solidFill>
                <a:latin typeface="Roboto Bk"/>
                <a:cs typeface="Roboto"/>
              </a:rPr>
              <a:t>ОВ</a:t>
            </a:r>
            <a:r>
              <a:rPr sz="1150" b="1" spc="35" dirty="0">
                <a:solidFill>
                  <a:schemeClr val="bg1"/>
                </a:solidFill>
                <a:latin typeface="Roboto Bk"/>
                <a:cs typeface="Roboto"/>
              </a:rPr>
              <a:t>С</a:t>
            </a:r>
            <a:r>
              <a:rPr sz="1150" b="1" spc="30" dirty="0">
                <a:solidFill>
                  <a:schemeClr val="bg1"/>
                </a:solidFill>
                <a:latin typeface="Roboto Bk"/>
                <a:cs typeface="Roboto"/>
              </a:rPr>
              <a:t>К</a:t>
            </a:r>
            <a:endParaRPr sz="1150" dirty="0">
              <a:solidFill>
                <a:schemeClr val="bg1"/>
              </a:solidFill>
              <a:latin typeface="Roboto Bk"/>
              <a:cs typeface="Roboto"/>
            </a:endParaRPr>
          </a:p>
        </p:txBody>
      </p:sp>
      <p:sp>
        <p:nvSpPr>
          <p:cNvPr id="73" name="object 3"/>
          <p:cNvSpPr/>
          <p:nvPr/>
        </p:nvSpPr>
        <p:spPr>
          <a:xfrm>
            <a:off x="1143000" y="1104901"/>
            <a:ext cx="5638800" cy="533399"/>
          </a:xfrm>
          <a:custGeom>
            <a:avLst/>
            <a:gdLst/>
            <a:ahLst/>
            <a:cxnLst/>
            <a:rect l="l" t="t" r="r" b="b"/>
            <a:pathLst>
              <a:path w="5045709" h="552450">
                <a:moveTo>
                  <a:pt x="4769256" y="0"/>
                </a:moveTo>
                <a:lnTo>
                  <a:pt x="276059" y="0"/>
                </a:lnTo>
                <a:lnTo>
                  <a:pt x="269282" y="83"/>
                </a:lnTo>
                <a:lnTo>
                  <a:pt x="228866" y="4065"/>
                </a:lnTo>
                <a:lnTo>
                  <a:pt x="189462" y="13935"/>
                </a:lnTo>
                <a:lnTo>
                  <a:pt x="151940" y="29482"/>
                </a:lnTo>
                <a:lnTo>
                  <a:pt x="117093" y="50376"/>
                </a:lnTo>
                <a:lnTo>
                  <a:pt x="85703" y="76142"/>
                </a:lnTo>
                <a:lnTo>
                  <a:pt x="58425" y="106248"/>
                </a:lnTo>
                <a:lnTo>
                  <a:pt x="35858" y="140024"/>
                </a:lnTo>
                <a:lnTo>
                  <a:pt x="18491" y="176760"/>
                </a:lnTo>
                <a:lnTo>
                  <a:pt x="6700" y="215633"/>
                </a:lnTo>
                <a:lnTo>
                  <a:pt x="739" y="255828"/>
                </a:lnTo>
                <a:lnTo>
                  <a:pt x="0" y="276136"/>
                </a:lnTo>
                <a:lnTo>
                  <a:pt x="81" y="282920"/>
                </a:lnTo>
                <a:lnTo>
                  <a:pt x="4055" y="323346"/>
                </a:lnTo>
                <a:lnTo>
                  <a:pt x="13929" y="362758"/>
                </a:lnTo>
                <a:lnTo>
                  <a:pt x="29471" y="400293"/>
                </a:lnTo>
                <a:lnTo>
                  <a:pt x="50356" y="435141"/>
                </a:lnTo>
                <a:lnTo>
                  <a:pt x="76117" y="466550"/>
                </a:lnTo>
                <a:lnTo>
                  <a:pt x="106215" y="493836"/>
                </a:lnTo>
                <a:lnTo>
                  <a:pt x="139984" y="516401"/>
                </a:lnTo>
                <a:lnTo>
                  <a:pt x="176704" y="533773"/>
                </a:lnTo>
                <a:lnTo>
                  <a:pt x="215570" y="545571"/>
                </a:lnTo>
                <a:lnTo>
                  <a:pt x="255752" y="551532"/>
                </a:lnTo>
                <a:lnTo>
                  <a:pt x="276059" y="552272"/>
                </a:lnTo>
                <a:lnTo>
                  <a:pt x="4769256" y="552272"/>
                </a:lnTo>
                <a:lnTo>
                  <a:pt x="4809771" y="549287"/>
                </a:lnTo>
                <a:lnTo>
                  <a:pt x="4849393" y="540385"/>
                </a:lnTo>
                <a:lnTo>
                  <a:pt x="4887293" y="525767"/>
                </a:lnTo>
                <a:lnTo>
                  <a:pt x="4922634" y="505739"/>
                </a:lnTo>
                <a:lnTo>
                  <a:pt x="4954657" y="480745"/>
                </a:lnTo>
                <a:lnTo>
                  <a:pt x="4982667" y="451319"/>
                </a:lnTo>
                <a:lnTo>
                  <a:pt x="5006047" y="418103"/>
                </a:lnTo>
                <a:lnTo>
                  <a:pt x="5024310" y="381812"/>
                </a:lnTo>
                <a:lnTo>
                  <a:pt x="5037050" y="343234"/>
                </a:lnTo>
                <a:lnTo>
                  <a:pt x="5043995" y="303199"/>
                </a:lnTo>
                <a:lnTo>
                  <a:pt x="5045329" y="276136"/>
                </a:lnTo>
                <a:lnTo>
                  <a:pt x="5045245" y="269358"/>
                </a:lnTo>
                <a:lnTo>
                  <a:pt x="5041261" y="228930"/>
                </a:lnTo>
                <a:lnTo>
                  <a:pt x="5031393" y="189515"/>
                </a:lnTo>
                <a:lnTo>
                  <a:pt x="5015852" y="151985"/>
                </a:lnTo>
                <a:lnTo>
                  <a:pt x="4994965" y="117131"/>
                </a:lnTo>
                <a:lnTo>
                  <a:pt x="4969199" y="85728"/>
                </a:lnTo>
                <a:lnTo>
                  <a:pt x="4939100" y="58448"/>
                </a:lnTo>
                <a:lnTo>
                  <a:pt x="4905332" y="35872"/>
                </a:lnTo>
                <a:lnTo>
                  <a:pt x="4868611" y="18498"/>
                </a:lnTo>
                <a:lnTo>
                  <a:pt x="4829746" y="6711"/>
                </a:lnTo>
                <a:lnTo>
                  <a:pt x="4789564" y="750"/>
                </a:lnTo>
                <a:lnTo>
                  <a:pt x="4769256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"/>
          <p:cNvSpPr txBox="1">
            <a:spLocks/>
          </p:cNvSpPr>
          <p:nvPr/>
        </p:nvSpPr>
        <p:spPr>
          <a:xfrm>
            <a:off x="1447800" y="419100"/>
            <a:ext cx="4953000" cy="11124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7314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50" b="1" i="0" u="none" strike="noStrike" kern="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k"/>
                <a:ea typeface="+mj-ea"/>
                <a:cs typeface="+mj-cs"/>
              </a:rPr>
              <a:t>ХАБАРОВСК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50" b="1" kern="0" spc="5" noProof="0" dirty="0">
                <a:solidFill>
                  <a:schemeClr val="bg1"/>
                </a:solidFill>
                <a:latin typeface="Roboto Bk"/>
                <a:ea typeface="+mj-ea"/>
                <a:cs typeface="+mj-cs"/>
              </a:rPr>
              <a:t>АЛГОРИТМ ПРОВЕДЕНИЯ АКЦИИ</a:t>
            </a:r>
            <a:endParaRPr kumimoji="0" lang="ru-RU" sz="2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k"/>
              <a:ea typeface="+mj-ea"/>
              <a:cs typeface="+mj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990600" y="2019300"/>
            <a:ext cx="16459200" cy="11430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0"/>
            <a:r>
              <a:rPr lang="ru-RU" sz="2400" b="1" dirty="0">
                <a:solidFill>
                  <a:srgbClr val="C00000"/>
                </a:solidFill>
                <a:ea typeface="Open Sans" pitchFamily="2" charset="0"/>
                <a:cs typeface="Open Sans" pitchFamily="2" charset="0"/>
              </a:rPr>
              <a:t>С 26 февраля по 03 марта 2024 года </a:t>
            </a:r>
            <a:r>
              <a:rPr lang="ru-RU" sz="2400" b="1" dirty="0">
                <a:solidFill>
                  <a:schemeClr val="tx1"/>
                </a:solidFill>
                <a:ea typeface="Open Sans" pitchFamily="2" charset="0"/>
                <a:cs typeface="Open Sans" pitchFamily="2" charset="0"/>
              </a:rPr>
              <a:t>создаются школьные организационные комитеты по проведению Акции, которые утверждаются приказом руководителя общеобразовательного учреждения</a:t>
            </a:r>
          </a:p>
        </p:txBody>
      </p:sp>
      <p:sp>
        <p:nvSpPr>
          <p:cNvPr id="42" name="Овал 41"/>
          <p:cNvSpPr/>
          <p:nvPr/>
        </p:nvSpPr>
        <p:spPr>
          <a:xfrm>
            <a:off x="1219200" y="2171700"/>
            <a:ext cx="914400" cy="762000"/>
          </a:xfrm>
          <a:prstGeom prst="ellipse">
            <a:avLst/>
          </a:prstGeom>
          <a:solidFill>
            <a:srgbClr val="005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 flipH="1">
            <a:off x="990600" y="3314700"/>
            <a:ext cx="16459200" cy="12954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0"/>
            <a:endParaRPr lang="ru-RU" sz="2200" b="1" dirty="0">
              <a:solidFill>
                <a:srgbClr val="0051A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219200" y="3543300"/>
            <a:ext cx="914400" cy="762000"/>
          </a:xfrm>
          <a:prstGeom prst="ellipse">
            <a:avLst/>
          </a:prstGeom>
          <a:solidFill>
            <a:srgbClr val="005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 flipH="1">
            <a:off x="954876" y="4762500"/>
            <a:ext cx="16459200" cy="11430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0" lvl="1">
              <a:buClr>
                <a:srgbClr val="FF0000"/>
              </a:buClr>
            </a:pPr>
            <a:r>
              <a:rPr lang="ru-RU" sz="2400" b="1" dirty="0">
                <a:solidFill>
                  <a:srgbClr val="C00000"/>
                </a:solidFill>
                <a:ea typeface="Open Sans" pitchFamily="2" charset="0"/>
                <a:cs typeface="Open Sans" pitchFamily="2" charset="0"/>
              </a:rPr>
              <a:t>С 15 по 17 марта 2024 года </a:t>
            </a:r>
            <a:r>
              <a:rPr lang="ru-RU" sz="2400" b="1" dirty="0">
                <a:solidFill>
                  <a:schemeClr val="tx1"/>
                </a:solidFill>
                <a:ea typeface="Open Sans" pitchFamily="2" charset="0"/>
                <a:cs typeface="Open Sans" pitchFamily="2" charset="0"/>
              </a:rPr>
              <a:t>обучающиеся – участники Акции собирают жетоны у родителей, родственников, знакомых, которые пришли на выборы</a:t>
            </a:r>
          </a:p>
        </p:txBody>
      </p:sp>
      <p:sp>
        <p:nvSpPr>
          <p:cNvPr id="71" name="Овал 70"/>
          <p:cNvSpPr/>
          <p:nvPr/>
        </p:nvSpPr>
        <p:spPr>
          <a:xfrm>
            <a:off x="1219200" y="4914900"/>
            <a:ext cx="914400" cy="762000"/>
          </a:xfrm>
          <a:prstGeom prst="ellipse">
            <a:avLst/>
          </a:prstGeom>
          <a:solidFill>
            <a:srgbClr val="005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 flipH="1">
            <a:off x="990600" y="6057900"/>
            <a:ext cx="16459200" cy="1066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0" lvl="1">
              <a:buClr>
                <a:srgbClr val="FF0000"/>
              </a:buClr>
            </a:pPr>
            <a:r>
              <a:rPr lang="ru-RU" sz="2400" b="1" dirty="0">
                <a:solidFill>
                  <a:srgbClr val="C00000"/>
                </a:solidFill>
                <a:ea typeface="Open Sans" pitchFamily="2" charset="0"/>
                <a:cs typeface="Open Sans" pitchFamily="2" charset="0"/>
              </a:rPr>
              <a:t>С 18 по 20 марта 2024 года </a:t>
            </a:r>
            <a:r>
              <a:rPr lang="ru-RU" sz="2400" b="1" dirty="0">
                <a:solidFill>
                  <a:schemeClr val="tx1"/>
                </a:solidFill>
                <a:ea typeface="Open Sans" pitchFamily="2" charset="0"/>
                <a:cs typeface="Open Sans" pitchFamily="2" charset="0"/>
              </a:rPr>
              <a:t>обучающиеся сдают жетоны классному руководителю для передачи в организационный комитет общеобразовательного учреждения, который фиксирует количество собранных жетонов от каждого обучающегося и заполняет ведомость сдачи каждого класса</a:t>
            </a:r>
          </a:p>
        </p:txBody>
      </p:sp>
      <p:sp>
        <p:nvSpPr>
          <p:cNvPr id="75" name="Овал 74"/>
          <p:cNvSpPr/>
          <p:nvPr/>
        </p:nvSpPr>
        <p:spPr>
          <a:xfrm>
            <a:off x="1219200" y="6210300"/>
            <a:ext cx="914400" cy="762000"/>
          </a:xfrm>
          <a:prstGeom prst="ellipse">
            <a:avLst/>
          </a:prstGeom>
          <a:solidFill>
            <a:srgbClr val="005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 flipH="1">
            <a:off x="990600" y="7277100"/>
            <a:ext cx="16459200" cy="1066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0" lvl="1">
              <a:buClr>
                <a:srgbClr val="FF0000"/>
              </a:buClr>
            </a:pPr>
            <a:r>
              <a:rPr lang="ru-RU" sz="2400" b="1" dirty="0">
                <a:solidFill>
                  <a:srgbClr val="C00000"/>
                </a:solidFill>
                <a:ea typeface="Open Sans" pitchFamily="2" charset="0"/>
                <a:cs typeface="Open Sans" pitchFamily="2" charset="0"/>
              </a:rPr>
              <a:t>До 22 марта 2024 года </a:t>
            </a:r>
            <a:r>
              <a:rPr lang="ru-RU" sz="2400" b="1" dirty="0">
                <a:solidFill>
                  <a:schemeClr val="tx1"/>
                </a:solidFill>
                <a:ea typeface="Open Sans" pitchFamily="2" charset="0"/>
                <a:cs typeface="Open Sans" pitchFamily="2" charset="0"/>
              </a:rPr>
              <a:t>сводная ведомость и жетоны от общеобразовательного учреждения передаются в городской оргкомитет по утвержденной форме (ул. Калинина, 68, МАУ «Центр развития образования»)</a:t>
            </a:r>
          </a:p>
        </p:txBody>
      </p:sp>
      <p:sp>
        <p:nvSpPr>
          <p:cNvPr id="21" name="Овал 20"/>
          <p:cNvSpPr/>
          <p:nvPr/>
        </p:nvSpPr>
        <p:spPr>
          <a:xfrm>
            <a:off x="1219200" y="7429500"/>
            <a:ext cx="914400" cy="762000"/>
          </a:xfrm>
          <a:prstGeom prst="ellipse">
            <a:avLst/>
          </a:prstGeom>
          <a:solidFill>
            <a:srgbClr val="005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 flipH="1">
            <a:off x="990600" y="8496300"/>
            <a:ext cx="16459200" cy="12192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0" lvl="1">
              <a:buClr>
                <a:srgbClr val="FF0000"/>
              </a:buClr>
            </a:pPr>
            <a:r>
              <a:rPr lang="ru-RU" sz="2400" b="1" dirty="0">
                <a:solidFill>
                  <a:srgbClr val="C00000"/>
                </a:solidFill>
                <a:ea typeface="Open Sans" pitchFamily="2" charset="0"/>
                <a:cs typeface="Open Sans" pitchFamily="2" charset="0"/>
              </a:rPr>
              <a:t>До 27 марта 2024 года </a:t>
            </a:r>
            <a:r>
              <a:rPr lang="ru-RU" sz="2400" b="1" dirty="0">
                <a:solidFill>
                  <a:schemeClr val="tx1"/>
                </a:solidFill>
                <a:ea typeface="Open Sans" pitchFamily="2" charset="0"/>
                <a:cs typeface="Open Sans" pitchFamily="2" charset="0"/>
              </a:rPr>
              <a:t>оргкомитет составляет ранжированный список участников Акции по номинациям «Лидер-ученик», «Лидер-класс», «Лидер – общеобразовательное учреждение» (в порядке убывания количества набранных жетонов) и определяет  победителей</a:t>
            </a:r>
          </a:p>
        </p:txBody>
      </p:sp>
      <p:sp>
        <p:nvSpPr>
          <p:cNvPr id="23" name="Овал 22"/>
          <p:cNvSpPr/>
          <p:nvPr/>
        </p:nvSpPr>
        <p:spPr>
          <a:xfrm>
            <a:off x="1219200" y="8724900"/>
            <a:ext cx="914400" cy="762000"/>
          </a:xfrm>
          <a:prstGeom prst="ellipse">
            <a:avLst/>
          </a:prstGeom>
          <a:solidFill>
            <a:srgbClr val="005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3543300"/>
            <a:ext cx="1485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a typeface="Open Sans" pitchFamily="2" charset="0"/>
                <a:cs typeface="Open Sans" pitchFamily="2" charset="0"/>
              </a:rPr>
              <a:t>До 14 марта 2024 года </a:t>
            </a:r>
            <a:r>
              <a:rPr lang="ru-RU" sz="2400" b="1" dirty="0">
                <a:ea typeface="Open Sans" pitchFamily="2" charset="0"/>
                <a:cs typeface="Open Sans" pitchFamily="2" charset="0"/>
              </a:rPr>
              <a:t>проводится информационная кампания в общеобразовательных учреждениях через классные часы, родительские собрания, социальные сети и официальные сайты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A066A9-49F1-BE2B-2512-C4B151D59F58}"/>
              </a:ext>
            </a:extLst>
          </p:cNvPr>
          <p:cNvSpPr txBox="1"/>
          <p:nvPr/>
        </p:nvSpPr>
        <p:spPr>
          <a:xfrm>
            <a:off x="10767567" y="97110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ХабаровскВсейСемьей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ВсейСемьейНаВыборы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ef1a2d05d1be89d204e484f7538028fb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01001" y="5219700"/>
            <a:ext cx="4047671" cy="3505200"/>
          </a:xfrm>
          <a:prstGeom prst="ellipse">
            <a:avLst/>
          </a:prstGeom>
        </p:spPr>
      </p:pic>
      <p:pic>
        <p:nvPicPr>
          <p:cNvPr id="41" name="Рисунок 40" descr="kartinki-schastlivoj-semi-6.jpe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63600" y="5372100"/>
            <a:ext cx="3607341" cy="3390900"/>
          </a:xfrm>
          <a:prstGeom prst="ellipse">
            <a:avLst/>
          </a:prstGeom>
        </p:spPr>
      </p:pic>
      <p:pic>
        <p:nvPicPr>
          <p:cNvPr id="43" name="Рисунок 42" descr="16a98ddd484dbd7d0964afe2c3a9ba32.jpe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8400" y="5067300"/>
            <a:ext cx="4121239" cy="3657600"/>
          </a:xfrm>
          <a:prstGeom prst="ellipse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00322" y="609452"/>
            <a:ext cx="1113754" cy="100931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4272767" y="1247419"/>
            <a:ext cx="1780539" cy="323850"/>
          </a:xfrm>
          <a:custGeom>
            <a:avLst/>
            <a:gdLst/>
            <a:ahLst/>
            <a:cxnLst/>
            <a:rect l="l" t="t" r="r" b="b"/>
            <a:pathLst>
              <a:path w="1780540" h="323850">
                <a:moveTo>
                  <a:pt x="1618234" y="0"/>
                </a:moveTo>
                <a:lnTo>
                  <a:pt x="161798" y="0"/>
                </a:lnTo>
                <a:lnTo>
                  <a:pt x="153840" y="195"/>
                </a:lnTo>
                <a:lnTo>
                  <a:pt x="114887" y="6967"/>
                </a:lnTo>
                <a:lnTo>
                  <a:pt x="78624" y="23022"/>
                </a:lnTo>
                <a:lnTo>
                  <a:pt x="47371" y="47409"/>
                </a:lnTo>
                <a:lnTo>
                  <a:pt x="23016" y="78660"/>
                </a:lnTo>
                <a:lnTo>
                  <a:pt x="6969" y="114887"/>
                </a:lnTo>
                <a:lnTo>
                  <a:pt x="190" y="153920"/>
                </a:lnTo>
                <a:lnTo>
                  <a:pt x="0" y="161874"/>
                </a:lnTo>
                <a:lnTo>
                  <a:pt x="190" y="169827"/>
                </a:lnTo>
                <a:lnTo>
                  <a:pt x="6969" y="208857"/>
                </a:lnTo>
                <a:lnTo>
                  <a:pt x="23016" y="245082"/>
                </a:lnTo>
                <a:lnTo>
                  <a:pt x="47371" y="276326"/>
                </a:lnTo>
                <a:lnTo>
                  <a:pt x="78624" y="300718"/>
                </a:lnTo>
                <a:lnTo>
                  <a:pt x="114887" y="316774"/>
                </a:lnTo>
                <a:lnTo>
                  <a:pt x="153840" y="323553"/>
                </a:lnTo>
                <a:lnTo>
                  <a:pt x="161798" y="323748"/>
                </a:lnTo>
                <a:lnTo>
                  <a:pt x="1618234" y="323748"/>
                </a:lnTo>
                <a:lnTo>
                  <a:pt x="1657617" y="318890"/>
                </a:lnTo>
                <a:lnTo>
                  <a:pt x="1694561" y="304628"/>
                </a:lnTo>
                <a:lnTo>
                  <a:pt x="1726920" y="281815"/>
                </a:lnTo>
                <a:lnTo>
                  <a:pt x="1752854" y="251802"/>
                </a:lnTo>
                <a:lnTo>
                  <a:pt x="1770590" y="216392"/>
                </a:lnTo>
                <a:lnTo>
                  <a:pt x="1779270" y="177741"/>
                </a:lnTo>
                <a:lnTo>
                  <a:pt x="1780032" y="161874"/>
                </a:lnTo>
                <a:lnTo>
                  <a:pt x="1779841" y="153920"/>
                </a:lnTo>
                <a:lnTo>
                  <a:pt x="1773110" y="114887"/>
                </a:lnTo>
                <a:lnTo>
                  <a:pt x="1757068" y="78660"/>
                </a:lnTo>
                <a:lnTo>
                  <a:pt x="1732661" y="47409"/>
                </a:lnTo>
                <a:lnTo>
                  <a:pt x="1701462" y="23022"/>
                </a:lnTo>
                <a:lnTo>
                  <a:pt x="1665271" y="6967"/>
                </a:lnTo>
                <a:lnTo>
                  <a:pt x="1626211" y="195"/>
                </a:lnTo>
                <a:lnTo>
                  <a:pt x="1618234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678212" y="1294187"/>
            <a:ext cx="1107724" cy="1936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Х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Б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20" dirty="0">
                <a:solidFill>
                  <a:schemeClr val="bg1"/>
                </a:solidFill>
                <a:latin typeface="Roboto Bk"/>
                <a:cs typeface="Roboto"/>
              </a:rPr>
              <a:t>Р</a:t>
            </a:r>
            <a:r>
              <a:rPr sz="1150" b="1" spc="15" dirty="0">
                <a:solidFill>
                  <a:schemeClr val="bg1"/>
                </a:solidFill>
                <a:latin typeface="Roboto Bk"/>
                <a:cs typeface="Roboto"/>
              </a:rPr>
              <a:t>ОВ</a:t>
            </a:r>
            <a:r>
              <a:rPr sz="1150" b="1" spc="35" dirty="0">
                <a:solidFill>
                  <a:schemeClr val="bg1"/>
                </a:solidFill>
                <a:latin typeface="Roboto Bk"/>
                <a:cs typeface="Roboto"/>
              </a:rPr>
              <a:t>С</a:t>
            </a:r>
            <a:r>
              <a:rPr sz="1150" b="1" spc="30" dirty="0">
                <a:solidFill>
                  <a:schemeClr val="bg1"/>
                </a:solidFill>
                <a:latin typeface="Roboto Bk"/>
                <a:cs typeface="Roboto"/>
              </a:rPr>
              <a:t>К</a:t>
            </a:r>
            <a:endParaRPr sz="1150" dirty="0">
              <a:solidFill>
                <a:schemeClr val="bg1"/>
              </a:solidFill>
              <a:latin typeface="Roboto Bk"/>
              <a:cs typeface="Roboto"/>
            </a:endParaRPr>
          </a:p>
        </p:txBody>
      </p:sp>
      <p:sp>
        <p:nvSpPr>
          <p:cNvPr id="73" name="object 3"/>
          <p:cNvSpPr/>
          <p:nvPr/>
        </p:nvSpPr>
        <p:spPr>
          <a:xfrm>
            <a:off x="1143000" y="1104901"/>
            <a:ext cx="5638800" cy="533399"/>
          </a:xfrm>
          <a:custGeom>
            <a:avLst/>
            <a:gdLst/>
            <a:ahLst/>
            <a:cxnLst/>
            <a:rect l="l" t="t" r="r" b="b"/>
            <a:pathLst>
              <a:path w="5045709" h="552450">
                <a:moveTo>
                  <a:pt x="4769256" y="0"/>
                </a:moveTo>
                <a:lnTo>
                  <a:pt x="276059" y="0"/>
                </a:lnTo>
                <a:lnTo>
                  <a:pt x="269282" y="83"/>
                </a:lnTo>
                <a:lnTo>
                  <a:pt x="228866" y="4065"/>
                </a:lnTo>
                <a:lnTo>
                  <a:pt x="189462" y="13935"/>
                </a:lnTo>
                <a:lnTo>
                  <a:pt x="151940" y="29482"/>
                </a:lnTo>
                <a:lnTo>
                  <a:pt x="117093" y="50376"/>
                </a:lnTo>
                <a:lnTo>
                  <a:pt x="85703" y="76142"/>
                </a:lnTo>
                <a:lnTo>
                  <a:pt x="58425" y="106248"/>
                </a:lnTo>
                <a:lnTo>
                  <a:pt x="35858" y="140024"/>
                </a:lnTo>
                <a:lnTo>
                  <a:pt x="18491" y="176760"/>
                </a:lnTo>
                <a:lnTo>
                  <a:pt x="6700" y="215633"/>
                </a:lnTo>
                <a:lnTo>
                  <a:pt x="739" y="255828"/>
                </a:lnTo>
                <a:lnTo>
                  <a:pt x="0" y="276136"/>
                </a:lnTo>
                <a:lnTo>
                  <a:pt x="81" y="282920"/>
                </a:lnTo>
                <a:lnTo>
                  <a:pt x="4055" y="323346"/>
                </a:lnTo>
                <a:lnTo>
                  <a:pt x="13929" y="362758"/>
                </a:lnTo>
                <a:lnTo>
                  <a:pt x="29471" y="400293"/>
                </a:lnTo>
                <a:lnTo>
                  <a:pt x="50356" y="435141"/>
                </a:lnTo>
                <a:lnTo>
                  <a:pt x="76117" y="466550"/>
                </a:lnTo>
                <a:lnTo>
                  <a:pt x="106215" y="493836"/>
                </a:lnTo>
                <a:lnTo>
                  <a:pt x="139984" y="516401"/>
                </a:lnTo>
                <a:lnTo>
                  <a:pt x="176704" y="533773"/>
                </a:lnTo>
                <a:lnTo>
                  <a:pt x="215570" y="545571"/>
                </a:lnTo>
                <a:lnTo>
                  <a:pt x="255752" y="551532"/>
                </a:lnTo>
                <a:lnTo>
                  <a:pt x="276059" y="552272"/>
                </a:lnTo>
                <a:lnTo>
                  <a:pt x="4769256" y="552272"/>
                </a:lnTo>
                <a:lnTo>
                  <a:pt x="4809771" y="549287"/>
                </a:lnTo>
                <a:lnTo>
                  <a:pt x="4849393" y="540385"/>
                </a:lnTo>
                <a:lnTo>
                  <a:pt x="4887293" y="525767"/>
                </a:lnTo>
                <a:lnTo>
                  <a:pt x="4922634" y="505739"/>
                </a:lnTo>
                <a:lnTo>
                  <a:pt x="4954657" y="480745"/>
                </a:lnTo>
                <a:lnTo>
                  <a:pt x="4982667" y="451319"/>
                </a:lnTo>
                <a:lnTo>
                  <a:pt x="5006047" y="418103"/>
                </a:lnTo>
                <a:lnTo>
                  <a:pt x="5024310" y="381812"/>
                </a:lnTo>
                <a:lnTo>
                  <a:pt x="5037050" y="343234"/>
                </a:lnTo>
                <a:lnTo>
                  <a:pt x="5043995" y="303199"/>
                </a:lnTo>
                <a:lnTo>
                  <a:pt x="5045329" y="276136"/>
                </a:lnTo>
                <a:lnTo>
                  <a:pt x="5045245" y="269358"/>
                </a:lnTo>
                <a:lnTo>
                  <a:pt x="5041261" y="228930"/>
                </a:lnTo>
                <a:lnTo>
                  <a:pt x="5031393" y="189515"/>
                </a:lnTo>
                <a:lnTo>
                  <a:pt x="5015852" y="151985"/>
                </a:lnTo>
                <a:lnTo>
                  <a:pt x="4994965" y="117131"/>
                </a:lnTo>
                <a:lnTo>
                  <a:pt x="4969199" y="85728"/>
                </a:lnTo>
                <a:lnTo>
                  <a:pt x="4939100" y="58448"/>
                </a:lnTo>
                <a:lnTo>
                  <a:pt x="4905332" y="35872"/>
                </a:lnTo>
                <a:lnTo>
                  <a:pt x="4868611" y="18498"/>
                </a:lnTo>
                <a:lnTo>
                  <a:pt x="4829746" y="6711"/>
                </a:lnTo>
                <a:lnTo>
                  <a:pt x="4789564" y="750"/>
                </a:lnTo>
                <a:lnTo>
                  <a:pt x="4769256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"/>
          <p:cNvSpPr txBox="1">
            <a:spLocks/>
          </p:cNvSpPr>
          <p:nvPr/>
        </p:nvSpPr>
        <p:spPr>
          <a:xfrm>
            <a:off x="1447800" y="419100"/>
            <a:ext cx="4953000" cy="11124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7314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50" b="1" i="0" u="none" strike="noStrike" kern="0" cap="none" spc="60" normalizeH="0" baseline="0" noProof="0" dirty="0">
                <a:ln>
                  <a:noFill/>
                </a:ln>
                <a:effectLst/>
                <a:uLnTx/>
                <a:uFillTx/>
                <a:latin typeface="Roboto Bk"/>
                <a:ea typeface="+mj-ea"/>
                <a:cs typeface="+mj-cs"/>
              </a:rPr>
              <a:t>ХАБАРОВСК</a:t>
            </a:r>
            <a:endParaRPr kumimoji="0" lang="ru-RU" sz="36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 Bk"/>
              <a:ea typeface="+mj-ea"/>
              <a:cs typeface="+mj-cs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50" b="1" kern="0" spc="5" dirty="0">
                <a:solidFill>
                  <a:schemeClr val="bg1"/>
                </a:solidFill>
                <a:latin typeface="Roboto Bk"/>
                <a:ea typeface="+mj-ea"/>
                <a:cs typeface="+mj-cs"/>
              </a:rPr>
              <a:t>ОЖИДАЕМЫЕ РЕЗУЛЬТАТЫ</a:t>
            </a:r>
            <a:endParaRPr kumimoji="0" lang="ru-RU" sz="2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k"/>
              <a:ea typeface="+mj-ea"/>
              <a:cs typeface="+mj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219200" y="4000500"/>
            <a:ext cx="2590800" cy="2286000"/>
          </a:xfrm>
          <a:prstGeom prst="ellipse">
            <a:avLst/>
          </a:prstGeom>
          <a:solidFill>
            <a:srgbClr val="005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100%</a:t>
            </a:r>
          </a:p>
        </p:txBody>
      </p:sp>
      <p:sp>
        <p:nvSpPr>
          <p:cNvPr id="29" name="Овал 28"/>
          <p:cNvSpPr/>
          <p:nvPr/>
        </p:nvSpPr>
        <p:spPr>
          <a:xfrm>
            <a:off x="6934200" y="4000500"/>
            <a:ext cx="2590800" cy="2286000"/>
          </a:xfrm>
          <a:prstGeom prst="ellipse">
            <a:avLst/>
          </a:prstGeom>
          <a:solidFill>
            <a:srgbClr val="005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71000</a:t>
            </a:r>
            <a:endParaRPr lang="ru-RU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2268200" y="4000500"/>
            <a:ext cx="2590800" cy="2286000"/>
          </a:xfrm>
          <a:prstGeom prst="ellipse">
            <a:avLst/>
          </a:prstGeom>
          <a:solidFill>
            <a:srgbClr val="005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150000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4400" y="2705100"/>
            <a:ext cx="441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ОБЩЕОБРАЗОВАТЕЛЬНЫХ УЧРЕЖДЕНИЙ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5599" y="2781300"/>
            <a:ext cx="347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10999" y="2705100"/>
            <a:ext cx="5359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/>
              <a:t>РОДИТЕЛЕЙ, БЛИЗКИХ РОДСТВЕННИКОВ (БАБУШКИ, ДЕДУШКИ, ДЯДИ, ТЁТИ И ДР.)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2C7EBA-9555-4D70-B53E-F8D69E4AC6E6}"/>
              </a:ext>
            </a:extLst>
          </p:cNvPr>
          <p:cNvSpPr txBox="1"/>
          <p:nvPr/>
        </p:nvSpPr>
        <p:spPr>
          <a:xfrm>
            <a:off x="10767567" y="91776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ХабаровскВсейСемьей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ВсейСемьейНаВыборы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0322" y="609452"/>
            <a:ext cx="1113754" cy="100931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4272767" y="1247419"/>
            <a:ext cx="1780539" cy="323850"/>
          </a:xfrm>
          <a:custGeom>
            <a:avLst/>
            <a:gdLst/>
            <a:ahLst/>
            <a:cxnLst/>
            <a:rect l="l" t="t" r="r" b="b"/>
            <a:pathLst>
              <a:path w="1780540" h="323850">
                <a:moveTo>
                  <a:pt x="1618234" y="0"/>
                </a:moveTo>
                <a:lnTo>
                  <a:pt x="161798" y="0"/>
                </a:lnTo>
                <a:lnTo>
                  <a:pt x="153840" y="195"/>
                </a:lnTo>
                <a:lnTo>
                  <a:pt x="114887" y="6967"/>
                </a:lnTo>
                <a:lnTo>
                  <a:pt x="78624" y="23022"/>
                </a:lnTo>
                <a:lnTo>
                  <a:pt x="47371" y="47409"/>
                </a:lnTo>
                <a:lnTo>
                  <a:pt x="23016" y="78660"/>
                </a:lnTo>
                <a:lnTo>
                  <a:pt x="6969" y="114887"/>
                </a:lnTo>
                <a:lnTo>
                  <a:pt x="190" y="153920"/>
                </a:lnTo>
                <a:lnTo>
                  <a:pt x="0" y="161874"/>
                </a:lnTo>
                <a:lnTo>
                  <a:pt x="190" y="169827"/>
                </a:lnTo>
                <a:lnTo>
                  <a:pt x="6969" y="208857"/>
                </a:lnTo>
                <a:lnTo>
                  <a:pt x="23016" y="245082"/>
                </a:lnTo>
                <a:lnTo>
                  <a:pt x="47371" y="276326"/>
                </a:lnTo>
                <a:lnTo>
                  <a:pt x="78624" y="300718"/>
                </a:lnTo>
                <a:lnTo>
                  <a:pt x="114887" y="316774"/>
                </a:lnTo>
                <a:lnTo>
                  <a:pt x="153840" y="323553"/>
                </a:lnTo>
                <a:lnTo>
                  <a:pt x="161798" y="323748"/>
                </a:lnTo>
                <a:lnTo>
                  <a:pt x="1618234" y="323748"/>
                </a:lnTo>
                <a:lnTo>
                  <a:pt x="1657617" y="318890"/>
                </a:lnTo>
                <a:lnTo>
                  <a:pt x="1694561" y="304628"/>
                </a:lnTo>
                <a:lnTo>
                  <a:pt x="1726920" y="281815"/>
                </a:lnTo>
                <a:lnTo>
                  <a:pt x="1752854" y="251802"/>
                </a:lnTo>
                <a:lnTo>
                  <a:pt x="1770590" y="216392"/>
                </a:lnTo>
                <a:lnTo>
                  <a:pt x="1779270" y="177741"/>
                </a:lnTo>
                <a:lnTo>
                  <a:pt x="1780032" y="161874"/>
                </a:lnTo>
                <a:lnTo>
                  <a:pt x="1779841" y="153920"/>
                </a:lnTo>
                <a:lnTo>
                  <a:pt x="1773110" y="114887"/>
                </a:lnTo>
                <a:lnTo>
                  <a:pt x="1757068" y="78660"/>
                </a:lnTo>
                <a:lnTo>
                  <a:pt x="1732661" y="47409"/>
                </a:lnTo>
                <a:lnTo>
                  <a:pt x="1701462" y="23022"/>
                </a:lnTo>
                <a:lnTo>
                  <a:pt x="1665271" y="6967"/>
                </a:lnTo>
                <a:lnTo>
                  <a:pt x="1626211" y="195"/>
                </a:lnTo>
                <a:lnTo>
                  <a:pt x="1618234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678212" y="1294187"/>
            <a:ext cx="1107724" cy="1936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Х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Б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20" dirty="0">
                <a:solidFill>
                  <a:schemeClr val="bg1"/>
                </a:solidFill>
                <a:latin typeface="Roboto Bk"/>
                <a:cs typeface="Roboto"/>
              </a:rPr>
              <a:t>Р</a:t>
            </a:r>
            <a:r>
              <a:rPr sz="1150" b="1" spc="15" dirty="0">
                <a:solidFill>
                  <a:schemeClr val="bg1"/>
                </a:solidFill>
                <a:latin typeface="Roboto Bk"/>
                <a:cs typeface="Roboto"/>
              </a:rPr>
              <a:t>ОВ</a:t>
            </a:r>
            <a:r>
              <a:rPr sz="1150" b="1" spc="35" dirty="0">
                <a:solidFill>
                  <a:schemeClr val="bg1"/>
                </a:solidFill>
                <a:latin typeface="Roboto Bk"/>
                <a:cs typeface="Roboto"/>
              </a:rPr>
              <a:t>С</a:t>
            </a:r>
            <a:r>
              <a:rPr sz="1150" b="1" spc="30" dirty="0">
                <a:solidFill>
                  <a:schemeClr val="bg1"/>
                </a:solidFill>
                <a:latin typeface="Roboto Bk"/>
                <a:cs typeface="Roboto"/>
              </a:rPr>
              <a:t>К</a:t>
            </a:r>
            <a:endParaRPr sz="1150" dirty="0">
              <a:solidFill>
                <a:schemeClr val="bg1"/>
              </a:solidFill>
              <a:latin typeface="Roboto Bk"/>
              <a:cs typeface="Roboto"/>
            </a:endParaRPr>
          </a:p>
        </p:txBody>
      </p:sp>
      <p:sp>
        <p:nvSpPr>
          <p:cNvPr id="73" name="object 3"/>
          <p:cNvSpPr/>
          <p:nvPr/>
        </p:nvSpPr>
        <p:spPr>
          <a:xfrm>
            <a:off x="1219200" y="1104901"/>
            <a:ext cx="7772400" cy="533399"/>
          </a:xfrm>
          <a:custGeom>
            <a:avLst/>
            <a:gdLst/>
            <a:ahLst/>
            <a:cxnLst/>
            <a:rect l="l" t="t" r="r" b="b"/>
            <a:pathLst>
              <a:path w="5045709" h="552450">
                <a:moveTo>
                  <a:pt x="4769256" y="0"/>
                </a:moveTo>
                <a:lnTo>
                  <a:pt x="276059" y="0"/>
                </a:lnTo>
                <a:lnTo>
                  <a:pt x="269282" y="83"/>
                </a:lnTo>
                <a:lnTo>
                  <a:pt x="228866" y="4065"/>
                </a:lnTo>
                <a:lnTo>
                  <a:pt x="189462" y="13935"/>
                </a:lnTo>
                <a:lnTo>
                  <a:pt x="151940" y="29482"/>
                </a:lnTo>
                <a:lnTo>
                  <a:pt x="117093" y="50376"/>
                </a:lnTo>
                <a:lnTo>
                  <a:pt x="85703" y="76142"/>
                </a:lnTo>
                <a:lnTo>
                  <a:pt x="58425" y="106248"/>
                </a:lnTo>
                <a:lnTo>
                  <a:pt x="35858" y="140024"/>
                </a:lnTo>
                <a:lnTo>
                  <a:pt x="18491" y="176760"/>
                </a:lnTo>
                <a:lnTo>
                  <a:pt x="6700" y="215633"/>
                </a:lnTo>
                <a:lnTo>
                  <a:pt x="739" y="255828"/>
                </a:lnTo>
                <a:lnTo>
                  <a:pt x="0" y="276136"/>
                </a:lnTo>
                <a:lnTo>
                  <a:pt x="81" y="282920"/>
                </a:lnTo>
                <a:lnTo>
                  <a:pt x="4055" y="323346"/>
                </a:lnTo>
                <a:lnTo>
                  <a:pt x="13929" y="362758"/>
                </a:lnTo>
                <a:lnTo>
                  <a:pt x="29471" y="400293"/>
                </a:lnTo>
                <a:lnTo>
                  <a:pt x="50356" y="435141"/>
                </a:lnTo>
                <a:lnTo>
                  <a:pt x="76117" y="466550"/>
                </a:lnTo>
                <a:lnTo>
                  <a:pt x="106215" y="493836"/>
                </a:lnTo>
                <a:lnTo>
                  <a:pt x="139984" y="516401"/>
                </a:lnTo>
                <a:lnTo>
                  <a:pt x="176704" y="533773"/>
                </a:lnTo>
                <a:lnTo>
                  <a:pt x="215570" y="545571"/>
                </a:lnTo>
                <a:lnTo>
                  <a:pt x="255752" y="551532"/>
                </a:lnTo>
                <a:lnTo>
                  <a:pt x="276059" y="552272"/>
                </a:lnTo>
                <a:lnTo>
                  <a:pt x="4769256" y="552272"/>
                </a:lnTo>
                <a:lnTo>
                  <a:pt x="4809771" y="549287"/>
                </a:lnTo>
                <a:lnTo>
                  <a:pt x="4849393" y="540385"/>
                </a:lnTo>
                <a:lnTo>
                  <a:pt x="4887293" y="525767"/>
                </a:lnTo>
                <a:lnTo>
                  <a:pt x="4922634" y="505739"/>
                </a:lnTo>
                <a:lnTo>
                  <a:pt x="4954657" y="480745"/>
                </a:lnTo>
                <a:lnTo>
                  <a:pt x="4982667" y="451319"/>
                </a:lnTo>
                <a:lnTo>
                  <a:pt x="5006047" y="418103"/>
                </a:lnTo>
                <a:lnTo>
                  <a:pt x="5024310" y="381812"/>
                </a:lnTo>
                <a:lnTo>
                  <a:pt x="5037050" y="343234"/>
                </a:lnTo>
                <a:lnTo>
                  <a:pt x="5043995" y="303199"/>
                </a:lnTo>
                <a:lnTo>
                  <a:pt x="5045329" y="276136"/>
                </a:lnTo>
                <a:lnTo>
                  <a:pt x="5045245" y="269358"/>
                </a:lnTo>
                <a:lnTo>
                  <a:pt x="5041261" y="228930"/>
                </a:lnTo>
                <a:lnTo>
                  <a:pt x="5031393" y="189515"/>
                </a:lnTo>
                <a:lnTo>
                  <a:pt x="5015852" y="151985"/>
                </a:lnTo>
                <a:lnTo>
                  <a:pt x="4994965" y="117131"/>
                </a:lnTo>
                <a:lnTo>
                  <a:pt x="4969199" y="85728"/>
                </a:lnTo>
                <a:lnTo>
                  <a:pt x="4939100" y="58448"/>
                </a:lnTo>
                <a:lnTo>
                  <a:pt x="4905332" y="35872"/>
                </a:lnTo>
                <a:lnTo>
                  <a:pt x="4868611" y="18498"/>
                </a:lnTo>
                <a:lnTo>
                  <a:pt x="4829746" y="6711"/>
                </a:lnTo>
                <a:lnTo>
                  <a:pt x="4789564" y="750"/>
                </a:lnTo>
                <a:lnTo>
                  <a:pt x="4769256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"/>
          <p:cNvSpPr txBox="1">
            <a:spLocks/>
          </p:cNvSpPr>
          <p:nvPr/>
        </p:nvSpPr>
        <p:spPr>
          <a:xfrm>
            <a:off x="1447800" y="419100"/>
            <a:ext cx="7162800" cy="11124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7314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50" b="1" i="0" u="none" strike="noStrike" kern="0" cap="none" spc="60" normalizeH="0" baseline="0" noProof="0" dirty="0">
                <a:ln>
                  <a:noFill/>
                </a:ln>
                <a:effectLst/>
                <a:uLnTx/>
                <a:uFillTx/>
                <a:latin typeface="Roboto Bk"/>
                <a:ea typeface="+mj-ea"/>
                <a:cs typeface="+mj-cs"/>
              </a:rPr>
              <a:t>ХАБАРОВСК</a:t>
            </a:r>
            <a:endParaRPr kumimoji="0" lang="ru-RU" sz="36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 Bk"/>
              <a:ea typeface="+mj-ea"/>
              <a:cs typeface="+mj-cs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50" b="1" kern="0" spc="5" dirty="0">
                <a:solidFill>
                  <a:schemeClr val="bg1"/>
                </a:solidFill>
                <a:latin typeface="Roboto Bk"/>
                <a:ea typeface="+mj-ea"/>
                <a:cs typeface="+mj-cs"/>
              </a:rPr>
              <a:t>НАГРАЖДЕНИЕ ПОБЕДИТЕЛЕЙ</a:t>
            </a:r>
            <a:endParaRPr kumimoji="0" lang="ru-RU" sz="2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k"/>
              <a:ea typeface="+mj-ea"/>
              <a:cs typeface="+mj-cs"/>
            </a:endParaRPr>
          </a:p>
        </p:txBody>
      </p:sp>
      <p:pic>
        <p:nvPicPr>
          <p:cNvPr id="24" name="Рисунок 23" descr="10-12-yo-m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271305"/>
            <a:ext cx="5448300" cy="3631124"/>
          </a:xfrm>
          <a:prstGeom prst="roundRect">
            <a:avLst/>
          </a:prstGeom>
        </p:spPr>
      </p:pic>
      <p:pic>
        <p:nvPicPr>
          <p:cNvPr id="26" name="Рисунок 25" descr="16a98ddd484dbd7d0964afe2c3a9ba3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39600" y="3270767"/>
            <a:ext cx="5409841" cy="3600926"/>
          </a:xfrm>
          <a:prstGeom prst="roundRect">
            <a:avLst/>
          </a:prstGeom>
        </p:spPr>
      </p:pic>
      <p:pic>
        <p:nvPicPr>
          <p:cNvPr id="27" name="Рисунок 26" descr="scale_12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3271383"/>
            <a:ext cx="5410200" cy="3605567"/>
          </a:xfrm>
          <a:prstGeom prst="round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440180" y="3346967"/>
            <a:ext cx="685800" cy="6096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Овал 28"/>
          <p:cNvSpPr/>
          <p:nvPr/>
        </p:nvSpPr>
        <p:spPr>
          <a:xfrm>
            <a:off x="6781800" y="3346967"/>
            <a:ext cx="685800" cy="6096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Овал 29"/>
          <p:cNvSpPr/>
          <p:nvPr/>
        </p:nvSpPr>
        <p:spPr>
          <a:xfrm>
            <a:off x="12496800" y="3346967"/>
            <a:ext cx="685800" cy="6096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95400" y="250876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/>
              <a:t>ЛИДЕР-УЧЕНИК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81800" y="250876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ЛИДЕР КЛАСС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232476" y="23241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ЛИДЕР ОБРАЗОВАТЕЛЬНОЕ УЧРЕЖДЕНИЕ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66800" y="7339907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 победителей номинации </a:t>
            </a:r>
            <a:r>
              <a:rPr lang="ru-RU" sz="24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«Лидер-ученик» </a:t>
            </a:r>
            <a:r>
              <a:rPr lang="ru-RU" sz="2400" b="1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получают планшеты</a:t>
            </a:r>
            <a:endParaRPr lang="ru-RU" sz="2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53200" y="7339907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Победитель в номинации «Лидер-класс» </a:t>
            </a:r>
            <a:r>
              <a:rPr lang="ru-RU" sz="2400" b="1" dirty="0" smtClean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(1 класс) </a:t>
            </a:r>
            <a:r>
              <a:rPr lang="ru-RU" sz="2400" b="1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награждается экскурсионной </a:t>
            </a:r>
            <a:r>
              <a:rPr lang="ru-RU" sz="24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поездкой в Москву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039600" y="7339907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Победитель в номинации </a:t>
            </a:r>
            <a:r>
              <a:rPr lang="ru-RU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Лидер-образовательное учреждение</a:t>
            </a:r>
            <a:r>
              <a:rPr lang="ru-RU" sz="2400" b="1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» получает в подарок интерактивное оборудование </a:t>
            </a:r>
            <a:r>
              <a:rPr lang="ru-RU" sz="2400" b="1" dirty="0" smtClean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(1 победитель и 2 призера) </a:t>
            </a:r>
            <a:endParaRPr lang="ru-RU" sz="2400" b="1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8B7DF6-0AA4-DD9E-C573-555A7A991E1D}"/>
              </a:ext>
            </a:extLst>
          </p:cNvPr>
          <p:cNvSpPr txBox="1"/>
          <p:nvPr/>
        </p:nvSpPr>
        <p:spPr>
          <a:xfrm>
            <a:off x="10767567" y="95586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ХабаровскВсейСемьей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ВсейСемьейНаВыборы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0322" y="609452"/>
            <a:ext cx="1113754" cy="100931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4272767" y="1247419"/>
            <a:ext cx="1780539" cy="323850"/>
          </a:xfrm>
          <a:custGeom>
            <a:avLst/>
            <a:gdLst/>
            <a:ahLst/>
            <a:cxnLst/>
            <a:rect l="l" t="t" r="r" b="b"/>
            <a:pathLst>
              <a:path w="1780540" h="323850">
                <a:moveTo>
                  <a:pt x="1618234" y="0"/>
                </a:moveTo>
                <a:lnTo>
                  <a:pt x="161798" y="0"/>
                </a:lnTo>
                <a:lnTo>
                  <a:pt x="153840" y="195"/>
                </a:lnTo>
                <a:lnTo>
                  <a:pt x="114887" y="6967"/>
                </a:lnTo>
                <a:lnTo>
                  <a:pt x="78624" y="23022"/>
                </a:lnTo>
                <a:lnTo>
                  <a:pt x="47371" y="47409"/>
                </a:lnTo>
                <a:lnTo>
                  <a:pt x="23016" y="78660"/>
                </a:lnTo>
                <a:lnTo>
                  <a:pt x="6969" y="114887"/>
                </a:lnTo>
                <a:lnTo>
                  <a:pt x="190" y="153920"/>
                </a:lnTo>
                <a:lnTo>
                  <a:pt x="0" y="161874"/>
                </a:lnTo>
                <a:lnTo>
                  <a:pt x="190" y="169827"/>
                </a:lnTo>
                <a:lnTo>
                  <a:pt x="6969" y="208857"/>
                </a:lnTo>
                <a:lnTo>
                  <a:pt x="23016" y="245082"/>
                </a:lnTo>
                <a:lnTo>
                  <a:pt x="47371" y="276326"/>
                </a:lnTo>
                <a:lnTo>
                  <a:pt x="78624" y="300718"/>
                </a:lnTo>
                <a:lnTo>
                  <a:pt x="114887" y="316774"/>
                </a:lnTo>
                <a:lnTo>
                  <a:pt x="153840" y="323553"/>
                </a:lnTo>
                <a:lnTo>
                  <a:pt x="161798" y="323748"/>
                </a:lnTo>
                <a:lnTo>
                  <a:pt x="1618234" y="323748"/>
                </a:lnTo>
                <a:lnTo>
                  <a:pt x="1657617" y="318890"/>
                </a:lnTo>
                <a:lnTo>
                  <a:pt x="1694561" y="304628"/>
                </a:lnTo>
                <a:lnTo>
                  <a:pt x="1726920" y="281815"/>
                </a:lnTo>
                <a:lnTo>
                  <a:pt x="1752854" y="251802"/>
                </a:lnTo>
                <a:lnTo>
                  <a:pt x="1770590" y="216392"/>
                </a:lnTo>
                <a:lnTo>
                  <a:pt x="1779270" y="177741"/>
                </a:lnTo>
                <a:lnTo>
                  <a:pt x="1780032" y="161874"/>
                </a:lnTo>
                <a:lnTo>
                  <a:pt x="1779841" y="153920"/>
                </a:lnTo>
                <a:lnTo>
                  <a:pt x="1773110" y="114887"/>
                </a:lnTo>
                <a:lnTo>
                  <a:pt x="1757068" y="78660"/>
                </a:lnTo>
                <a:lnTo>
                  <a:pt x="1732661" y="47409"/>
                </a:lnTo>
                <a:lnTo>
                  <a:pt x="1701462" y="23022"/>
                </a:lnTo>
                <a:lnTo>
                  <a:pt x="1665271" y="6967"/>
                </a:lnTo>
                <a:lnTo>
                  <a:pt x="1626211" y="195"/>
                </a:lnTo>
                <a:lnTo>
                  <a:pt x="1618234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678212" y="1294187"/>
            <a:ext cx="1107724" cy="1936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Х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10" dirty="0">
                <a:solidFill>
                  <a:schemeClr val="bg1"/>
                </a:solidFill>
                <a:latin typeface="Roboto Bk"/>
                <a:cs typeface="Roboto"/>
              </a:rPr>
              <a:t>Б</a:t>
            </a:r>
            <a:r>
              <a:rPr sz="1150" b="1" spc="55" dirty="0">
                <a:solidFill>
                  <a:schemeClr val="bg1"/>
                </a:solidFill>
                <a:latin typeface="Roboto Bk"/>
                <a:cs typeface="Roboto"/>
              </a:rPr>
              <a:t>А</a:t>
            </a:r>
            <a:r>
              <a:rPr sz="1150" b="1" spc="20" dirty="0">
                <a:solidFill>
                  <a:schemeClr val="bg1"/>
                </a:solidFill>
                <a:latin typeface="Roboto Bk"/>
                <a:cs typeface="Roboto"/>
              </a:rPr>
              <a:t>Р</a:t>
            </a:r>
            <a:r>
              <a:rPr sz="1150" b="1" spc="15" dirty="0">
                <a:solidFill>
                  <a:schemeClr val="bg1"/>
                </a:solidFill>
                <a:latin typeface="Roboto Bk"/>
                <a:cs typeface="Roboto"/>
              </a:rPr>
              <a:t>ОВ</a:t>
            </a:r>
            <a:r>
              <a:rPr sz="1150" b="1" spc="35" dirty="0">
                <a:solidFill>
                  <a:schemeClr val="bg1"/>
                </a:solidFill>
                <a:latin typeface="Roboto Bk"/>
                <a:cs typeface="Roboto"/>
              </a:rPr>
              <a:t>С</a:t>
            </a:r>
            <a:r>
              <a:rPr sz="1150" b="1" spc="30" dirty="0">
                <a:solidFill>
                  <a:schemeClr val="bg1"/>
                </a:solidFill>
                <a:latin typeface="Roboto Bk"/>
                <a:cs typeface="Roboto"/>
              </a:rPr>
              <a:t>К</a:t>
            </a:r>
            <a:endParaRPr sz="1150" dirty="0">
              <a:solidFill>
                <a:schemeClr val="bg1"/>
              </a:solidFill>
              <a:latin typeface="Roboto Bk"/>
              <a:cs typeface="Roboto"/>
            </a:endParaRPr>
          </a:p>
        </p:txBody>
      </p:sp>
      <p:sp>
        <p:nvSpPr>
          <p:cNvPr id="73" name="object 3"/>
          <p:cNvSpPr/>
          <p:nvPr/>
        </p:nvSpPr>
        <p:spPr>
          <a:xfrm>
            <a:off x="1219200" y="1104901"/>
            <a:ext cx="7772400" cy="533399"/>
          </a:xfrm>
          <a:custGeom>
            <a:avLst/>
            <a:gdLst/>
            <a:ahLst/>
            <a:cxnLst/>
            <a:rect l="l" t="t" r="r" b="b"/>
            <a:pathLst>
              <a:path w="5045709" h="552450">
                <a:moveTo>
                  <a:pt x="4769256" y="0"/>
                </a:moveTo>
                <a:lnTo>
                  <a:pt x="276059" y="0"/>
                </a:lnTo>
                <a:lnTo>
                  <a:pt x="269282" y="83"/>
                </a:lnTo>
                <a:lnTo>
                  <a:pt x="228866" y="4065"/>
                </a:lnTo>
                <a:lnTo>
                  <a:pt x="189462" y="13935"/>
                </a:lnTo>
                <a:lnTo>
                  <a:pt x="151940" y="29482"/>
                </a:lnTo>
                <a:lnTo>
                  <a:pt x="117093" y="50376"/>
                </a:lnTo>
                <a:lnTo>
                  <a:pt x="85703" y="76142"/>
                </a:lnTo>
                <a:lnTo>
                  <a:pt x="58425" y="106248"/>
                </a:lnTo>
                <a:lnTo>
                  <a:pt x="35858" y="140024"/>
                </a:lnTo>
                <a:lnTo>
                  <a:pt x="18491" y="176760"/>
                </a:lnTo>
                <a:lnTo>
                  <a:pt x="6700" y="215633"/>
                </a:lnTo>
                <a:lnTo>
                  <a:pt x="739" y="255828"/>
                </a:lnTo>
                <a:lnTo>
                  <a:pt x="0" y="276136"/>
                </a:lnTo>
                <a:lnTo>
                  <a:pt x="81" y="282920"/>
                </a:lnTo>
                <a:lnTo>
                  <a:pt x="4055" y="323346"/>
                </a:lnTo>
                <a:lnTo>
                  <a:pt x="13929" y="362758"/>
                </a:lnTo>
                <a:lnTo>
                  <a:pt x="29471" y="400293"/>
                </a:lnTo>
                <a:lnTo>
                  <a:pt x="50356" y="435141"/>
                </a:lnTo>
                <a:lnTo>
                  <a:pt x="76117" y="466550"/>
                </a:lnTo>
                <a:lnTo>
                  <a:pt x="106215" y="493836"/>
                </a:lnTo>
                <a:lnTo>
                  <a:pt x="139984" y="516401"/>
                </a:lnTo>
                <a:lnTo>
                  <a:pt x="176704" y="533773"/>
                </a:lnTo>
                <a:lnTo>
                  <a:pt x="215570" y="545571"/>
                </a:lnTo>
                <a:lnTo>
                  <a:pt x="255752" y="551532"/>
                </a:lnTo>
                <a:lnTo>
                  <a:pt x="276059" y="552272"/>
                </a:lnTo>
                <a:lnTo>
                  <a:pt x="4769256" y="552272"/>
                </a:lnTo>
                <a:lnTo>
                  <a:pt x="4809771" y="549287"/>
                </a:lnTo>
                <a:lnTo>
                  <a:pt x="4849393" y="540385"/>
                </a:lnTo>
                <a:lnTo>
                  <a:pt x="4887293" y="525767"/>
                </a:lnTo>
                <a:lnTo>
                  <a:pt x="4922634" y="505739"/>
                </a:lnTo>
                <a:lnTo>
                  <a:pt x="4954657" y="480745"/>
                </a:lnTo>
                <a:lnTo>
                  <a:pt x="4982667" y="451319"/>
                </a:lnTo>
                <a:lnTo>
                  <a:pt x="5006047" y="418103"/>
                </a:lnTo>
                <a:lnTo>
                  <a:pt x="5024310" y="381812"/>
                </a:lnTo>
                <a:lnTo>
                  <a:pt x="5037050" y="343234"/>
                </a:lnTo>
                <a:lnTo>
                  <a:pt x="5043995" y="303199"/>
                </a:lnTo>
                <a:lnTo>
                  <a:pt x="5045329" y="276136"/>
                </a:lnTo>
                <a:lnTo>
                  <a:pt x="5045245" y="269358"/>
                </a:lnTo>
                <a:lnTo>
                  <a:pt x="5041261" y="228930"/>
                </a:lnTo>
                <a:lnTo>
                  <a:pt x="5031393" y="189515"/>
                </a:lnTo>
                <a:lnTo>
                  <a:pt x="5015852" y="151985"/>
                </a:lnTo>
                <a:lnTo>
                  <a:pt x="4994965" y="117131"/>
                </a:lnTo>
                <a:lnTo>
                  <a:pt x="4969199" y="85728"/>
                </a:lnTo>
                <a:lnTo>
                  <a:pt x="4939100" y="58448"/>
                </a:lnTo>
                <a:lnTo>
                  <a:pt x="4905332" y="35872"/>
                </a:lnTo>
                <a:lnTo>
                  <a:pt x="4868611" y="18498"/>
                </a:lnTo>
                <a:lnTo>
                  <a:pt x="4829746" y="6711"/>
                </a:lnTo>
                <a:lnTo>
                  <a:pt x="4789564" y="750"/>
                </a:lnTo>
                <a:lnTo>
                  <a:pt x="4769256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"/>
          <p:cNvSpPr txBox="1">
            <a:spLocks/>
          </p:cNvSpPr>
          <p:nvPr/>
        </p:nvSpPr>
        <p:spPr>
          <a:xfrm>
            <a:off x="1447800" y="419100"/>
            <a:ext cx="7162800" cy="11124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7314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50" b="1" i="0" u="none" strike="noStrike" kern="0" cap="none" spc="60" normalizeH="0" baseline="0" noProof="0" dirty="0">
                <a:ln>
                  <a:noFill/>
                </a:ln>
                <a:effectLst/>
                <a:uLnTx/>
                <a:uFillTx/>
                <a:latin typeface="Roboto Bk"/>
                <a:ea typeface="+mj-ea"/>
                <a:cs typeface="+mj-cs"/>
              </a:rPr>
              <a:t>ХАБАРОВСК</a:t>
            </a:r>
            <a:endParaRPr kumimoji="0" lang="ru-RU" sz="36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 Bk"/>
              <a:ea typeface="+mj-ea"/>
              <a:cs typeface="+mj-cs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50" b="1" kern="0" spc="5" dirty="0">
                <a:solidFill>
                  <a:schemeClr val="bg1"/>
                </a:solidFill>
                <a:latin typeface="Roboto Bk"/>
                <a:ea typeface="+mj-ea"/>
                <a:cs typeface="+mj-cs"/>
              </a:rPr>
              <a:t>ФОРМАТЫ РЕАЛИЗАЦИИ ПРОЕКТА</a:t>
            </a:r>
            <a:endParaRPr kumimoji="0" lang="ru-RU" sz="2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k"/>
              <a:ea typeface="+mj-ea"/>
              <a:cs typeface="+mj-cs"/>
            </a:endParaRPr>
          </a:p>
        </p:txBody>
      </p:sp>
      <p:pic>
        <p:nvPicPr>
          <p:cNvPr id="22" name="Рисунок 21" descr="f94db5069a633d132a31614a5c9208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5900" y="2893239"/>
            <a:ext cx="6667500" cy="4628579"/>
          </a:xfrm>
          <a:prstGeom prst="roundRect">
            <a:avLst/>
          </a:prstGeom>
        </p:spPr>
      </p:pic>
      <p:pic>
        <p:nvPicPr>
          <p:cNvPr id="23" name="Рисунок 22" descr="6a876bc5d8ccecccb3ba310bc97b981c.jpg"/>
          <p:cNvPicPr>
            <a:picLocks noChangeAspect="1"/>
          </p:cNvPicPr>
          <p:nvPr/>
        </p:nvPicPr>
        <p:blipFill>
          <a:blip r:embed="rId5" cstate="print"/>
          <a:srcRect l="6348" t="-1361"/>
          <a:stretch>
            <a:fillRect/>
          </a:stretch>
        </p:blipFill>
        <p:spPr>
          <a:xfrm>
            <a:off x="10134600" y="2781300"/>
            <a:ext cx="6880019" cy="4740518"/>
          </a:xfrm>
          <a:prstGeom prst="round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058400" y="2247900"/>
            <a:ext cx="868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НАРУЖНАЯ РЕКЛАМА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7800" y="2247900"/>
            <a:ext cx="868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МЕДИАКАМПАНИЯ, ВКЛЮЧАЯ СОЦИАЛЬНЫЕ МЕДИА</a:t>
            </a:r>
          </a:p>
        </p:txBody>
      </p:sp>
      <p:pic>
        <p:nvPicPr>
          <p:cNvPr id="20" name="Picture 2" descr="Когда пройдут выборы президента в 2024 году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9" b="26166"/>
          <a:stretch/>
        </p:blipFill>
        <p:spPr bwMode="auto">
          <a:xfrm>
            <a:off x="11963400" y="3619500"/>
            <a:ext cx="33750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8135718"/>
            <a:ext cx="1536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РАССКАЖИТЕ ОБ ЭТОМ ДРУЗЬЯМ И ЗНАКОМЫМ!!!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EE7CA8-FC92-069E-4273-68BD6A5A7897}"/>
              </a:ext>
            </a:extLst>
          </p:cNvPr>
          <p:cNvSpPr txBox="1"/>
          <p:nvPr/>
        </p:nvSpPr>
        <p:spPr>
          <a:xfrm>
            <a:off x="10767567" y="93300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ХабаровскВсейСемьей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ВсейСемьейНаВыборы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b81112a482b1a26fd28789a2816a58d.jpeg"/>
          <p:cNvPicPr>
            <a:picLocks noChangeAspect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10800000">
            <a:off x="0" y="952500"/>
            <a:ext cx="18288000" cy="9334500"/>
          </a:xfrm>
          <a:prstGeom prst="rect">
            <a:avLst/>
          </a:prstGeom>
          <a:gradFill flip="none" rotWithShape="1">
            <a:gsLst>
              <a:gs pos="0">
                <a:srgbClr val="0051A2">
                  <a:shade val="30000"/>
                  <a:satMod val="115000"/>
                  <a:alpha val="0"/>
                </a:srgbClr>
              </a:gs>
              <a:gs pos="50000">
                <a:srgbClr val="0051A2">
                  <a:shade val="67500"/>
                  <a:satMod val="115000"/>
                  <a:alpha val="0"/>
                </a:srgbClr>
              </a:gs>
              <a:gs pos="100000">
                <a:srgbClr val="0051A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990600" y="6667500"/>
            <a:ext cx="8458200" cy="113813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600" b="1" cap="all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Проведение Акции </a:t>
            </a:r>
          </a:p>
          <a:p>
            <a:pPr marL="12700">
              <a:spcBef>
                <a:spcPts val="135"/>
              </a:spcBef>
            </a:pPr>
            <a:r>
              <a:rPr lang="ru-RU" sz="3600" b="1" cap="all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«Мы вместе» в Хабаровске</a:t>
            </a:r>
            <a:endParaRPr sz="3600" cap="all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0600" y="7734300"/>
            <a:ext cx="3796665" cy="166199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700" b="1" spc="5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202</a:t>
            </a:r>
            <a:r>
              <a:rPr lang="ru-RU" sz="10700" b="1" spc="5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</a:t>
            </a:r>
            <a:endParaRPr sz="10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0600" y="8191500"/>
            <a:ext cx="3238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>
                <a:solidFill>
                  <a:schemeClr val="bg1"/>
                </a:solidFill>
                <a:latin typeface="Roboto"/>
                <a:cs typeface="Roboto"/>
              </a:rPr>
              <a:t>Выборы Президента</a:t>
            </a:r>
          </a:p>
        </p:txBody>
      </p:sp>
      <p:pic>
        <p:nvPicPr>
          <p:cNvPr id="12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92400" y="800100"/>
            <a:ext cx="1676400" cy="144780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43000" y="7962900"/>
            <a:ext cx="320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A3FFEB-F858-D043-1602-F825DDF529B3}"/>
              </a:ext>
            </a:extLst>
          </p:cNvPr>
          <p:cNvSpPr txBox="1"/>
          <p:nvPr/>
        </p:nvSpPr>
        <p:spPr>
          <a:xfrm>
            <a:off x="762000" y="4953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ХабаровскВсейСемьей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#</a:t>
            </a:r>
            <a:r>
              <a:rPr lang="ru-RU" sz="2400" dirty="0" err="1">
                <a:solidFill>
                  <a:srgbClr val="0070C0"/>
                </a:solidFill>
              </a:rPr>
              <a:t>ВсейСемьейНаВыборы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Words>445</Words>
  <Application>Microsoft Office PowerPoint</Application>
  <PresentationFormat>Произвольный</PresentationFormat>
  <Paragraphs>99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1</dc:creator>
  <cp:lastModifiedBy>Тихонова Елена Владимировна</cp:lastModifiedBy>
  <cp:revision>364</cp:revision>
  <dcterms:created xsi:type="dcterms:W3CDTF">2023-07-29T05:31:51Z</dcterms:created>
  <dcterms:modified xsi:type="dcterms:W3CDTF">2024-03-01T00:42:14Z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2023-07-29T00:00:00Z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2023-07-29T00:00:00Z</vt:filetime>
  </property>
</Properties>
</file>