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420" r:id="rId4"/>
    <p:sldId id="426" r:id="rId5"/>
    <p:sldId id="258" r:id="rId6"/>
    <p:sldId id="259" r:id="rId7"/>
    <p:sldId id="424" r:id="rId8"/>
    <p:sldId id="434" r:id="rId9"/>
    <p:sldId id="260" r:id="rId10"/>
    <p:sldId id="436" r:id="rId11"/>
    <p:sldId id="421" r:id="rId12"/>
    <p:sldId id="419" r:id="rId13"/>
    <p:sldId id="435" r:id="rId14"/>
    <p:sldId id="431" r:id="rId15"/>
    <p:sldId id="288" r:id="rId16"/>
    <p:sldId id="428" r:id="rId17"/>
    <p:sldId id="429" r:id="rId18"/>
    <p:sldId id="43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62297" autoAdjust="0"/>
  </p:normalViewPr>
  <p:slideViewPr>
    <p:cSldViewPr snapToGrid="0">
      <p:cViewPr varScale="1">
        <p:scale>
          <a:sx n="101" d="100"/>
          <a:sy n="101" d="100"/>
        </p:scale>
        <p:origin x="24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96921190772206E-2"/>
          <c:y val="9.4760968424839165E-2"/>
          <c:w val="0.91006113861490923"/>
          <c:h val="0.88592273089429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Дистанционное образование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66-4C5B-AB3F-2E45C09EF5D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A66-4C5B-AB3F-2E45C09EF5DB}"/>
              </c:ext>
            </c:extLst>
          </c:dPt>
          <c:dLbls>
            <c:dLbl>
              <c:idx val="0"/>
              <c:layout>
                <c:manualLayout>
                  <c:x val="0.1426884553033812"/>
                  <c:y val="6.1735746698717399E-3"/>
                </c:manualLayout>
              </c:layout>
              <c:tx>
                <c:rich>
                  <a:bodyPr/>
                  <a:lstStyle/>
                  <a:p>
                    <a:fld id="{2DB65D89-C2AC-4C9B-B516-52E65BDEBD91}" type="CATEGORYNAME">
                      <a: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4315858543997"/>
                      <c:h val="0.119746770013278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66-4C5B-AB3F-2E45C09EF5DB}"/>
                </c:ext>
              </c:extLst>
            </c:dLbl>
            <c:dLbl>
              <c:idx val="1"/>
              <c:layout>
                <c:manualLayout>
                  <c:x val="0.22541796173504627"/>
                  <c:y val="-0.345472023255418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E94658-F4D2-4B07-8215-CF99EAF66DA7}" type="CATEGORYNAME">
                      <a: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0808605600207"/>
                      <c:h val="0.125336449215433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66-4C5B-AB3F-2E45C09EF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Генерирует ОУ</c:v>
                </c:pt>
                <c:pt idx="1">
                  <c:v>Генерируется извне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6-4C5B-AB3F-2E45C09EF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4T13:32:15.838" idx="1">
    <p:pos x="10" y="10"/>
    <p:text>Приказ Министерства образования и науки Российской Федерации от 23.08.2017 № 816
"Об утверждении Порядка применения организациями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p:text>
    <p:extLst>
      <p:ext uri="{C676402C-5697-4E1C-873F-D02D1690AC5C}">
        <p15:threadingInfo xmlns:p15="http://schemas.microsoft.com/office/powerpoint/2012/main" timeZoneBias="-6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4T13:33:01.889" idx="2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A4035-F95B-4EF0-9DE1-9ED682126A07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28AF-AD80-40FE-A522-C0AFBF7CE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1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Приказ Министерства образования и науки Российской Федерации от 23.08.2017 № 816</a:t>
            </a:r>
            <a:br>
              <a:rPr lang="ru-RU" dirty="0"/>
            </a:br>
            <a:r>
              <a:rPr lang="ru-RU" dirty="0"/>
              <a:t>"Об утверждении Порядка применения организациями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28AF-AD80-40FE-A522-C0AFBF7CE9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1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28AF-AD80-40FE-A522-C0AFBF7CE9C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4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28AF-AD80-40FE-A522-C0AFBF7CE9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47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428AF-AD80-40FE-A522-C0AFBF7CE9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7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28AF-AD80-40FE-A522-C0AFBF7CE9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8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428AF-AD80-40FE-A522-C0AFBF7CE9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0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EC4E5-1022-32A8-D9C0-FD3FF35DB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73C3A7-AD3E-A68C-08B8-0679E5F4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D3475D-FA95-78F8-9E1E-C5E2FE85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5B9D-EF9B-71C7-40AE-25063E8E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8451C-830C-4602-8822-E47A69A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6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8E2D9-C9EA-D5A9-DB3E-66838421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8DCD0D-682C-D9F7-21FE-57A233E7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7E09F-0478-F5DF-D0ED-DB21ED0D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E5A3F-EE11-55DA-1CF9-D9A35481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65053F-BC4D-218E-3D46-F4338C3F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0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571608-A6E5-BFDE-A77F-01FF3ACD5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8784F-6600-F62C-A1A8-2FBE7FF67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AE10-7E19-80A9-45CB-C772F37D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FC301-DAD6-917B-F030-ADF8C953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589C8-3BCF-46B6-C02F-6000E68F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539C-FA71-7CDB-0EFB-A98A78CF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03D6C-2045-4034-73B3-908FDA33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E3419-0E74-69F6-5B84-C66ABFE7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37E9F-CDF5-A013-1ABE-FCCD2F3A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99B74-4E98-E9A9-90E5-FB2E3AE6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2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E8741-9C08-8F30-C323-C316C34EB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69C7AB-AE17-2B88-B45C-9BB399EEC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01FC2-D9ED-3C18-055D-455A95A0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282A4-B2F5-66C4-ECA9-3FC6E21B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BF480-45F0-20DF-5948-ABA0266A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9DD49-A8E1-D362-F94F-ED0DF809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338246-648B-28DE-94C8-3F8231CDB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242986-64BE-E400-F53B-F159971D2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92260A-BEFA-C02C-7D1D-61B25C1D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729E5-8EE9-8D86-FDDA-65AED358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C2ACAF-D13C-A8AD-5973-EF272E42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227CF-605F-CAB2-C5C2-12146DA1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BABBE-434D-3317-4C99-245BD1D7C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6F4849-7916-3EA3-3180-174CA252C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EEA2FB-C114-0181-8F5A-9E87390D5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C94C8E-6BA7-2DF1-28CC-283407E9C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0E43D9-FC5E-A207-C497-72FA8315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8D1CE4-8828-C49B-52E8-D6683231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C5524D-7552-5501-7FAF-9D6A8795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0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7263F-68AD-CF02-3702-0EE939A7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4A9952-E471-3435-FB79-9E29EDFC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288EE9-1B42-CB7E-211C-67E0E552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17141F-CB30-697D-7D66-A27C9F2A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7F21B5-5FAC-C8F7-9BA4-564928F6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F1423A-9D6B-3D1C-D31F-911C7378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2F55B9-C197-1F09-7815-DD836101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5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0F84-383E-7E5E-DFD2-69BB059F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7EA05-9E52-0470-D67D-31631CE17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AC98A1-8B96-5133-2AE5-D560A7003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D5CD8D-52B5-4D9F-6040-D765CB15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5E3CF2-DB74-0C20-F460-F334613A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89A3B-6584-0C4F-CE25-695508AB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1518D-BE37-9A9C-67A0-9452AA1F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1481C0-5C7D-2765-0CCE-25F7DE965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6D92BF-B3C2-016A-B2E9-8C91FB892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9453B5-6E0F-D6ED-0F65-477C24EF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A62C00-191F-9129-8E8D-0DF7172D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44B31D-9CCD-901B-57BF-2EBAC2A1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49E87-469C-9E53-03D4-A241A763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389BED-B240-9257-572E-4791BB41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6E6F5-83DB-9189-180D-FB8E73198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3A16B7-8D1B-40A8-B425-3037F3FEF42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5B6AD-705D-3271-0C5B-112A8A7F1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20081-A5CC-123F-8BB2-012409308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30FDD-F7B9-4AA9-A18C-E1A4FD846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7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ko.ixora.ru/" TargetMode="External"/><Relationship Id="rId13" Type="http://schemas.openxmlformats.org/officeDocument/2006/relationships/hyperlink" Target="https://ku-gp.gosuslugi.ru/" TargetMode="External"/><Relationship Id="rId3" Type="http://schemas.openxmlformats.org/officeDocument/2006/relationships/hyperlink" Target="https://bus.gov.ru/" TargetMode="External"/><Relationship Id="rId7" Type="http://schemas.openxmlformats.org/officeDocument/2006/relationships/hyperlink" Target="https://spo-fisoko.obrnadzor.gov.ru/lk/publications/vpr" TargetMode="External"/><Relationship Id="rId12" Type="http://schemas.openxmlformats.org/officeDocument/2006/relationships/hyperlink" Target="https://enrollment.khv.gov.ru/" TargetMode="External"/><Relationship Id="rId2" Type="http://schemas.openxmlformats.org/officeDocument/2006/relationships/hyperlink" Target="https://dnevni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as.ficto.ru/" TargetMode="External"/><Relationship Id="rId11" Type="http://schemas.openxmlformats.org/officeDocument/2006/relationships/hyperlink" Target="https://gia.rcoko27.ru/" TargetMode="External"/><Relationship Id="rId5" Type="http://schemas.openxmlformats.org/officeDocument/2006/relationships/hyperlink" Target="https://isga.obrnadzor.gov.ru/" TargetMode="External"/><Relationship Id="rId10" Type="http://schemas.openxmlformats.org/officeDocument/2006/relationships/hyperlink" Target="https://sso.sbis.ru/" TargetMode="External"/><Relationship Id="rId4" Type="http://schemas.openxmlformats.org/officeDocument/2006/relationships/hyperlink" Target="https://dashboard.dnevnik.ru/" TargetMode="External"/><Relationship Id="rId9" Type="http://schemas.openxmlformats.org/officeDocument/2006/relationships/hyperlink" Target="https://edsoo.ru/" TargetMode="External"/><Relationship Id="rId14" Type="http://schemas.openxmlformats.org/officeDocument/2006/relationships/hyperlink" Target="https://myschool.edu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4017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66666-5451-0B06-F9C2-EAF02B4B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43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модели дистанционного обучения в образовательном учреждении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F4762-0BF4-B4A3-CA3C-DE0038C793B3}"/>
              </a:ext>
            </a:extLst>
          </p:cNvPr>
          <p:cNvSpPr txBox="1"/>
          <p:nvPr/>
        </p:nvSpPr>
        <p:spPr>
          <a:xfrm>
            <a:off x="7255435" y="4823616"/>
            <a:ext cx="4309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Шестопалов Д.В.,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заместитель директора по ИТ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957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4441" y="2523129"/>
            <a:ext cx="455874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информационные системы и сервисы для сопровождения учебного процесса, мониторинга, отчетности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72B4C-55BF-8A28-97C5-02DDDC30212D}"/>
              </a:ext>
            </a:extLst>
          </p:cNvPr>
          <p:cNvSpPr txBox="1"/>
          <p:nvPr/>
        </p:nvSpPr>
        <p:spPr>
          <a:xfrm>
            <a:off x="717459" y="382752"/>
            <a:ext cx="1069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дистанционных ресурсов для образовательного 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875" y="2523129"/>
            <a:ext cx="380153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ресурсы и технологии для обучения учащихся в ОУ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67059" y="844417"/>
            <a:ext cx="278296" cy="60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3101" y="1444487"/>
            <a:ext cx="8747908" cy="20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06841" y="1656521"/>
            <a:ext cx="283080" cy="71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508698" y="1668139"/>
            <a:ext cx="283080" cy="71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92223" y="2523129"/>
            <a:ext cx="284075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Онлайн-школы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462275" y="1668139"/>
            <a:ext cx="283080" cy="71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7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02" y="1102799"/>
            <a:ext cx="120505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ОУ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 и дневник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https://dnevnik.ru/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для контроля выполнения МЗ и ПФХД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https://bus.gov.ru/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ведения Электронных журналов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https://dashboard.dnevnik.ru/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https://isga.obrnadzor.gov.ru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деятельности ОО -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https://sas.ficto.ru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ФИС оценки качества образования (ВПР)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https://spo-fisoko.obrnadzor.gov.ru/lk/publications/vpr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платформа оценки качества образования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Иксора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https://oko.ixora.ru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учебных планов и рабочих программ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https://edsoo.ru/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СБИС система электронных сервисов для ЭДО и сдачи отчётности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https://sso.sbis.ru/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сопровождения ГИА в Хабаровском крае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https://gia.rcoko27.ru/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«Зачисление в школу»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https://enrollment.khv.gov.ru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Госпаблики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(представительство ОУ в социальных сетях)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https://ku-gp.gosuslugi.ru/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 (ц</a:t>
            </a:r>
            <a:r>
              <a:rPr lang="ru-RU" sz="2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ифровая образовательная среда - ЦОС)</a:t>
            </a:r>
            <a:r>
              <a:rPr lang="ru-RU" sz="22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https://myschool.edu.ru/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635" y="217065"/>
            <a:ext cx="10800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информационные системы и сервисы для организации учебного процесса, мониторинга,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425662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144" y="684546"/>
            <a:ext cx="11211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– 2009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сайт – рекламный буклет с информацией о ОУ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2019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сайт с справочной информацией для родителей и учащихся ОУ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143" y="1657821"/>
            <a:ext cx="1121133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 РФ от 14 августа 2020 г. N 831   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892" y="3660835"/>
            <a:ext cx="1121134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04.08.2023 N 1493 "Об утверждении Требований к структуре официального сайта образовательной организации в информационно-телекоммуникационной сети "Интернет" и формату представления информации" (Зарегистрировано в Минюсте России 28.11.2023 N 76133)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258" y="153576"/>
            <a:ext cx="869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статуса школьных сайтов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3831" y="4928543"/>
            <a:ext cx="10696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сайт с нормативно-правовой и отчетной информацией ОУ для органов управления (УО, МО) и контроля (прокуратура, ФСБ,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программы, УМК, учебный план, рабочие программы педагогов, положения и приказы.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3831" y="2826695"/>
            <a:ext cx="10532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сайт с нормативно-правовой и отчетной информацией ОУ (положения, рабочие программы, отчеты, ШЭ ВОШ) для родителей и учащихся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524894" y="2783141"/>
            <a:ext cx="656705" cy="590204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362514" y="4962891"/>
            <a:ext cx="990033" cy="640080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7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437322" y="573891"/>
          <a:ext cx="10363200" cy="617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0417" y="112226"/>
            <a:ext cx="967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дистанционного образовательного  контента и сервисов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99374" y="755374"/>
            <a:ext cx="1802296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+mj-lt"/>
              </a:rPr>
              <a:t>Урок</a:t>
            </a:r>
          </a:p>
          <a:p>
            <a:r>
              <a:rPr lang="ru-RU" sz="2400" dirty="0" err="1">
                <a:solidFill>
                  <a:srgbClr val="FFFF00"/>
                </a:solidFill>
                <a:latin typeface="+mj-lt"/>
              </a:rPr>
              <a:t>Вебинар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  <a:p>
            <a:r>
              <a:rPr lang="ru-RU" sz="2400" dirty="0">
                <a:solidFill>
                  <a:srgbClr val="FFFF00"/>
                </a:solidFill>
                <a:latin typeface="+mj-lt"/>
              </a:rPr>
              <a:t>Сайт</a:t>
            </a:r>
          </a:p>
        </p:txBody>
      </p:sp>
    </p:spTree>
    <p:extLst>
      <p:ext uri="{BB962C8B-B14F-4D97-AF65-F5344CB8AC3E}">
        <p14:creationId xmlns:p14="http://schemas.microsoft.com/office/powerpoint/2010/main" val="187947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398"/>
            <a:ext cx="1211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ресурсы и технологии для обучения учащихся в ОУ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404" y="2631714"/>
            <a:ext cx="4807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Онлайн урок</a:t>
            </a:r>
          </a:p>
          <a:p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250404" y="1734558"/>
            <a:ext cx="48073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Урок с использованием дистанционных технологий и ресурсов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7543" y="2913940"/>
            <a:ext cx="48073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Внеурочные онлайн курсы в рамках дополнительного образования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7544" y="1708384"/>
            <a:ext cx="480737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Домашняя самостоятельная работа учащихся с использованием дистанционных технологий и ресурсов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7542" y="4690269"/>
            <a:ext cx="480737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Дистанционные олимпиады и конкурсы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7543" y="3796330"/>
            <a:ext cx="48073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Дистанционные консультации, родительские собрания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2348" y="5307209"/>
            <a:ext cx="48073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Дистанционные мероприятия воспитательного характера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23E7AF-DC24-7839-04BF-FE2731A14A72}"/>
              </a:ext>
            </a:extLst>
          </p:cNvPr>
          <p:cNvSpPr/>
          <p:nvPr/>
        </p:nvSpPr>
        <p:spPr>
          <a:xfrm>
            <a:off x="659526" y="976735"/>
            <a:ext cx="3798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 уроке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D4108B-31CB-7B9E-F186-0C7526F99D63}"/>
              </a:ext>
            </a:extLst>
          </p:cNvPr>
          <p:cNvSpPr/>
          <p:nvPr/>
        </p:nvSpPr>
        <p:spPr>
          <a:xfrm>
            <a:off x="7067544" y="921722"/>
            <a:ext cx="37981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Вне урока</a:t>
            </a:r>
          </a:p>
        </p:txBody>
      </p:sp>
    </p:spTree>
    <p:extLst>
      <p:ext uri="{BB962C8B-B14F-4D97-AF65-F5344CB8AC3E}">
        <p14:creationId xmlns:p14="http://schemas.microsoft.com/office/powerpoint/2010/main" val="387158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23" y="212398"/>
            <a:ext cx="1136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на уроках в ОУ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05" y="1828096"/>
            <a:ext cx="542636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 ученики удаленно  взаимодействуют в режиме реального времени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6047" y="1821175"/>
            <a:ext cx="528388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 ученики в рамках обычного у</a:t>
            </a:r>
            <a:r>
              <a:rPr lang="ru-RU" sz="2400" dirty="0">
                <a:latin typeface="+mj-lt"/>
              </a:rPr>
              <a:t>рок используют дистанционные технологии и ресурсы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825239" y="3277439"/>
            <a:ext cx="316568" cy="873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56149" y="4123219"/>
            <a:ext cx="247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всех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ОУ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2881" y="5047981"/>
            <a:ext cx="482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частое использование в реальной практике педагогов ОУ</a:t>
            </a:r>
          </a:p>
        </p:txBody>
      </p:sp>
      <p:sp>
        <p:nvSpPr>
          <p:cNvPr id="3" name="Стрелка вниз 1">
            <a:extLst>
              <a:ext uri="{FF2B5EF4-FFF2-40B4-BE49-F238E27FC236}">
                <a16:creationId xmlns:a16="http://schemas.microsoft.com/office/drawing/2014/main" id="{4AF56E09-84F5-4CAD-88CF-F28A38EDEBDD}"/>
              </a:ext>
            </a:extLst>
          </p:cNvPr>
          <p:cNvSpPr/>
          <p:nvPr/>
        </p:nvSpPr>
        <p:spPr>
          <a:xfrm>
            <a:off x="3794835" y="3277439"/>
            <a:ext cx="316568" cy="873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27EAA-74F1-E85A-372F-A4633CA1615C}"/>
              </a:ext>
            </a:extLst>
          </p:cNvPr>
          <p:cNvSpPr txBox="1"/>
          <p:nvPr/>
        </p:nvSpPr>
        <p:spPr>
          <a:xfrm>
            <a:off x="3046805" y="4051479"/>
            <a:ext cx="325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отдельных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ОУ </a:t>
            </a:r>
          </a:p>
        </p:txBody>
      </p:sp>
      <p:sp>
        <p:nvSpPr>
          <p:cNvPr id="13" name="Стрелка вниз 1">
            <a:extLst>
              <a:ext uri="{FF2B5EF4-FFF2-40B4-BE49-F238E27FC236}">
                <a16:creationId xmlns:a16="http://schemas.microsoft.com/office/drawing/2014/main" id="{D9B45AFA-1C97-288A-BD38-3FF7DCF6FBDF}"/>
              </a:ext>
            </a:extLst>
          </p:cNvPr>
          <p:cNvSpPr/>
          <p:nvPr/>
        </p:nvSpPr>
        <p:spPr>
          <a:xfrm>
            <a:off x="2468321" y="3277439"/>
            <a:ext cx="316568" cy="2275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F5D1BC-36B1-F3E2-92BD-1F86BF61893B}"/>
              </a:ext>
            </a:extLst>
          </p:cNvPr>
          <p:cNvSpPr txBox="1"/>
          <p:nvPr/>
        </p:nvSpPr>
        <p:spPr>
          <a:xfrm>
            <a:off x="894203" y="5682089"/>
            <a:ext cx="4086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образование отдельных учащихся</a:t>
            </a:r>
          </a:p>
        </p:txBody>
      </p:sp>
      <p:sp>
        <p:nvSpPr>
          <p:cNvPr id="15" name="Стрелка вниз 1">
            <a:extLst>
              <a:ext uri="{FF2B5EF4-FFF2-40B4-BE49-F238E27FC236}">
                <a16:creationId xmlns:a16="http://schemas.microsoft.com/office/drawing/2014/main" id="{520BFF2C-5666-4EE9-049F-6D518D207CBF}"/>
              </a:ext>
            </a:extLst>
          </p:cNvPr>
          <p:cNvSpPr/>
          <p:nvPr/>
        </p:nvSpPr>
        <p:spPr>
          <a:xfrm rot="2629227">
            <a:off x="4005650" y="677996"/>
            <a:ext cx="316568" cy="1151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">
            <a:extLst>
              <a:ext uri="{FF2B5EF4-FFF2-40B4-BE49-F238E27FC236}">
                <a16:creationId xmlns:a16="http://schemas.microsoft.com/office/drawing/2014/main" id="{4A17BA66-6931-CB5E-E9E0-424B84A72CF9}"/>
              </a:ext>
            </a:extLst>
          </p:cNvPr>
          <p:cNvSpPr/>
          <p:nvPr/>
        </p:nvSpPr>
        <p:spPr>
          <a:xfrm rot="19011777">
            <a:off x="6970762" y="650630"/>
            <a:ext cx="316568" cy="1104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">
            <a:extLst>
              <a:ext uri="{FF2B5EF4-FFF2-40B4-BE49-F238E27FC236}">
                <a16:creationId xmlns:a16="http://schemas.microsoft.com/office/drawing/2014/main" id="{DD638B7C-BADB-728D-7BA3-87CF5FE229B4}"/>
              </a:ext>
            </a:extLst>
          </p:cNvPr>
          <p:cNvSpPr/>
          <p:nvPr/>
        </p:nvSpPr>
        <p:spPr>
          <a:xfrm>
            <a:off x="8320286" y="3179095"/>
            <a:ext cx="1558823" cy="1744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48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35648" y="938321"/>
            <a:ext cx="914400" cy="445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и жизнь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72231" y="2105101"/>
            <a:ext cx="1759907" cy="2404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3350" y="1513642"/>
            <a:ext cx="0" cy="3707704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5042" y="529305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69627" y="1585346"/>
            <a:ext cx="0" cy="3707704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3841" y="534061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6092994" y="3164040"/>
            <a:ext cx="2270505" cy="997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370201" y="1585346"/>
            <a:ext cx="0" cy="3707704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3000" y="529305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370200" y="3184002"/>
            <a:ext cx="2352195" cy="101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D285E-F9EB-8FCD-F9EF-619FCA94437D}"/>
              </a:ext>
            </a:extLst>
          </p:cNvPr>
          <p:cNvSpPr txBox="1"/>
          <p:nvPr/>
        </p:nvSpPr>
        <p:spPr>
          <a:xfrm>
            <a:off x="0" y="111399"/>
            <a:ext cx="1197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дистанционного образования на школьную систему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B05609-87A0-6BD4-556B-3239657F285C}"/>
              </a:ext>
            </a:extLst>
          </p:cNvPr>
          <p:cNvSpPr/>
          <p:nvPr/>
        </p:nvSpPr>
        <p:spPr>
          <a:xfrm>
            <a:off x="2442525" y="2688166"/>
            <a:ext cx="1117198" cy="123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0676E9-137A-D83C-524B-D21B6B355D45}"/>
              </a:ext>
            </a:extLst>
          </p:cNvPr>
          <p:cNvSpPr/>
          <p:nvPr/>
        </p:nvSpPr>
        <p:spPr>
          <a:xfrm>
            <a:off x="3559721" y="2688166"/>
            <a:ext cx="2526571" cy="123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5-9</a:t>
            </a:r>
          </a:p>
        </p:txBody>
      </p:sp>
      <p:sp>
        <p:nvSpPr>
          <p:cNvPr id="5" name="Стрелка вправо 9">
            <a:extLst>
              <a:ext uri="{FF2B5EF4-FFF2-40B4-BE49-F238E27FC236}">
                <a16:creationId xmlns:a16="http://schemas.microsoft.com/office/drawing/2014/main" id="{8A395864-03F5-015B-BD77-8AEEA1CA3D99}"/>
              </a:ext>
            </a:extLst>
          </p:cNvPr>
          <p:cNvSpPr/>
          <p:nvPr/>
        </p:nvSpPr>
        <p:spPr>
          <a:xfrm>
            <a:off x="6092994" y="2531697"/>
            <a:ext cx="4629401" cy="68535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Переход в СПО</a:t>
            </a:r>
          </a:p>
        </p:txBody>
      </p:sp>
    </p:spTree>
    <p:extLst>
      <p:ext uri="{BB962C8B-B14F-4D97-AF65-F5344CB8AC3E}">
        <p14:creationId xmlns:p14="http://schemas.microsoft.com/office/powerpoint/2010/main" val="263026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углом 1">
            <a:extLst>
              <a:ext uri="{FF2B5EF4-FFF2-40B4-BE49-F238E27FC236}">
                <a16:creationId xmlns:a16="http://schemas.microsoft.com/office/drawing/2014/main" id="{7A0E920C-B54A-8640-F7CE-543DCD548696}"/>
              </a:ext>
            </a:extLst>
          </p:cNvPr>
          <p:cNvSpPr/>
          <p:nvPr/>
        </p:nvSpPr>
        <p:spPr>
          <a:xfrm>
            <a:off x="5573075" y="1943556"/>
            <a:ext cx="2759636" cy="754538"/>
          </a:xfrm>
          <a:prstGeom prst="bentArrow">
            <a:avLst>
              <a:gd name="adj1" fmla="val 33600"/>
              <a:gd name="adj2" fmla="val 28475"/>
              <a:gd name="adj3" fmla="val 42201"/>
              <a:gd name="adj4" fmla="val 43750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35648" y="938321"/>
            <a:ext cx="914400" cy="445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и жизнь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72231" y="2105101"/>
            <a:ext cx="1759907" cy="2404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3350" y="1513642"/>
            <a:ext cx="0" cy="3707704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046" y="55977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15712" y="1035041"/>
            <a:ext cx="27102" cy="4590685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6724" y="558015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837004" y="3286235"/>
            <a:ext cx="2526496" cy="875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10-11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383527" y="877746"/>
            <a:ext cx="1" cy="4719986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3000" y="558015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370200" y="3340041"/>
            <a:ext cx="2352195" cy="821404"/>
          </a:xfrm>
          <a:prstGeom prst="rightArrow">
            <a:avLst>
              <a:gd name="adj1" fmla="val 50000"/>
              <a:gd name="adj2" fmla="val 3830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D285E-F9EB-8FCD-F9EF-619FCA94437D}"/>
              </a:ext>
            </a:extLst>
          </p:cNvPr>
          <p:cNvSpPr txBox="1"/>
          <p:nvPr/>
        </p:nvSpPr>
        <p:spPr>
          <a:xfrm>
            <a:off x="0" y="111399"/>
            <a:ext cx="1197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дистанционного образования на школьную систему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B05609-87A0-6BD4-556B-3239657F285C}"/>
              </a:ext>
            </a:extLst>
          </p:cNvPr>
          <p:cNvSpPr/>
          <p:nvPr/>
        </p:nvSpPr>
        <p:spPr>
          <a:xfrm>
            <a:off x="2442525" y="2688166"/>
            <a:ext cx="1117198" cy="123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0676E9-137A-D83C-524B-D21B6B355D45}"/>
              </a:ext>
            </a:extLst>
          </p:cNvPr>
          <p:cNvSpPr/>
          <p:nvPr/>
        </p:nvSpPr>
        <p:spPr>
          <a:xfrm>
            <a:off x="3559721" y="2688166"/>
            <a:ext cx="2290535" cy="123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5-9</a:t>
            </a:r>
          </a:p>
        </p:txBody>
      </p:sp>
      <p:sp>
        <p:nvSpPr>
          <p:cNvPr id="5" name="Стрелка вправо 9">
            <a:extLst>
              <a:ext uri="{FF2B5EF4-FFF2-40B4-BE49-F238E27FC236}">
                <a16:creationId xmlns:a16="http://schemas.microsoft.com/office/drawing/2014/main" id="{8A395864-03F5-015B-BD77-8AEEA1CA3D99}"/>
              </a:ext>
            </a:extLst>
          </p:cNvPr>
          <p:cNvSpPr/>
          <p:nvPr/>
        </p:nvSpPr>
        <p:spPr>
          <a:xfrm>
            <a:off x="5850256" y="2531697"/>
            <a:ext cx="4872139" cy="68535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Переход в СПО</a:t>
            </a:r>
          </a:p>
        </p:txBody>
      </p:sp>
      <p:sp>
        <p:nvSpPr>
          <p:cNvPr id="18" name="Стрелка углом 1">
            <a:extLst>
              <a:ext uri="{FF2B5EF4-FFF2-40B4-BE49-F238E27FC236}">
                <a16:creationId xmlns:a16="http://schemas.microsoft.com/office/drawing/2014/main" id="{5F8B7420-32D8-01D7-E544-F262F22D00D7}"/>
              </a:ext>
            </a:extLst>
          </p:cNvPr>
          <p:cNvSpPr/>
          <p:nvPr/>
        </p:nvSpPr>
        <p:spPr>
          <a:xfrm>
            <a:off x="4728863" y="1486645"/>
            <a:ext cx="3603847" cy="1215104"/>
          </a:xfrm>
          <a:prstGeom prst="bentArrow">
            <a:avLst>
              <a:gd name="adj1" fmla="val 21501"/>
              <a:gd name="adj2" fmla="val 17114"/>
              <a:gd name="adj3" fmla="val 25000"/>
              <a:gd name="adj4" fmla="val 43750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894F4-AFB6-F3D5-00AB-D72302475075}"/>
              </a:ext>
            </a:extLst>
          </p:cNvPr>
          <p:cNvSpPr txBox="1"/>
          <p:nvPr/>
        </p:nvSpPr>
        <p:spPr>
          <a:xfrm>
            <a:off x="6336134" y="1979555"/>
            <a:ext cx="1805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10-11 </a:t>
            </a:r>
            <a:r>
              <a:rPr lang="ru-RU" sz="1600" dirty="0" err="1">
                <a:solidFill>
                  <a:srgbClr val="FFFF00"/>
                </a:solidFill>
              </a:rPr>
              <a:t>кл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4AF553-BE84-1213-F1D4-2381C27EA1D2}"/>
              </a:ext>
            </a:extLst>
          </p:cNvPr>
          <p:cNvSpPr txBox="1"/>
          <p:nvPr/>
        </p:nvSpPr>
        <p:spPr>
          <a:xfrm>
            <a:off x="6334713" y="1504185"/>
            <a:ext cx="170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" name="Стрелка вправо 15">
            <a:extLst>
              <a:ext uri="{FF2B5EF4-FFF2-40B4-BE49-F238E27FC236}">
                <a16:creationId xmlns:a16="http://schemas.microsoft.com/office/drawing/2014/main" id="{295430C8-3C4B-D7C6-E117-E284B0D22352}"/>
              </a:ext>
            </a:extLst>
          </p:cNvPr>
          <p:cNvSpPr/>
          <p:nvPr/>
        </p:nvSpPr>
        <p:spPr>
          <a:xfrm>
            <a:off x="2450686" y="4735658"/>
            <a:ext cx="5907433" cy="59566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</p:txBody>
      </p:sp>
    </p:spTree>
    <p:extLst>
      <p:ext uri="{BB962C8B-B14F-4D97-AF65-F5344CB8AC3E}">
        <p14:creationId xmlns:p14="http://schemas.microsoft.com/office/powerpoint/2010/main" val="392880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углом 1">
            <a:extLst>
              <a:ext uri="{FF2B5EF4-FFF2-40B4-BE49-F238E27FC236}">
                <a16:creationId xmlns:a16="http://schemas.microsoft.com/office/drawing/2014/main" id="{7A0E920C-B54A-8640-F7CE-543DCD548696}"/>
              </a:ext>
            </a:extLst>
          </p:cNvPr>
          <p:cNvSpPr/>
          <p:nvPr/>
        </p:nvSpPr>
        <p:spPr>
          <a:xfrm>
            <a:off x="5573075" y="1943556"/>
            <a:ext cx="2759636" cy="754538"/>
          </a:xfrm>
          <a:prstGeom prst="bentArrow">
            <a:avLst>
              <a:gd name="adj1" fmla="val 33600"/>
              <a:gd name="adj2" fmla="val 28475"/>
              <a:gd name="adj3" fmla="val 42201"/>
              <a:gd name="adj4" fmla="val 43750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35648" y="938321"/>
            <a:ext cx="914400" cy="445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и жизнь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672231" y="2105101"/>
            <a:ext cx="1759907" cy="2404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3350" y="1513642"/>
            <a:ext cx="0" cy="3707704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6046" y="55977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15712" y="1035041"/>
            <a:ext cx="27102" cy="4590685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6724" y="558015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837004" y="3286235"/>
            <a:ext cx="2526496" cy="875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10-11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383527" y="877746"/>
            <a:ext cx="1" cy="4719986"/>
          </a:xfrm>
          <a:prstGeom prst="line">
            <a:avLst/>
          </a:prstGeom>
          <a:ln w="381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3000" y="558015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8370200" y="3340041"/>
            <a:ext cx="2352195" cy="821404"/>
          </a:xfrm>
          <a:prstGeom prst="rightArrow">
            <a:avLst>
              <a:gd name="adj1" fmla="val 50000"/>
              <a:gd name="adj2" fmla="val 3830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D285E-F9EB-8FCD-F9EF-619FCA94437D}"/>
              </a:ext>
            </a:extLst>
          </p:cNvPr>
          <p:cNvSpPr txBox="1"/>
          <p:nvPr/>
        </p:nvSpPr>
        <p:spPr>
          <a:xfrm>
            <a:off x="0" y="111399"/>
            <a:ext cx="1197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дистанционного образования на школьную систему образования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B05609-87A0-6BD4-556B-3239657F285C}"/>
              </a:ext>
            </a:extLst>
          </p:cNvPr>
          <p:cNvSpPr/>
          <p:nvPr/>
        </p:nvSpPr>
        <p:spPr>
          <a:xfrm>
            <a:off x="2442525" y="2688166"/>
            <a:ext cx="1117198" cy="123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0676E9-137A-D83C-524B-D21B6B355D45}"/>
              </a:ext>
            </a:extLst>
          </p:cNvPr>
          <p:cNvSpPr/>
          <p:nvPr/>
        </p:nvSpPr>
        <p:spPr>
          <a:xfrm>
            <a:off x="3559721" y="2688166"/>
            <a:ext cx="2290535" cy="123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5-9</a:t>
            </a:r>
          </a:p>
        </p:txBody>
      </p:sp>
      <p:sp>
        <p:nvSpPr>
          <p:cNvPr id="5" name="Стрелка вправо 9">
            <a:extLst>
              <a:ext uri="{FF2B5EF4-FFF2-40B4-BE49-F238E27FC236}">
                <a16:creationId xmlns:a16="http://schemas.microsoft.com/office/drawing/2014/main" id="{8A395864-03F5-015B-BD77-8AEEA1CA3D99}"/>
              </a:ext>
            </a:extLst>
          </p:cNvPr>
          <p:cNvSpPr/>
          <p:nvPr/>
        </p:nvSpPr>
        <p:spPr>
          <a:xfrm>
            <a:off x="5850256" y="2531697"/>
            <a:ext cx="4872139" cy="68535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Переход в СПО</a:t>
            </a:r>
          </a:p>
        </p:txBody>
      </p:sp>
      <p:sp>
        <p:nvSpPr>
          <p:cNvPr id="17" name="Стрелка углом 1">
            <a:extLst>
              <a:ext uri="{FF2B5EF4-FFF2-40B4-BE49-F238E27FC236}">
                <a16:creationId xmlns:a16="http://schemas.microsoft.com/office/drawing/2014/main" id="{1D856115-F932-4871-2CBD-B3F49465D6EF}"/>
              </a:ext>
            </a:extLst>
          </p:cNvPr>
          <p:cNvSpPr/>
          <p:nvPr/>
        </p:nvSpPr>
        <p:spPr>
          <a:xfrm>
            <a:off x="3686573" y="1012506"/>
            <a:ext cx="4646138" cy="1672205"/>
          </a:xfrm>
          <a:prstGeom prst="bentArrow">
            <a:avLst>
              <a:gd name="adj1" fmla="val 14064"/>
              <a:gd name="adj2" fmla="val 12075"/>
              <a:gd name="adj3" fmla="val 18182"/>
              <a:gd name="adj4" fmla="val 48505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углом 1">
            <a:extLst>
              <a:ext uri="{FF2B5EF4-FFF2-40B4-BE49-F238E27FC236}">
                <a16:creationId xmlns:a16="http://schemas.microsoft.com/office/drawing/2014/main" id="{5F8B7420-32D8-01D7-E544-F262F22D00D7}"/>
              </a:ext>
            </a:extLst>
          </p:cNvPr>
          <p:cNvSpPr/>
          <p:nvPr/>
        </p:nvSpPr>
        <p:spPr>
          <a:xfrm>
            <a:off x="4728863" y="1486645"/>
            <a:ext cx="3603847" cy="1215104"/>
          </a:xfrm>
          <a:prstGeom prst="bentArrow">
            <a:avLst>
              <a:gd name="adj1" fmla="val 21501"/>
              <a:gd name="adj2" fmla="val 17114"/>
              <a:gd name="adj3" fmla="val 25000"/>
              <a:gd name="adj4" fmla="val 43750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894F4-AFB6-F3D5-00AB-D72302475075}"/>
              </a:ext>
            </a:extLst>
          </p:cNvPr>
          <p:cNvSpPr txBox="1"/>
          <p:nvPr/>
        </p:nvSpPr>
        <p:spPr>
          <a:xfrm>
            <a:off x="6336134" y="1979555"/>
            <a:ext cx="1805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10-11 </a:t>
            </a:r>
            <a:r>
              <a:rPr lang="ru-RU" sz="1600" dirty="0" err="1">
                <a:solidFill>
                  <a:srgbClr val="FFFF00"/>
                </a:solidFill>
              </a:rPr>
              <a:t>кл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4AF553-BE84-1213-F1D4-2381C27EA1D2}"/>
              </a:ext>
            </a:extLst>
          </p:cNvPr>
          <p:cNvSpPr txBox="1"/>
          <p:nvPr/>
        </p:nvSpPr>
        <p:spPr>
          <a:xfrm>
            <a:off x="6334713" y="1504185"/>
            <a:ext cx="1700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FE8936-1E41-AAFD-50C2-F8079540201C}"/>
              </a:ext>
            </a:extLst>
          </p:cNvPr>
          <p:cNvSpPr txBox="1"/>
          <p:nvPr/>
        </p:nvSpPr>
        <p:spPr>
          <a:xfrm>
            <a:off x="4897728" y="1030475"/>
            <a:ext cx="2402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– 11 </a:t>
            </a:r>
            <a:r>
              <a:rPr lang="ru-RU" sz="1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Развернутая стрелка 2">
            <a:extLst>
              <a:ext uri="{FF2B5EF4-FFF2-40B4-BE49-F238E27FC236}">
                <a16:creationId xmlns:a16="http://schemas.microsoft.com/office/drawing/2014/main" id="{1C3C3EE5-FF29-D6FC-6C64-EA62B7F6F877}"/>
              </a:ext>
            </a:extLst>
          </p:cNvPr>
          <p:cNvSpPr/>
          <p:nvPr/>
        </p:nvSpPr>
        <p:spPr>
          <a:xfrm flipV="1">
            <a:off x="3724942" y="3927031"/>
            <a:ext cx="1848133" cy="681644"/>
          </a:xfrm>
          <a:prstGeom prst="uturnArrow">
            <a:avLst>
              <a:gd name="adj1" fmla="val 36251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403B94-FC0B-8C7C-4A15-E15AB48E8BDD}"/>
              </a:ext>
            </a:extLst>
          </p:cNvPr>
          <p:cNvSpPr txBox="1"/>
          <p:nvPr/>
        </p:nvSpPr>
        <p:spPr>
          <a:xfrm>
            <a:off x="4175619" y="4285510"/>
            <a:ext cx="1178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</a:p>
        </p:txBody>
      </p:sp>
      <p:sp>
        <p:nvSpPr>
          <p:cNvPr id="26" name="Развернутая стрелка 2">
            <a:extLst>
              <a:ext uri="{FF2B5EF4-FFF2-40B4-BE49-F238E27FC236}">
                <a16:creationId xmlns:a16="http://schemas.microsoft.com/office/drawing/2014/main" id="{1C3C3EE5-FF29-D6FC-6C64-EA62B7F6F877}"/>
              </a:ext>
            </a:extLst>
          </p:cNvPr>
          <p:cNvSpPr/>
          <p:nvPr/>
        </p:nvSpPr>
        <p:spPr>
          <a:xfrm flipV="1">
            <a:off x="5837004" y="3918138"/>
            <a:ext cx="1314186" cy="681644"/>
          </a:xfrm>
          <a:prstGeom prst="uturnArrow">
            <a:avLst>
              <a:gd name="adj1" fmla="val 36251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403B94-FC0B-8C7C-4A15-E15AB48E8BDD}"/>
              </a:ext>
            </a:extLst>
          </p:cNvPr>
          <p:cNvSpPr txBox="1"/>
          <p:nvPr/>
        </p:nvSpPr>
        <p:spPr>
          <a:xfrm>
            <a:off x="6004844" y="4268506"/>
            <a:ext cx="1178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</a:p>
        </p:txBody>
      </p:sp>
      <p:sp>
        <p:nvSpPr>
          <p:cNvPr id="28" name="Стрелка углом 27"/>
          <p:cNvSpPr/>
          <p:nvPr/>
        </p:nvSpPr>
        <p:spPr>
          <a:xfrm flipV="1">
            <a:off x="7504192" y="3900169"/>
            <a:ext cx="3218203" cy="913581"/>
          </a:xfrm>
          <a:prstGeom prst="bentArrow">
            <a:avLst>
              <a:gd name="adj1" fmla="val 25000"/>
              <a:gd name="adj2" fmla="val 32934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403B94-FC0B-8C7C-4A15-E15AB48E8BDD}"/>
              </a:ext>
            </a:extLst>
          </p:cNvPr>
          <p:cNvSpPr txBox="1"/>
          <p:nvPr/>
        </p:nvSpPr>
        <p:spPr>
          <a:xfrm>
            <a:off x="8286325" y="4339041"/>
            <a:ext cx="232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профессия ИТ</a:t>
            </a:r>
          </a:p>
        </p:txBody>
      </p:sp>
      <p:sp>
        <p:nvSpPr>
          <p:cNvPr id="30" name="Стрелка вправо 15">
            <a:extLst>
              <a:ext uri="{FF2B5EF4-FFF2-40B4-BE49-F238E27FC236}">
                <a16:creationId xmlns:a16="http://schemas.microsoft.com/office/drawing/2014/main" id="{295430C8-3C4B-D7C6-E117-E284B0D22352}"/>
              </a:ext>
            </a:extLst>
          </p:cNvPr>
          <p:cNvSpPr/>
          <p:nvPr/>
        </p:nvSpPr>
        <p:spPr>
          <a:xfrm>
            <a:off x="2450686" y="4735658"/>
            <a:ext cx="5907433" cy="59566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955940-B2C3-3D12-1A78-356182489D5E}"/>
              </a:ext>
            </a:extLst>
          </p:cNvPr>
          <p:cNvSpPr txBox="1"/>
          <p:nvPr/>
        </p:nvSpPr>
        <p:spPr>
          <a:xfrm>
            <a:off x="2913341" y="5445653"/>
            <a:ext cx="5372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Независимая оценка знаний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Цифровой аттестат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Цифровое портфолио ученика</a:t>
            </a:r>
          </a:p>
          <a:p>
            <a:r>
              <a:rPr lang="ru-RU" sz="2000" dirty="0">
                <a:latin typeface="+mj-lt"/>
              </a:rPr>
              <a:t>Система контроля ученика на основе ИИ</a:t>
            </a:r>
          </a:p>
        </p:txBody>
      </p:sp>
    </p:spTree>
    <p:extLst>
      <p:ext uri="{BB962C8B-B14F-4D97-AF65-F5344CB8AC3E}">
        <p14:creationId xmlns:p14="http://schemas.microsoft.com/office/powerpoint/2010/main" val="138472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6688D-4F05-2BE5-6C2C-28F0DC1B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8" y="897111"/>
            <a:ext cx="3750688" cy="506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E0EEE-32FA-0DC4-8EE1-B115835F4380}"/>
              </a:ext>
            </a:extLst>
          </p:cNvPr>
          <p:cNvSpPr txBox="1"/>
          <p:nvPr/>
        </p:nvSpPr>
        <p:spPr>
          <a:xfrm>
            <a:off x="4672940" y="430618"/>
            <a:ext cx="7742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29.12.2012 N 273-ФЗ "Об образовании в Российской Федерации</a:t>
            </a:r>
            <a:r>
              <a:rPr lang="ru-RU" sz="240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3FA81-78B3-E023-51BD-4FFFC59B735E}"/>
              </a:ext>
            </a:extLst>
          </p:cNvPr>
          <p:cNvSpPr txBox="1"/>
          <p:nvPr/>
        </p:nvSpPr>
        <p:spPr>
          <a:xfrm>
            <a:off x="4308763" y="2617013"/>
            <a:ext cx="7508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16. Реализация образовательных программ с применением электронного обучения и дистанционных образовательных технологий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D32E88-8D2B-02C0-3FED-3076D3C8AF6E}"/>
              </a:ext>
            </a:extLst>
          </p:cNvPr>
          <p:cNvSpPr txBox="1"/>
          <p:nvPr/>
        </p:nvSpPr>
        <p:spPr>
          <a:xfrm>
            <a:off x="4364182" y="1811125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Глава 2. СИСТЕМА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81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F7FE6-247A-C8EA-E746-C7F81C87B59B}"/>
              </a:ext>
            </a:extLst>
          </p:cNvPr>
          <p:cNvSpPr txBox="1"/>
          <p:nvPr/>
        </p:nvSpPr>
        <p:spPr>
          <a:xfrm>
            <a:off x="386499" y="655371"/>
            <a:ext cx="11444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образовательного портала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«Сдам ГИА»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образовательной платформы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интеллектуальный тренажёр </a:t>
            </a:r>
            <a:r>
              <a:rPr lang="ru-RU" sz="24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появление онлайн-школы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435" y="67112"/>
            <a:ext cx="114398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внедрения дистанционных сервисов и образовательных платформ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2690179"/>
            <a:ext cx="8391704" cy="3761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D530E-C1E8-A49B-B6FA-259CA0CCDFB3}"/>
              </a:ext>
            </a:extLst>
          </p:cNvPr>
          <p:cNvSpPr txBox="1"/>
          <p:nvPr/>
        </p:nvSpPr>
        <p:spPr>
          <a:xfrm>
            <a:off x="8705261" y="5136675"/>
            <a:ext cx="3405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электронного журнала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Дневник.ру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5395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BF4B0C-F406-D71B-03AC-201C1A839C13}"/>
              </a:ext>
            </a:extLst>
          </p:cNvPr>
          <p:cNvSpPr txBox="1"/>
          <p:nvPr/>
        </p:nvSpPr>
        <p:spPr>
          <a:xfrm>
            <a:off x="357809" y="159026"/>
            <a:ext cx="118341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появление онлайн-школ, которые выдают аттестат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образца</a:t>
            </a:r>
            <a:endParaRPr lang="ru-RU" sz="2400" b="1" dirty="0">
              <a:solidFill>
                <a:srgbClr val="2E2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41671-D2C2-5886-729E-4A574CB6C224}"/>
              </a:ext>
            </a:extLst>
          </p:cNvPr>
          <p:cNvSpPr txBox="1"/>
          <p:nvPr/>
        </p:nvSpPr>
        <p:spPr>
          <a:xfrm>
            <a:off x="1362496" y="928467"/>
            <a:ext cx="74579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«Онлайн-школа № 1» 1 - 11 классы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2"/>
            </a:pPr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«Онлайн-лицей № 1» 1 - 11 классы</a:t>
            </a:r>
          </a:p>
          <a:p>
            <a:pPr algn="l">
              <a:buFont typeface="+mj-lt"/>
              <a:buAutoNum type="arabicPeriod" startAt="2"/>
            </a:pPr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Домашняя школа </a:t>
            </a:r>
            <a:r>
              <a:rPr lang="ru-RU" sz="2200" dirty="0" err="1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Фоксфорда</a:t>
            </a:r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1 - 11 классы</a:t>
            </a:r>
          </a:p>
          <a:p>
            <a:pPr algn="l">
              <a:buFont typeface="+mj-lt"/>
              <a:buAutoNum type="arabicPeriod" startAt="2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ИнтернетУрок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1 - 11 классы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2"/>
            </a:pPr>
            <a:r>
              <a:rPr lang="ru-RU" sz="2200" u="sng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онлайн-школа «БИТ» , 1 - 11 классы</a:t>
            </a:r>
          </a:p>
          <a:p>
            <a:pPr>
              <a:buFont typeface="+mj-lt"/>
              <a:buAutoNum type="arabicPeriod" startAt="2"/>
            </a:pPr>
            <a:r>
              <a:rPr lang="ru-RU" sz="2200" dirty="0">
                <a:solidFill>
                  <a:srgbClr val="2E2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«Онлайн-гимназия № 1», 5-11 классы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61D67B-89A2-32BE-9D3F-623715C8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87" y="3359847"/>
            <a:ext cx="7574772" cy="29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3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B5275D-8E78-8844-8312-1567FCE9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92" y="0"/>
            <a:ext cx="6662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72B4C-55BF-8A28-97C5-02DDDC30212D}"/>
              </a:ext>
            </a:extLst>
          </p:cNvPr>
          <p:cNvSpPr txBox="1"/>
          <p:nvPr/>
        </p:nvSpPr>
        <p:spPr>
          <a:xfrm>
            <a:off x="611441" y="117709"/>
            <a:ext cx="1069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дистанционных ресурсов для образовательного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5C1947-DAE8-CD05-6A07-DEC9470A66CB}"/>
              </a:ext>
            </a:extLst>
          </p:cNvPr>
          <p:cNvSpPr/>
          <p:nvPr/>
        </p:nvSpPr>
        <p:spPr>
          <a:xfrm>
            <a:off x="154380" y="1902759"/>
            <a:ext cx="3231747" cy="1196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системы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(государственные, региональные, муниципальные)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77F9DF-2BF1-3A70-7BF3-2CD175BAD2AF}"/>
              </a:ext>
            </a:extLst>
          </p:cNvPr>
          <p:cNvSpPr/>
          <p:nvPr/>
        </p:nvSpPr>
        <p:spPr>
          <a:xfrm>
            <a:off x="4566922" y="1881715"/>
            <a:ext cx="2783541" cy="1196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нлайн-курсы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BBCB6B-C741-94BF-B379-492DDB0886FC}"/>
              </a:ext>
            </a:extLst>
          </p:cNvPr>
          <p:cNvSpPr/>
          <p:nvPr/>
        </p:nvSpPr>
        <p:spPr>
          <a:xfrm>
            <a:off x="8736238" y="1959216"/>
            <a:ext cx="3264083" cy="11967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Цифровой образовательный контент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02BEC2-E49D-4D49-01B4-15B534667922}"/>
              </a:ext>
            </a:extLst>
          </p:cNvPr>
          <p:cNvSpPr/>
          <p:nvPr/>
        </p:nvSpPr>
        <p:spPr>
          <a:xfrm>
            <a:off x="1848623" y="4288731"/>
            <a:ext cx="3966353" cy="13478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фровые образовательные сервисы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(для обучения и автоматизации образовательной деятельности)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93025F-7C38-4C49-D919-9952F2A8EBD9}"/>
              </a:ext>
            </a:extLst>
          </p:cNvPr>
          <p:cNvSpPr/>
          <p:nvPr/>
        </p:nvSpPr>
        <p:spPr>
          <a:xfrm>
            <a:off x="6432148" y="4298869"/>
            <a:ext cx="3632190" cy="13478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Цифровое индивидуальное портфолио обучающегося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216BFD5-5F28-275B-11C1-FD9E4361758E}"/>
              </a:ext>
            </a:extLst>
          </p:cNvPr>
          <p:cNvCxnSpPr>
            <a:cxnSpLocks/>
          </p:cNvCxnSpPr>
          <p:nvPr/>
        </p:nvCxnSpPr>
        <p:spPr>
          <a:xfrm>
            <a:off x="1770253" y="1156951"/>
            <a:ext cx="8655584" cy="670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3E41874-2790-6C07-52A8-4D240EB70390}"/>
              </a:ext>
            </a:extLst>
          </p:cNvPr>
          <p:cNvCxnSpPr/>
          <p:nvPr/>
        </p:nvCxnSpPr>
        <p:spPr>
          <a:xfrm>
            <a:off x="5958693" y="539618"/>
            <a:ext cx="2590" cy="631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4F925B5-6F1C-FDFC-3F41-D7278821E744}"/>
              </a:ext>
            </a:extLst>
          </p:cNvPr>
          <p:cNvCxnSpPr>
            <a:cxnSpLocks/>
          </p:cNvCxnSpPr>
          <p:nvPr/>
        </p:nvCxnSpPr>
        <p:spPr>
          <a:xfrm flipH="1">
            <a:off x="1766163" y="1156951"/>
            <a:ext cx="6724" cy="665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B060104-C711-C6EE-5340-A1C13C0E9BEF}"/>
              </a:ext>
            </a:extLst>
          </p:cNvPr>
          <p:cNvCxnSpPr>
            <a:cxnSpLocks/>
          </p:cNvCxnSpPr>
          <p:nvPr/>
        </p:nvCxnSpPr>
        <p:spPr>
          <a:xfrm>
            <a:off x="5958693" y="1210189"/>
            <a:ext cx="0" cy="612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C6BB64D-AC8F-E27B-E2F6-8B2040051FB5}"/>
              </a:ext>
            </a:extLst>
          </p:cNvPr>
          <p:cNvCxnSpPr>
            <a:cxnSpLocks/>
          </p:cNvCxnSpPr>
          <p:nvPr/>
        </p:nvCxnSpPr>
        <p:spPr>
          <a:xfrm flipH="1">
            <a:off x="1762657" y="1711104"/>
            <a:ext cx="6724" cy="6659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EC62541-AA90-4E1B-CFB6-746FE63A62F2}"/>
              </a:ext>
            </a:extLst>
          </p:cNvPr>
          <p:cNvCxnSpPr>
            <a:cxnSpLocks/>
          </p:cNvCxnSpPr>
          <p:nvPr/>
        </p:nvCxnSpPr>
        <p:spPr>
          <a:xfrm>
            <a:off x="10407151" y="1224003"/>
            <a:ext cx="0" cy="678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1B997BC-392B-9F6D-92D0-3F07C6474ED9}"/>
              </a:ext>
            </a:extLst>
          </p:cNvPr>
          <p:cNvCxnSpPr>
            <a:cxnSpLocks/>
          </p:cNvCxnSpPr>
          <p:nvPr/>
        </p:nvCxnSpPr>
        <p:spPr>
          <a:xfrm>
            <a:off x="8245842" y="1224003"/>
            <a:ext cx="0" cy="3074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95D7C44-919D-2E66-9D0C-B25A74C13661}"/>
              </a:ext>
            </a:extLst>
          </p:cNvPr>
          <p:cNvCxnSpPr>
            <a:cxnSpLocks/>
          </p:cNvCxnSpPr>
          <p:nvPr/>
        </p:nvCxnSpPr>
        <p:spPr>
          <a:xfrm>
            <a:off x="3822284" y="1190477"/>
            <a:ext cx="0" cy="30748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286111-F023-1272-8841-F82D4837F2F7}"/>
              </a:ext>
            </a:extLst>
          </p:cNvPr>
          <p:cNvSpPr txBox="1"/>
          <p:nvPr/>
        </p:nvSpPr>
        <p:spPr>
          <a:xfrm>
            <a:off x="154380" y="3222110"/>
            <a:ext cx="348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ФИС ОКО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«Государственная аттестация»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A4A7C-96E6-428A-59FE-C73AD56BFCCC}"/>
              </a:ext>
            </a:extLst>
          </p:cNvPr>
          <p:cNvSpPr txBox="1"/>
          <p:nvPr/>
        </p:nvSpPr>
        <p:spPr>
          <a:xfrm>
            <a:off x="5022553" y="3222110"/>
            <a:ext cx="183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будущего»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590B9-C1E0-6653-F16C-77261D5A3CC7}"/>
              </a:ext>
            </a:extLst>
          </p:cNvPr>
          <p:cNvSpPr txBox="1"/>
          <p:nvPr/>
        </p:nvSpPr>
        <p:spPr>
          <a:xfrm>
            <a:off x="1848623" y="5684129"/>
            <a:ext cx="372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Онлайн-школы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дневник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7B6C9-D982-862C-D3FA-8E1F804A5167}"/>
              </a:ext>
            </a:extLst>
          </p:cNvPr>
          <p:cNvSpPr txBox="1"/>
          <p:nvPr/>
        </p:nvSpPr>
        <p:spPr>
          <a:xfrm>
            <a:off x="8673761" y="3222110"/>
            <a:ext cx="3447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электронная школа</a:t>
            </a:r>
          </a:p>
          <a:p>
            <a:pPr algn="l" fontAlgn="base"/>
            <a:r>
              <a:rPr lang="ru-RU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ЦОР</a:t>
            </a:r>
            <a:endParaRPr lang="ru-RU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84732C-2D25-157B-9DE3-CF5AA272B8D6}"/>
              </a:ext>
            </a:extLst>
          </p:cNvPr>
          <p:cNvSpPr txBox="1"/>
          <p:nvPr/>
        </p:nvSpPr>
        <p:spPr>
          <a:xfrm>
            <a:off x="6432149" y="5784037"/>
            <a:ext cx="357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«Мои успехи» к 2030 году</a:t>
            </a:r>
          </a:p>
        </p:txBody>
      </p:sp>
    </p:spTree>
    <p:extLst>
      <p:ext uri="{BB962C8B-B14F-4D97-AF65-F5344CB8AC3E}">
        <p14:creationId xmlns:p14="http://schemas.microsoft.com/office/powerpoint/2010/main" val="292967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79" y="702366"/>
            <a:ext cx="8518853" cy="569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6589" y="92766"/>
            <a:ext cx="9792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ФГИС - Цифровая образовательная среда (ЦОС)  «Моя школа»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8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24441" y="2523129"/>
            <a:ext cx="455874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информационные системы и сервисы для сопровождения учебного процесса, мониторинга, отчетности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72B4C-55BF-8A28-97C5-02DDDC30212D}"/>
              </a:ext>
            </a:extLst>
          </p:cNvPr>
          <p:cNvSpPr txBox="1"/>
          <p:nvPr/>
        </p:nvSpPr>
        <p:spPr>
          <a:xfrm>
            <a:off x="717459" y="382752"/>
            <a:ext cx="10694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дистанционных ресурсов для образовательного процесса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875" y="2523129"/>
            <a:ext cx="380153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образовательные ресурсы и технологии для обучения учащихся в ОУ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67059" y="844417"/>
            <a:ext cx="278296" cy="60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3101" y="1444487"/>
            <a:ext cx="8747908" cy="20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06841" y="1656521"/>
            <a:ext cx="283080" cy="71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508698" y="1668139"/>
            <a:ext cx="283080" cy="71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92223" y="2523129"/>
            <a:ext cx="284075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Онлайн-школы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Онлайн-курсы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462275" y="1668139"/>
            <a:ext cx="283080" cy="710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F51993-350C-18F2-C3F6-A9216056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3" y="987617"/>
            <a:ext cx="8740923" cy="5870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A4D17-5AD2-D41D-A92B-F2C0FF7CFEF0}"/>
              </a:ext>
            </a:extLst>
          </p:cNvPr>
          <p:cNvSpPr txBox="1"/>
          <p:nvPr/>
        </p:nvSpPr>
        <p:spPr>
          <a:xfrm>
            <a:off x="9236222" y="3922808"/>
            <a:ext cx="256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нлайн-курсы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7BD02-1F02-2D81-2960-55D035DC79D1}"/>
              </a:ext>
            </a:extLst>
          </p:cNvPr>
          <p:cNvSpPr txBox="1"/>
          <p:nvPr/>
        </p:nvSpPr>
        <p:spPr>
          <a:xfrm>
            <a:off x="1276351" y="238810"/>
            <a:ext cx="9915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Внеурочные онлайн курсы в рамках 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3746552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988</Words>
  <Application>Microsoft Office PowerPoint</Application>
  <PresentationFormat>Широкоэкранный</PresentationFormat>
  <Paragraphs>175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Развитие модели дистанционного обучения в образовательном учреждении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69</cp:revision>
  <dcterms:created xsi:type="dcterms:W3CDTF">2024-03-23T00:15:05Z</dcterms:created>
  <dcterms:modified xsi:type="dcterms:W3CDTF">2024-03-29T01:25:29Z</dcterms:modified>
</cp:coreProperties>
</file>