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72" r:id="rId4"/>
    <p:sldId id="269" r:id="rId5"/>
    <p:sldId id="274" r:id="rId6"/>
    <p:sldId id="267" r:id="rId7"/>
    <p:sldId id="265" r:id="rId8"/>
    <p:sldId id="261" r:id="rId9"/>
    <p:sldId id="276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5267" autoAdjust="0"/>
  </p:normalViewPr>
  <p:slideViewPr>
    <p:cSldViewPr snapToGrid="0">
      <p:cViewPr varScale="1">
        <p:scale>
          <a:sx n="95" d="100"/>
          <a:sy n="95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3BBD-1425-4410-AA49-FEAEA5B4C2A6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C6E4B-086D-42BB-9069-12571D4191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7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https://dzen.ru/a/YQuypsi1cmVZQgBs</a:t>
            </a:r>
            <a:r>
              <a:rPr lang="ru-RU" dirty="0"/>
              <a:t> </a:t>
            </a:r>
          </a:p>
          <a:p>
            <a:r>
              <a:rPr lang="en-US" dirty="0"/>
              <a:t>https://www.pioner72.ru/upload/DOC/</a:t>
            </a:r>
            <a:r>
              <a:rPr lang="ru-RU" dirty="0"/>
              <a:t>Сетевая_форма_реализации_дополнительных_общеразвивающих_программ.</a:t>
            </a:r>
            <a:r>
              <a:rPr lang="en-US" dirty="0"/>
              <a:t>pdf</a:t>
            </a:r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8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Пояснения </a:t>
            </a:r>
          </a:p>
          <a:p>
            <a:pPr marL="342900" indent="-342900">
              <a:buAutoNum type="arabicPeriod"/>
            </a:pPr>
            <a:r>
              <a:rPr lang="ru-RU" sz="1200" dirty="0">
                <a:solidFill>
                  <a:srgbClr val="000000"/>
                </a:solidFill>
                <a:latin typeface="-apple-system"/>
              </a:rPr>
              <a:t>С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етевое обучение может применяться для реализации как всей образовательной программы, так и её компонентов, то есть отдельных учебных предметов, курсов, программ дополнительного образования.</a:t>
            </a:r>
          </a:p>
          <a:p>
            <a:pPr marL="342900" indent="-342900">
              <a:buAutoNum type="arabicPeriod"/>
            </a:pPr>
            <a:endParaRPr lang="ru-RU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Для организации сетевого обучения школа должна заключить договор с другими образовательными организациями. Это может быть другая общеобразовательная школа, 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ВУЗ, технический центр (</a:t>
            </a:r>
            <a:r>
              <a:rPr lang="ru-RU" sz="1200" dirty="0" err="1">
                <a:solidFill>
                  <a:srgbClr val="000000"/>
                </a:solidFill>
                <a:latin typeface="-apple-system"/>
              </a:rPr>
              <a:t>Кванториум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, </a:t>
            </a:r>
            <a:r>
              <a:rPr lang="en-US" sz="1200" dirty="0">
                <a:solidFill>
                  <a:srgbClr val="000000"/>
                </a:solidFill>
                <a:latin typeface="-apple-system"/>
              </a:rPr>
              <a:t>IT</a:t>
            </a:r>
            <a:r>
              <a:rPr lang="ru-RU" sz="1200" dirty="0">
                <a:solidFill>
                  <a:srgbClr val="000000"/>
                </a:solidFill>
                <a:latin typeface="-apple-system"/>
              </a:rPr>
              <a:t>-куб), дистанционная школа, 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музыкальная школа, спортивная школа и </a:t>
            </a:r>
            <a:r>
              <a:rPr lang="ru-RU" sz="1200" b="0" i="0" dirty="0" err="1">
                <a:solidFill>
                  <a:srgbClr val="000000"/>
                </a:solidFill>
                <a:effectLst/>
                <a:latin typeface="-apple-system"/>
              </a:rPr>
              <a:t>тд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. РЭШ МОЯ ШКОЛА Яндекс Учебник</a:t>
            </a:r>
          </a:p>
          <a:p>
            <a:pPr marL="342900" indent="-342900">
              <a:buAutoNum type="arabicPeriod"/>
            </a:pPr>
            <a:endParaRPr lang="ru-RU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Форма организации учебного процесса при сетевом обучении может быть любой: очной, заочной, дистанционной.</a:t>
            </a:r>
          </a:p>
          <a:p>
            <a:pPr marL="342900" indent="-342900">
              <a:buAutoNum type="arabicPeriod"/>
            </a:pPr>
            <a:endParaRPr lang="ru-RU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342900" indent="-342900">
              <a:buAutoNum type="arabicPeriod"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Договоров может быть несколько с разными образовательными организациями.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1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Общие примеры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Школа может заключить договор с университетом, чтобы в профильном физико-математическом классе физику вёл профессор университета. Этот преподаватель может приходит и вести уроки в обычном очном формате.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Тренеры из спортивной школы, с которой заключён договор, могут вести физкультуру/секцию баскетбола и т.д. в школе.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ru-RU" sz="12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ru-RU" sz="1200" b="0" i="0" dirty="0">
                <a:solidFill>
                  <a:srgbClr val="000000"/>
                </a:solidFill>
                <a:effectLst/>
                <a:latin typeface="-apple-system"/>
              </a:rPr>
              <a:t>Хабаровская школа, может заключить договор с вузом Москвы, чтобы дополнительный курс углублённой подготовки к олимпиадам по биологии для старшеклассников вели преподаватели этого вуза в дистанционном формате.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2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C6E4B-086D-42BB-9069-12571D41910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9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FB7EF5-8A2F-56AA-24EA-DF455E5657D1}"/>
              </a:ext>
            </a:extLst>
          </p:cNvPr>
          <p:cNvSpPr/>
          <p:nvPr/>
        </p:nvSpPr>
        <p:spPr>
          <a:xfrm>
            <a:off x="9863328" y="0"/>
            <a:ext cx="232867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87EAF89-A92D-B6DE-4240-C6FA42434861}"/>
              </a:ext>
            </a:extLst>
          </p:cNvPr>
          <p:cNvSpPr/>
          <p:nvPr/>
        </p:nvSpPr>
        <p:spPr>
          <a:xfrm rot="5400000">
            <a:off x="5845175" y="511175"/>
            <a:ext cx="501650" cy="12192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44CCBB-BD75-5634-C987-95D7641023C6}"/>
              </a:ext>
            </a:extLst>
          </p:cNvPr>
          <p:cNvSpPr/>
          <p:nvPr/>
        </p:nvSpPr>
        <p:spPr>
          <a:xfrm>
            <a:off x="0" y="0"/>
            <a:ext cx="1261872" cy="126187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AA6739D-4B8D-701E-7A2E-CABFDBF0579F}"/>
              </a:ext>
            </a:extLst>
          </p:cNvPr>
          <p:cNvSpPr/>
          <p:nvPr/>
        </p:nvSpPr>
        <p:spPr>
          <a:xfrm>
            <a:off x="9122663" y="0"/>
            <a:ext cx="740664" cy="272491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Google Shape;523;p29">
            <a:extLst>
              <a:ext uri="{FF2B5EF4-FFF2-40B4-BE49-F238E27FC236}">
                <a16:creationId xmlns:a16="http://schemas.microsoft.com/office/drawing/2014/main" id="{0E6BB91C-EEB2-8CAA-31AF-C15881B23BFE}"/>
              </a:ext>
            </a:extLst>
          </p:cNvPr>
          <p:cNvSpPr/>
          <p:nvPr/>
        </p:nvSpPr>
        <p:spPr>
          <a:xfrm rot="5400000">
            <a:off x="2282115" y="2931134"/>
            <a:ext cx="852413" cy="5757724"/>
          </a:xfrm>
          <a:custGeom>
            <a:avLst/>
            <a:gdLst/>
            <a:ahLst/>
            <a:cxnLst/>
            <a:rect l="l" t="t" r="r" b="b"/>
            <a:pathLst>
              <a:path w="14385" h="14385" fill="none" extrusionOk="0">
                <a:moveTo>
                  <a:pt x="1" y="14384"/>
                </a:moveTo>
                <a:lnTo>
                  <a:pt x="1" y="0"/>
                </a:lnTo>
                <a:lnTo>
                  <a:pt x="14385" y="0"/>
                </a:lnTo>
                <a:lnTo>
                  <a:pt x="14385" y="14384"/>
                </a:lnTo>
                <a:close/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108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24;p29">
            <a:extLst>
              <a:ext uri="{FF2B5EF4-FFF2-40B4-BE49-F238E27FC236}">
                <a16:creationId xmlns:a16="http://schemas.microsoft.com/office/drawing/2014/main" id="{B0C99F74-914D-A92D-745B-A2E238AED7B9}"/>
              </a:ext>
            </a:extLst>
          </p:cNvPr>
          <p:cNvSpPr/>
          <p:nvPr/>
        </p:nvSpPr>
        <p:spPr>
          <a:xfrm>
            <a:off x="4657499" y="5383789"/>
            <a:ext cx="929685" cy="852419"/>
          </a:xfrm>
          <a:custGeom>
            <a:avLst/>
            <a:gdLst/>
            <a:ahLst/>
            <a:cxnLst/>
            <a:rect l="l" t="t" r="r" b="b"/>
            <a:pathLst>
              <a:path w="14385" h="14374" extrusionOk="0">
                <a:moveTo>
                  <a:pt x="1" y="1"/>
                </a:moveTo>
                <a:lnTo>
                  <a:pt x="1" y="14374"/>
                </a:lnTo>
                <a:lnTo>
                  <a:pt x="14385" y="14374"/>
                </a:lnTo>
                <a:lnTo>
                  <a:pt x="14385" y="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527;p29">
            <a:extLst>
              <a:ext uri="{FF2B5EF4-FFF2-40B4-BE49-F238E27FC236}">
                <a16:creationId xmlns:a16="http://schemas.microsoft.com/office/drawing/2014/main" id="{4070CF0C-BAC0-3C99-E0B2-A23F354C492E}"/>
              </a:ext>
            </a:extLst>
          </p:cNvPr>
          <p:cNvGrpSpPr/>
          <p:nvPr/>
        </p:nvGrpSpPr>
        <p:grpSpPr>
          <a:xfrm>
            <a:off x="9961297" y="4190536"/>
            <a:ext cx="2084988" cy="2143674"/>
            <a:chOff x="2752725" y="3556625"/>
            <a:chExt cx="780725" cy="802700"/>
          </a:xfrm>
          <a:solidFill>
            <a:srgbClr val="009640"/>
          </a:solidFill>
        </p:grpSpPr>
        <p:sp>
          <p:nvSpPr>
            <p:cNvPr id="18" name="Google Shape;528;p29">
              <a:extLst>
                <a:ext uri="{FF2B5EF4-FFF2-40B4-BE49-F238E27FC236}">
                  <a16:creationId xmlns:a16="http://schemas.microsoft.com/office/drawing/2014/main" id="{73B58A2E-AA91-8248-6AB3-E2828826D520}"/>
                </a:ext>
              </a:extLst>
            </p:cNvPr>
            <p:cNvSpPr/>
            <p:nvPr/>
          </p:nvSpPr>
          <p:spPr>
            <a:xfrm>
              <a:off x="2752725" y="4324600"/>
              <a:ext cx="34700" cy="34725"/>
            </a:xfrm>
            <a:custGeom>
              <a:avLst/>
              <a:gdLst/>
              <a:ahLst/>
              <a:cxnLst/>
              <a:rect l="l" t="t" r="r" b="b"/>
              <a:pathLst>
                <a:path w="1388" h="1389" extrusionOk="0">
                  <a:moveTo>
                    <a:pt x="694" y="1"/>
                  </a:moveTo>
                  <a:cubicBezTo>
                    <a:pt x="314" y="1"/>
                    <a:pt x="0" y="304"/>
                    <a:pt x="0" y="694"/>
                  </a:cubicBezTo>
                  <a:cubicBezTo>
                    <a:pt x="0" y="1074"/>
                    <a:pt x="314" y="1388"/>
                    <a:pt x="694" y="1388"/>
                  </a:cubicBezTo>
                  <a:cubicBezTo>
                    <a:pt x="1073" y="1388"/>
                    <a:pt x="1387" y="1074"/>
                    <a:pt x="1387" y="694"/>
                  </a:cubicBezTo>
                  <a:cubicBezTo>
                    <a:pt x="1387" y="304"/>
                    <a:pt x="107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29;p29">
              <a:extLst>
                <a:ext uri="{FF2B5EF4-FFF2-40B4-BE49-F238E27FC236}">
                  <a16:creationId xmlns:a16="http://schemas.microsoft.com/office/drawing/2014/main" id="{9885DD34-9B80-39F6-2DEF-CC3B046E5DA8}"/>
                </a:ext>
              </a:extLst>
            </p:cNvPr>
            <p:cNvSpPr/>
            <p:nvPr/>
          </p:nvSpPr>
          <p:spPr>
            <a:xfrm>
              <a:off x="2752725" y="4068525"/>
              <a:ext cx="34700" cy="34700"/>
            </a:xfrm>
            <a:custGeom>
              <a:avLst/>
              <a:gdLst/>
              <a:ahLst/>
              <a:cxnLst/>
              <a:rect l="l" t="t" r="r" b="b"/>
              <a:pathLst>
                <a:path w="1388" h="1388" extrusionOk="0">
                  <a:moveTo>
                    <a:pt x="694" y="0"/>
                  </a:moveTo>
                  <a:cubicBezTo>
                    <a:pt x="314" y="0"/>
                    <a:pt x="0" y="315"/>
                    <a:pt x="0" y="694"/>
                  </a:cubicBezTo>
                  <a:cubicBezTo>
                    <a:pt x="0" y="1073"/>
                    <a:pt x="314" y="1388"/>
                    <a:pt x="694" y="1388"/>
                  </a:cubicBezTo>
                  <a:cubicBezTo>
                    <a:pt x="1073" y="1388"/>
                    <a:pt x="1387" y="1073"/>
                    <a:pt x="1387" y="694"/>
                  </a:cubicBezTo>
                  <a:cubicBezTo>
                    <a:pt x="1387" y="315"/>
                    <a:pt x="107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;p29">
              <a:extLst>
                <a:ext uri="{FF2B5EF4-FFF2-40B4-BE49-F238E27FC236}">
                  <a16:creationId xmlns:a16="http://schemas.microsoft.com/office/drawing/2014/main" id="{43C0E50C-6A50-F38E-9A45-A8B0E7A057A1}"/>
                </a:ext>
              </a:extLst>
            </p:cNvPr>
            <p:cNvSpPr/>
            <p:nvPr/>
          </p:nvSpPr>
          <p:spPr>
            <a:xfrm>
              <a:off x="2752725" y="3812700"/>
              <a:ext cx="34700" cy="34725"/>
            </a:xfrm>
            <a:custGeom>
              <a:avLst/>
              <a:gdLst/>
              <a:ahLst/>
              <a:cxnLst/>
              <a:rect l="l" t="t" r="r" b="b"/>
              <a:pathLst>
                <a:path w="1388" h="1389" extrusionOk="0">
                  <a:moveTo>
                    <a:pt x="694" y="1"/>
                  </a:moveTo>
                  <a:cubicBezTo>
                    <a:pt x="314" y="1"/>
                    <a:pt x="0" y="304"/>
                    <a:pt x="0" y="695"/>
                  </a:cubicBezTo>
                  <a:cubicBezTo>
                    <a:pt x="0" y="1074"/>
                    <a:pt x="314" y="1388"/>
                    <a:pt x="694" y="1388"/>
                  </a:cubicBezTo>
                  <a:cubicBezTo>
                    <a:pt x="1073" y="1388"/>
                    <a:pt x="1387" y="1074"/>
                    <a:pt x="1387" y="695"/>
                  </a:cubicBezTo>
                  <a:cubicBezTo>
                    <a:pt x="1387" y="304"/>
                    <a:pt x="107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1;p29">
              <a:extLst>
                <a:ext uri="{FF2B5EF4-FFF2-40B4-BE49-F238E27FC236}">
                  <a16:creationId xmlns:a16="http://schemas.microsoft.com/office/drawing/2014/main" id="{F523F63D-279C-5876-7817-A471F64334BE}"/>
                </a:ext>
              </a:extLst>
            </p:cNvPr>
            <p:cNvSpPr/>
            <p:nvPr/>
          </p:nvSpPr>
          <p:spPr>
            <a:xfrm>
              <a:off x="2752725" y="3556625"/>
              <a:ext cx="34700" cy="34725"/>
            </a:xfrm>
            <a:custGeom>
              <a:avLst/>
              <a:gdLst/>
              <a:ahLst/>
              <a:cxnLst/>
              <a:rect l="l" t="t" r="r" b="b"/>
              <a:pathLst>
                <a:path w="1388" h="1389" extrusionOk="0">
                  <a:moveTo>
                    <a:pt x="694" y="1"/>
                  </a:moveTo>
                  <a:cubicBezTo>
                    <a:pt x="314" y="1"/>
                    <a:pt x="0" y="315"/>
                    <a:pt x="0" y="694"/>
                  </a:cubicBezTo>
                  <a:cubicBezTo>
                    <a:pt x="0" y="1074"/>
                    <a:pt x="314" y="1388"/>
                    <a:pt x="694" y="1388"/>
                  </a:cubicBezTo>
                  <a:cubicBezTo>
                    <a:pt x="1073" y="1388"/>
                    <a:pt x="1387" y="1074"/>
                    <a:pt x="1387" y="694"/>
                  </a:cubicBezTo>
                  <a:cubicBezTo>
                    <a:pt x="1387" y="315"/>
                    <a:pt x="107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2;p29">
              <a:extLst>
                <a:ext uri="{FF2B5EF4-FFF2-40B4-BE49-F238E27FC236}">
                  <a16:creationId xmlns:a16="http://schemas.microsoft.com/office/drawing/2014/main" id="{387E830F-5B8C-5097-C852-DF8CFF4CA3A8}"/>
                </a:ext>
              </a:extLst>
            </p:cNvPr>
            <p:cNvSpPr/>
            <p:nvPr/>
          </p:nvSpPr>
          <p:spPr>
            <a:xfrm>
              <a:off x="2999575" y="4324600"/>
              <a:ext cx="34725" cy="3472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1" y="1074"/>
                    <a:pt x="304" y="1388"/>
                    <a:pt x="694" y="1388"/>
                  </a:cubicBezTo>
                  <a:cubicBezTo>
                    <a:pt x="1074" y="1388"/>
                    <a:pt x="1388" y="1074"/>
                    <a:pt x="1388" y="694"/>
                  </a:cubicBezTo>
                  <a:cubicBezTo>
                    <a:pt x="1388" y="304"/>
                    <a:pt x="1074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3;p29">
              <a:extLst>
                <a:ext uri="{FF2B5EF4-FFF2-40B4-BE49-F238E27FC236}">
                  <a16:creationId xmlns:a16="http://schemas.microsoft.com/office/drawing/2014/main" id="{F36BD5EF-1627-C83C-7817-FCFD76B46241}"/>
                </a:ext>
              </a:extLst>
            </p:cNvPr>
            <p:cNvSpPr/>
            <p:nvPr/>
          </p:nvSpPr>
          <p:spPr>
            <a:xfrm>
              <a:off x="2999575" y="4068525"/>
              <a:ext cx="34725" cy="34700"/>
            </a:xfrm>
            <a:custGeom>
              <a:avLst/>
              <a:gdLst/>
              <a:ahLst/>
              <a:cxnLst/>
              <a:rect l="l" t="t" r="r" b="b"/>
              <a:pathLst>
                <a:path w="1389" h="1388" extrusionOk="0">
                  <a:moveTo>
                    <a:pt x="694" y="0"/>
                  </a:moveTo>
                  <a:cubicBezTo>
                    <a:pt x="304" y="0"/>
                    <a:pt x="1" y="315"/>
                    <a:pt x="1" y="694"/>
                  </a:cubicBezTo>
                  <a:cubicBezTo>
                    <a:pt x="1" y="1073"/>
                    <a:pt x="304" y="1388"/>
                    <a:pt x="694" y="1388"/>
                  </a:cubicBezTo>
                  <a:cubicBezTo>
                    <a:pt x="1074" y="1388"/>
                    <a:pt x="1388" y="1073"/>
                    <a:pt x="1388" y="694"/>
                  </a:cubicBezTo>
                  <a:cubicBezTo>
                    <a:pt x="1388" y="315"/>
                    <a:pt x="1074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4;p29">
              <a:extLst>
                <a:ext uri="{FF2B5EF4-FFF2-40B4-BE49-F238E27FC236}">
                  <a16:creationId xmlns:a16="http://schemas.microsoft.com/office/drawing/2014/main" id="{FD2D20B5-3462-AB3D-D252-8394430D6A90}"/>
                </a:ext>
              </a:extLst>
            </p:cNvPr>
            <p:cNvSpPr/>
            <p:nvPr/>
          </p:nvSpPr>
          <p:spPr>
            <a:xfrm>
              <a:off x="2999575" y="3812700"/>
              <a:ext cx="34725" cy="3472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1"/>
                  </a:moveTo>
                  <a:cubicBezTo>
                    <a:pt x="304" y="1"/>
                    <a:pt x="1" y="304"/>
                    <a:pt x="1" y="695"/>
                  </a:cubicBezTo>
                  <a:cubicBezTo>
                    <a:pt x="1" y="1074"/>
                    <a:pt x="304" y="1388"/>
                    <a:pt x="694" y="1388"/>
                  </a:cubicBezTo>
                  <a:cubicBezTo>
                    <a:pt x="1074" y="1388"/>
                    <a:pt x="1388" y="1074"/>
                    <a:pt x="1388" y="695"/>
                  </a:cubicBezTo>
                  <a:cubicBezTo>
                    <a:pt x="1388" y="304"/>
                    <a:pt x="1074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5;p29">
              <a:extLst>
                <a:ext uri="{FF2B5EF4-FFF2-40B4-BE49-F238E27FC236}">
                  <a16:creationId xmlns:a16="http://schemas.microsoft.com/office/drawing/2014/main" id="{112F3D5F-A4FD-28EA-2F6B-247920A60E20}"/>
                </a:ext>
              </a:extLst>
            </p:cNvPr>
            <p:cNvSpPr/>
            <p:nvPr/>
          </p:nvSpPr>
          <p:spPr>
            <a:xfrm>
              <a:off x="2999575" y="3556625"/>
              <a:ext cx="34725" cy="34725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1"/>
                  </a:moveTo>
                  <a:cubicBezTo>
                    <a:pt x="304" y="1"/>
                    <a:pt x="1" y="315"/>
                    <a:pt x="1" y="694"/>
                  </a:cubicBezTo>
                  <a:cubicBezTo>
                    <a:pt x="1" y="1074"/>
                    <a:pt x="304" y="1388"/>
                    <a:pt x="694" y="1388"/>
                  </a:cubicBezTo>
                  <a:cubicBezTo>
                    <a:pt x="1074" y="1388"/>
                    <a:pt x="1388" y="1074"/>
                    <a:pt x="1388" y="694"/>
                  </a:cubicBezTo>
                  <a:cubicBezTo>
                    <a:pt x="1388" y="315"/>
                    <a:pt x="1074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6;p29">
              <a:extLst>
                <a:ext uri="{FF2B5EF4-FFF2-40B4-BE49-F238E27FC236}">
                  <a16:creationId xmlns:a16="http://schemas.microsoft.com/office/drawing/2014/main" id="{2C452455-57C7-22CF-8E4F-230620BB77A2}"/>
                </a:ext>
              </a:extLst>
            </p:cNvPr>
            <p:cNvSpPr/>
            <p:nvPr/>
          </p:nvSpPr>
          <p:spPr>
            <a:xfrm>
              <a:off x="3246175" y="4324600"/>
              <a:ext cx="40675" cy="34650"/>
            </a:xfrm>
            <a:custGeom>
              <a:avLst/>
              <a:gdLst/>
              <a:ahLst/>
              <a:cxnLst/>
              <a:rect l="l" t="t" r="r" b="b"/>
              <a:pathLst>
                <a:path w="1627" h="1386" extrusionOk="0">
                  <a:moveTo>
                    <a:pt x="694" y="1"/>
                  </a:moveTo>
                  <a:cubicBezTo>
                    <a:pt x="315" y="1"/>
                    <a:pt x="1" y="304"/>
                    <a:pt x="1" y="694"/>
                  </a:cubicBezTo>
                  <a:cubicBezTo>
                    <a:pt x="1" y="1112"/>
                    <a:pt x="342" y="1386"/>
                    <a:pt x="697" y="1386"/>
                  </a:cubicBezTo>
                  <a:cubicBezTo>
                    <a:pt x="868" y="1386"/>
                    <a:pt x="1042" y="1323"/>
                    <a:pt x="1182" y="1182"/>
                  </a:cubicBezTo>
                  <a:cubicBezTo>
                    <a:pt x="1627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7;p29">
              <a:extLst>
                <a:ext uri="{FF2B5EF4-FFF2-40B4-BE49-F238E27FC236}">
                  <a16:creationId xmlns:a16="http://schemas.microsoft.com/office/drawing/2014/main" id="{CF80A526-3722-909F-C510-6F7171EA3C78}"/>
                </a:ext>
              </a:extLst>
            </p:cNvPr>
            <p:cNvSpPr/>
            <p:nvPr/>
          </p:nvSpPr>
          <p:spPr>
            <a:xfrm>
              <a:off x="3246175" y="4068525"/>
              <a:ext cx="40675" cy="34775"/>
            </a:xfrm>
            <a:custGeom>
              <a:avLst/>
              <a:gdLst/>
              <a:ahLst/>
              <a:cxnLst/>
              <a:rect l="l" t="t" r="r" b="b"/>
              <a:pathLst>
                <a:path w="1627" h="1391" extrusionOk="0">
                  <a:moveTo>
                    <a:pt x="694" y="0"/>
                  </a:moveTo>
                  <a:cubicBezTo>
                    <a:pt x="315" y="0"/>
                    <a:pt x="1" y="315"/>
                    <a:pt x="1" y="694"/>
                  </a:cubicBezTo>
                  <a:cubicBezTo>
                    <a:pt x="1" y="1112"/>
                    <a:pt x="342" y="1390"/>
                    <a:pt x="701" y="1390"/>
                  </a:cubicBezTo>
                  <a:cubicBezTo>
                    <a:pt x="873" y="1390"/>
                    <a:pt x="1049" y="1326"/>
                    <a:pt x="1193" y="1182"/>
                  </a:cubicBezTo>
                  <a:cubicBezTo>
                    <a:pt x="1627" y="748"/>
                    <a:pt x="1312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8;p29">
              <a:extLst>
                <a:ext uri="{FF2B5EF4-FFF2-40B4-BE49-F238E27FC236}">
                  <a16:creationId xmlns:a16="http://schemas.microsoft.com/office/drawing/2014/main" id="{98A6820D-8762-11B9-AFEA-24370B965C74}"/>
                </a:ext>
              </a:extLst>
            </p:cNvPr>
            <p:cNvSpPr/>
            <p:nvPr/>
          </p:nvSpPr>
          <p:spPr>
            <a:xfrm>
              <a:off x="3246175" y="3812700"/>
              <a:ext cx="40675" cy="34675"/>
            </a:xfrm>
            <a:custGeom>
              <a:avLst/>
              <a:gdLst/>
              <a:ahLst/>
              <a:cxnLst/>
              <a:rect l="l" t="t" r="r" b="b"/>
              <a:pathLst>
                <a:path w="1627" h="1387" extrusionOk="0">
                  <a:moveTo>
                    <a:pt x="694" y="1"/>
                  </a:moveTo>
                  <a:cubicBezTo>
                    <a:pt x="315" y="1"/>
                    <a:pt x="1" y="304"/>
                    <a:pt x="1" y="695"/>
                  </a:cubicBezTo>
                  <a:cubicBezTo>
                    <a:pt x="1" y="1112"/>
                    <a:pt x="342" y="1386"/>
                    <a:pt x="697" y="1386"/>
                  </a:cubicBezTo>
                  <a:cubicBezTo>
                    <a:pt x="868" y="1386"/>
                    <a:pt x="1042" y="1323"/>
                    <a:pt x="1182" y="1182"/>
                  </a:cubicBezTo>
                  <a:cubicBezTo>
                    <a:pt x="1627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;p29">
              <a:extLst>
                <a:ext uri="{FF2B5EF4-FFF2-40B4-BE49-F238E27FC236}">
                  <a16:creationId xmlns:a16="http://schemas.microsoft.com/office/drawing/2014/main" id="{64B336E1-1408-F5A9-4D3A-B5D28A1C3B8F}"/>
                </a:ext>
              </a:extLst>
            </p:cNvPr>
            <p:cNvSpPr/>
            <p:nvPr/>
          </p:nvSpPr>
          <p:spPr>
            <a:xfrm>
              <a:off x="3246175" y="3556625"/>
              <a:ext cx="40675" cy="34775"/>
            </a:xfrm>
            <a:custGeom>
              <a:avLst/>
              <a:gdLst/>
              <a:ahLst/>
              <a:cxnLst/>
              <a:rect l="l" t="t" r="r" b="b"/>
              <a:pathLst>
                <a:path w="1627" h="1391" extrusionOk="0">
                  <a:moveTo>
                    <a:pt x="694" y="1"/>
                  </a:moveTo>
                  <a:cubicBezTo>
                    <a:pt x="315" y="1"/>
                    <a:pt x="1" y="315"/>
                    <a:pt x="1" y="694"/>
                  </a:cubicBezTo>
                  <a:cubicBezTo>
                    <a:pt x="1" y="1112"/>
                    <a:pt x="342" y="1391"/>
                    <a:pt x="697" y="1391"/>
                  </a:cubicBezTo>
                  <a:cubicBezTo>
                    <a:pt x="868" y="1391"/>
                    <a:pt x="1042" y="1326"/>
                    <a:pt x="1182" y="1182"/>
                  </a:cubicBezTo>
                  <a:cubicBezTo>
                    <a:pt x="1627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40;p29">
              <a:extLst>
                <a:ext uri="{FF2B5EF4-FFF2-40B4-BE49-F238E27FC236}">
                  <a16:creationId xmlns:a16="http://schemas.microsoft.com/office/drawing/2014/main" id="{7930D4A7-FAD0-2AAA-D53A-CA906CAFE3AD}"/>
                </a:ext>
              </a:extLst>
            </p:cNvPr>
            <p:cNvSpPr/>
            <p:nvPr/>
          </p:nvSpPr>
          <p:spPr>
            <a:xfrm>
              <a:off x="3493050" y="4324600"/>
              <a:ext cx="40400" cy="34650"/>
            </a:xfrm>
            <a:custGeom>
              <a:avLst/>
              <a:gdLst/>
              <a:ahLst/>
              <a:cxnLst/>
              <a:rect l="l" t="t" r="r" b="b"/>
              <a:pathLst>
                <a:path w="1616" h="1386" extrusionOk="0">
                  <a:moveTo>
                    <a:pt x="694" y="1"/>
                  </a:moveTo>
                  <a:cubicBezTo>
                    <a:pt x="315" y="1"/>
                    <a:pt x="0" y="304"/>
                    <a:pt x="0" y="694"/>
                  </a:cubicBezTo>
                  <a:cubicBezTo>
                    <a:pt x="0" y="1112"/>
                    <a:pt x="342" y="1386"/>
                    <a:pt x="697" y="1386"/>
                  </a:cubicBezTo>
                  <a:cubicBezTo>
                    <a:pt x="868" y="1386"/>
                    <a:pt x="1041" y="1323"/>
                    <a:pt x="1182" y="1182"/>
                  </a:cubicBezTo>
                  <a:cubicBezTo>
                    <a:pt x="1616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1;p29">
              <a:extLst>
                <a:ext uri="{FF2B5EF4-FFF2-40B4-BE49-F238E27FC236}">
                  <a16:creationId xmlns:a16="http://schemas.microsoft.com/office/drawing/2014/main" id="{ED73E537-F01D-89F1-C9DC-7918D1081351}"/>
                </a:ext>
              </a:extLst>
            </p:cNvPr>
            <p:cNvSpPr/>
            <p:nvPr/>
          </p:nvSpPr>
          <p:spPr>
            <a:xfrm>
              <a:off x="3493050" y="4068525"/>
              <a:ext cx="40400" cy="34775"/>
            </a:xfrm>
            <a:custGeom>
              <a:avLst/>
              <a:gdLst/>
              <a:ahLst/>
              <a:cxnLst/>
              <a:rect l="l" t="t" r="r" b="b"/>
              <a:pathLst>
                <a:path w="1616" h="1391" extrusionOk="0">
                  <a:moveTo>
                    <a:pt x="694" y="0"/>
                  </a:moveTo>
                  <a:cubicBezTo>
                    <a:pt x="315" y="0"/>
                    <a:pt x="0" y="315"/>
                    <a:pt x="0" y="694"/>
                  </a:cubicBezTo>
                  <a:cubicBezTo>
                    <a:pt x="0" y="1112"/>
                    <a:pt x="342" y="1390"/>
                    <a:pt x="697" y="1390"/>
                  </a:cubicBezTo>
                  <a:cubicBezTo>
                    <a:pt x="868" y="1390"/>
                    <a:pt x="1041" y="1326"/>
                    <a:pt x="1182" y="1182"/>
                  </a:cubicBezTo>
                  <a:cubicBezTo>
                    <a:pt x="1616" y="748"/>
                    <a:pt x="1312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2;p29">
              <a:extLst>
                <a:ext uri="{FF2B5EF4-FFF2-40B4-BE49-F238E27FC236}">
                  <a16:creationId xmlns:a16="http://schemas.microsoft.com/office/drawing/2014/main" id="{5C770C62-1EC2-9E78-2E8C-419B81C36A87}"/>
                </a:ext>
              </a:extLst>
            </p:cNvPr>
            <p:cNvSpPr/>
            <p:nvPr/>
          </p:nvSpPr>
          <p:spPr>
            <a:xfrm>
              <a:off x="3493050" y="3812700"/>
              <a:ext cx="40400" cy="34675"/>
            </a:xfrm>
            <a:custGeom>
              <a:avLst/>
              <a:gdLst/>
              <a:ahLst/>
              <a:cxnLst/>
              <a:rect l="l" t="t" r="r" b="b"/>
              <a:pathLst>
                <a:path w="1616" h="1387" extrusionOk="0">
                  <a:moveTo>
                    <a:pt x="694" y="1"/>
                  </a:moveTo>
                  <a:cubicBezTo>
                    <a:pt x="315" y="1"/>
                    <a:pt x="0" y="304"/>
                    <a:pt x="0" y="695"/>
                  </a:cubicBezTo>
                  <a:cubicBezTo>
                    <a:pt x="0" y="1112"/>
                    <a:pt x="342" y="1386"/>
                    <a:pt x="697" y="1386"/>
                  </a:cubicBezTo>
                  <a:cubicBezTo>
                    <a:pt x="868" y="1386"/>
                    <a:pt x="1041" y="1323"/>
                    <a:pt x="1182" y="1182"/>
                  </a:cubicBezTo>
                  <a:cubicBezTo>
                    <a:pt x="1616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3;p29">
              <a:extLst>
                <a:ext uri="{FF2B5EF4-FFF2-40B4-BE49-F238E27FC236}">
                  <a16:creationId xmlns:a16="http://schemas.microsoft.com/office/drawing/2014/main" id="{4C81FD7E-38F4-9650-7716-7E37ADF3718E}"/>
                </a:ext>
              </a:extLst>
            </p:cNvPr>
            <p:cNvSpPr/>
            <p:nvPr/>
          </p:nvSpPr>
          <p:spPr>
            <a:xfrm>
              <a:off x="3493050" y="3556625"/>
              <a:ext cx="40400" cy="34775"/>
            </a:xfrm>
            <a:custGeom>
              <a:avLst/>
              <a:gdLst/>
              <a:ahLst/>
              <a:cxnLst/>
              <a:rect l="l" t="t" r="r" b="b"/>
              <a:pathLst>
                <a:path w="1616" h="1391" extrusionOk="0">
                  <a:moveTo>
                    <a:pt x="694" y="1"/>
                  </a:moveTo>
                  <a:cubicBezTo>
                    <a:pt x="315" y="1"/>
                    <a:pt x="0" y="315"/>
                    <a:pt x="0" y="694"/>
                  </a:cubicBezTo>
                  <a:cubicBezTo>
                    <a:pt x="0" y="1112"/>
                    <a:pt x="342" y="1391"/>
                    <a:pt x="697" y="1391"/>
                  </a:cubicBezTo>
                  <a:cubicBezTo>
                    <a:pt x="868" y="1391"/>
                    <a:pt x="1041" y="1326"/>
                    <a:pt x="1182" y="1182"/>
                  </a:cubicBezTo>
                  <a:cubicBezTo>
                    <a:pt x="1616" y="749"/>
                    <a:pt x="1312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521;p29">
            <a:extLst>
              <a:ext uri="{FF2B5EF4-FFF2-40B4-BE49-F238E27FC236}">
                <a16:creationId xmlns:a16="http://schemas.microsoft.com/office/drawing/2014/main" id="{C9BFDD89-55AF-458A-5B2E-4DC6E595713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6884" y="1870110"/>
            <a:ext cx="6498316" cy="2999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accent1">
                    <a:lumMod val="50000"/>
                  </a:schemeClr>
                </a:solidFill>
                <a:latin typeface="Rajdhani Medium"/>
                <a:sym typeface="Rajdhani Medium"/>
              </a:rPr>
              <a:t>Образец заголовка</a:t>
            </a:r>
            <a:endParaRPr dirty="0">
              <a:solidFill>
                <a:schemeClr val="accent1">
                  <a:lumMod val="50000"/>
                </a:schemeClr>
              </a:solidFill>
              <a:latin typeface="Rajdhani Medium"/>
              <a:ea typeface="Rajdhani Medium"/>
              <a:cs typeface="Rajdhani Medium"/>
              <a:sym typeface="Rajdhani Medium"/>
            </a:endParaRPr>
          </a:p>
        </p:txBody>
      </p:sp>
      <p:sp>
        <p:nvSpPr>
          <p:cNvPr id="36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9063" y="5408325"/>
            <a:ext cx="4232721" cy="811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42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99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0336864-1C34-4238-B207-6D57FD090EFA}"/>
              </a:ext>
            </a:extLst>
          </p:cNvPr>
          <p:cNvSpPr/>
          <p:nvPr/>
        </p:nvSpPr>
        <p:spPr>
          <a:xfrm>
            <a:off x="0" y="0"/>
            <a:ext cx="1261872" cy="126187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1A2F6FA-9F61-1C1F-7475-DE08AA262674}"/>
              </a:ext>
            </a:extLst>
          </p:cNvPr>
          <p:cNvSpPr/>
          <p:nvPr/>
        </p:nvSpPr>
        <p:spPr>
          <a:xfrm>
            <a:off x="10930128" y="0"/>
            <a:ext cx="1261872" cy="1261872"/>
          </a:xfrm>
          <a:prstGeom prst="rect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Google Shape;523;p29">
            <a:extLst>
              <a:ext uri="{FF2B5EF4-FFF2-40B4-BE49-F238E27FC236}">
                <a16:creationId xmlns:a16="http://schemas.microsoft.com/office/drawing/2014/main" id="{A7B39A25-AB4C-27AB-8C9B-167CDAE24549}"/>
              </a:ext>
            </a:extLst>
          </p:cNvPr>
          <p:cNvSpPr/>
          <p:nvPr/>
        </p:nvSpPr>
        <p:spPr>
          <a:xfrm>
            <a:off x="-512666" y="145893"/>
            <a:ext cx="852413" cy="3283107"/>
          </a:xfrm>
          <a:custGeom>
            <a:avLst/>
            <a:gdLst/>
            <a:ahLst/>
            <a:cxnLst/>
            <a:rect l="l" t="t" r="r" b="b"/>
            <a:pathLst>
              <a:path w="14385" h="14385" fill="none" extrusionOk="0">
                <a:moveTo>
                  <a:pt x="1" y="14384"/>
                </a:moveTo>
                <a:lnTo>
                  <a:pt x="1" y="0"/>
                </a:lnTo>
                <a:lnTo>
                  <a:pt x="14385" y="0"/>
                </a:lnTo>
                <a:lnTo>
                  <a:pt x="14385" y="14384"/>
                </a:lnTo>
                <a:close/>
              </a:path>
            </a:pathLst>
          </a:custGeom>
          <a:noFill/>
          <a:ln w="19050" cap="flat" cmpd="sng">
            <a:solidFill>
              <a:schemeClr val="bg1">
                <a:lumMod val="75000"/>
              </a:schemeClr>
            </a:solidFill>
            <a:prstDash val="solid"/>
            <a:miter lim="10839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986101D-90B9-B2BA-AFD6-7793423308A1}"/>
              </a:ext>
            </a:extLst>
          </p:cNvPr>
          <p:cNvSpPr/>
          <p:nvPr/>
        </p:nvSpPr>
        <p:spPr>
          <a:xfrm>
            <a:off x="1" y="4845269"/>
            <a:ext cx="331304" cy="201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365126"/>
            <a:ext cx="9299275" cy="773562"/>
          </a:xfrm>
        </p:spPr>
        <p:txBody>
          <a:bodyPr/>
          <a:lstStyle>
            <a:lvl1pPr>
              <a:defRPr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1872" y="1825625"/>
            <a:ext cx="979719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61872" y="6356350"/>
            <a:ext cx="2319528" cy="365125"/>
          </a:xfrm>
        </p:spPr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448464" cy="365125"/>
          </a:xfrm>
        </p:spPr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3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2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20" y="365126"/>
            <a:ext cx="10008079" cy="8598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8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45720" y="365126"/>
            <a:ext cx="10008079" cy="8598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480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986101D-90B9-B2BA-AFD6-7793423308A1}"/>
              </a:ext>
            </a:extLst>
          </p:cNvPr>
          <p:cNvSpPr/>
          <p:nvPr/>
        </p:nvSpPr>
        <p:spPr>
          <a:xfrm>
            <a:off x="0" y="4845269"/>
            <a:ext cx="1261872" cy="201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45720" y="365126"/>
            <a:ext cx="10008079" cy="85982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5753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86101D-90B9-B2BA-AFD6-7793423308A1}"/>
              </a:ext>
            </a:extLst>
          </p:cNvPr>
          <p:cNvSpPr/>
          <p:nvPr/>
        </p:nvSpPr>
        <p:spPr>
          <a:xfrm>
            <a:off x="0" y="4845269"/>
            <a:ext cx="1261872" cy="2012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7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10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4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5D5E3-0C82-4D2F-BD43-7CF13DC51440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84D0-F23D-427F-8C10-F33F60967DB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0336864-1C34-4238-B207-6D57FD090EFA}"/>
              </a:ext>
            </a:extLst>
          </p:cNvPr>
          <p:cNvSpPr/>
          <p:nvPr/>
        </p:nvSpPr>
        <p:spPr>
          <a:xfrm>
            <a:off x="0" y="0"/>
            <a:ext cx="1261872" cy="1261872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9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onsultant.ru/document/cons_doc_LAW_140174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963" y="1870110"/>
            <a:ext cx="7184571" cy="299906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Сетевое обучение – новая парадигма учебной деятельности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Гончаренко Н. Н.</a:t>
            </a:r>
          </a:p>
        </p:txBody>
      </p:sp>
    </p:spTree>
    <p:extLst>
      <p:ext uri="{BB962C8B-B14F-4D97-AF65-F5344CB8AC3E}">
        <p14:creationId xmlns:p14="http://schemas.microsoft.com/office/powerpoint/2010/main" val="233964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 учителя нет </a:t>
            </a:r>
            <a:r>
              <a:rPr lang="ru-RU" dirty="0" smtClean="0"/>
              <a:t>знаний!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089" y="1386276"/>
            <a:ext cx="3818011" cy="54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529" y="1386276"/>
            <a:ext cx="3818011" cy="54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8" y="1276139"/>
            <a:ext cx="6049058" cy="432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67" y="2019323"/>
            <a:ext cx="6091626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97" y="2722313"/>
            <a:ext cx="608510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Нормативно-правовые основания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C8725-9FDF-4067-4CB5-EE0C9680D23D}"/>
              </a:ext>
            </a:extLst>
          </p:cNvPr>
          <p:cNvSpPr txBox="1"/>
          <p:nvPr/>
        </p:nvSpPr>
        <p:spPr>
          <a:xfrm>
            <a:off x="400050" y="1231404"/>
            <a:ext cx="111942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u="sng" dirty="0">
                <a:solidFill>
                  <a:srgbClr val="0563C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Федеральный закон от 29.12.2012 N 273-ФЗ "Об образовании в Российской Федерации</a:t>
            </a:r>
            <a:r>
              <a:rPr lang="ru-RU" sz="3200" b="1" i="0" u="sng" dirty="0">
                <a:solidFill>
                  <a:schemeClr val="accent5">
                    <a:lumMod val="50000"/>
                  </a:schemeClr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"</a:t>
            </a:r>
            <a:endParaRPr lang="ru-RU" sz="3200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F8690B-F60D-8AB6-8AB1-7DB8D15E8618}"/>
              </a:ext>
            </a:extLst>
          </p:cNvPr>
          <p:cNvSpPr txBox="1"/>
          <p:nvPr/>
        </p:nvSpPr>
        <p:spPr>
          <a:xfrm>
            <a:off x="728661" y="2308622"/>
            <a:ext cx="10765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Статья 15. Сетевая форма реализации образовательных программ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272C3-0847-3EEB-AEF0-C6CF0EC7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224" b="100000" l="1369" r="968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75" y="2156085"/>
            <a:ext cx="6186331" cy="458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4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BAD98C-9992-1293-9A2A-586F79AF6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00" b="90000" l="1875" r="93125">
                        <a14:foregroundMark x1="4375" y1="40500" x2="22000" y2="50000"/>
                        <a14:foregroundMark x1="41000" y1="50167" x2="53875" y2="58333"/>
                        <a14:foregroundMark x1="59250" y1="62833" x2="64625" y2="69667"/>
                        <a14:foregroundMark x1="61000" y1="52000" x2="69250" y2="46667"/>
                        <a14:foregroundMark x1="78250" y1="45000" x2="87875" y2="42167"/>
                        <a14:foregroundMark x1="48250" y1="43500" x2="48250" y2="34333"/>
                        <a14:foregroundMark x1="20875" y1="34667" x2="32000" y2="26667"/>
                        <a14:foregroundMark x1="27750" y1="49000" x2="35000" y2="50833"/>
                        <a14:foregroundMark x1="31375" y1="71167" x2="37375" y2="65333"/>
                        <a14:foregroundMark x1="18000" y1="70667" x2="15000" y2="59167"/>
                        <a14:foregroundMark x1="16000" y1="86167" x2="27875" y2="78167"/>
                        <a14:foregroundMark x1="42125" y1="81167" x2="49500" y2="81333"/>
                        <a14:foregroundMark x1="61500" y1="77667" x2="74625" y2="86000"/>
                        <a14:foregroundMark x1="75375" y1="69667" x2="78625" y2="60333"/>
                        <a14:foregroundMark x1="62750" y1="66167" x2="66500" y2="71167"/>
                        <a14:foregroundMark x1="40625" y1="28667" x2="55125" y2="21167"/>
                        <a14:foregroundMark x1="66125" y1="28500" x2="74750" y2="33167"/>
                        <a14:backgroundMark x1="61000" y1="30333" x2="69500" y2="35667"/>
                        <a14:backgroundMark x1="85500" y1="28500" x2="89500" y2="36667"/>
                        <a14:backgroundMark x1="35375" y1="26833" x2="35625" y2="2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89" y="-422031"/>
            <a:ext cx="10584263" cy="79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38A256E-CC4F-510B-CA9E-B5F0D158F156}"/>
              </a:ext>
            </a:extLst>
          </p:cNvPr>
          <p:cNvSpPr txBox="1">
            <a:spLocks/>
          </p:cNvSpPr>
          <p:nvPr/>
        </p:nvSpPr>
        <p:spPr>
          <a:xfrm>
            <a:off x="1180997" y="207964"/>
            <a:ext cx="9915524" cy="77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/>
              <a:t>Сетевая форма реализации образовательной программы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9539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238" y="0"/>
            <a:ext cx="9299275" cy="1346662"/>
          </a:xfrm>
        </p:spPr>
        <p:txBody>
          <a:bodyPr>
            <a:normAutofit/>
          </a:bodyPr>
          <a:lstStyle/>
          <a:p>
            <a:r>
              <a:rPr lang="ru-RU" dirty="0"/>
              <a:t>Ресурсы, которые могут быть использованы как сетевые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559" t="31079" r="8173" b="11875"/>
          <a:stretch/>
        </p:blipFill>
        <p:spPr>
          <a:xfrm>
            <a:off x="1064029" y="1412980"/>
            <a:ext cx="9892146" cy="54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1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9CC3C-C06F-3EBA-1C72-B5329A1D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Сетевое обучение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0263CB-02CA-7428-0AF6-7D5456FA1C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7688" y="1368425"/>
            <a:ext cx="11235603" cy="4978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/>
              <a:t>Преподаватели ФГБОУ ВО ТОГУ + учителя </a:t>
            </a:r>
            <a:r>
              <a:rPr lang="ru-RU" sz="3200" dirty="0" err="1"/>
              <a:t>ЛИТа</a:t>
            </a:r>
            <a:r>
              <a:rPr lang="ru-RU" sz="3200" dirty="0"/>
              <a:t>.</a:t>
            </a:r>
          </a:p>
          <a:p>
            <a:pPr marL="342900" indent="-342900">
              <a:buAutoNum type="arabicPeriod"/>
            </a:pPr>
            <a:r>
              <a:rPr lang="ru-RU" sz="3200" dirty="0"/>
              <a:t>Уроки информатики по «Искусственной интеллект» + </a:t>
            </a:r>
          </a:p>
          <a:p>
            <a:pPr marL="0" indent="0">
              <a:buNone/>
            </a:pPr>
            <a:r>
              <a:rPr lang="ru-RU" sz="3200" dirty="0"/>
              <a:t>    А. В. Созыкин директор школы ИРИТ-РТФ.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3200" dirty="0"/>
              <a:t>Программа «Музейная академия».</a:t>
            </a:r>
          </a:p>
          <a:p>
            <a:pPr marL="342900" indent="-342900">
              <a:buFont typeface="Arial" panose="020B0604020202020204" pitchFamily="34" charset="0"/>
              <a:buAutoNum type="arabicPeriod" startAt="3"/>
            </a:pPr>
            <a:r>
              <a:rPr lang="ru-RU" sz="3200" dirty="0"/>
              <a:t> Проект «Краевой физико-математический класс» Сириус 27.</a:t>
            </a:r>
          </a:p>
          <a:p>
            <a:pPr marL="342900" indent="-342900">
              <a:buFont typeface="Arial" panose="020B0604020202020204" pitchFamily="34" charset="0"/>
              <a:buAutoNum type="arabicPeriod" startAt="3"/>
            </a:pPr>
            <a:r>
              <a:rPr lang="ru-RU" sz="3200" dirty="0"/>
              <a:t>Математическая олимпиада им. Адмирала Г. И. Невельского (компания Колымская, ТОГУ, ЛИТ). </a:t>
            </a:r>
          </a:p>
          <a:p>
            <a:pPr marL="342900" indent="-342900">
              <a:buAutoNum type="arabicPeriod" startAt="3"/>
            </a:pPr>
            <a:r>
              <a:rPr lang="ru-RU" sz="3200" dirty="0"/>
              <a:t>Проект «Яндекс Лицей».</a:t>
            </a:r>
          </a:p>
          <a:p>
            <a:pPr marL="342900" indent="-342900">
              <a:buAutoNum type="arabicPeriod" startAt="3"/>
            </a:pPr>
            <a:r>
              <a:rPr lang="ru-RU" sz="3200" dirty="0"/>
              <a:t>Проект «Код Будущего». </a:t>
            </a:r>
          </a:p>
        </p:txBody>
      </p:sp>
    </p:spTree>
    <p:extLst>
      <p:ext uri="{BB962C8B-B14F-4D97-AF65-F5344CB8AC3E}">
        <p14:creationId xmlns:p14="http://schemas.microsoft.com/office/powerpoint/2010/main" val="289547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" t="14788" r="1941" b="11030"/>
          <a:stretch/>
        </p:blipFill>
        <p:spPr>
          <a:xfrm>
            <a:off x="5463987" y="856931"/>
            <a:ext cx="2633689" cy="4356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Яндекс Лицей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60559" y="2064364"/>
            <a:ext cx="1781234" cy="7448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Яндекс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514" y="3239629"/>
            <a:ext cx="2469272" cy="7448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Организация участник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18428" y="3239629"/>
            <a:ext cx="1781234" cy="744843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учитель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82651" y="2842646"/>
            <a:ext cx="404762" cy="384836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05086" y="2842646"/>
            <a:ext cx="503959" cy="360008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www.vsatke.ru/foto/2021/it-cube-logo-dark-cu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30" y="4063828"/>
            <a:ext cx="809427" cy="7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onacomforta.com/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37" y="1445493"/>
            <a:ext cx="777278" cy="58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kazkabor.ru/wp-content/uploads/unnamed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51" y="4063828"/>
            <a:ext cx="992387" cy="9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tatic.mk.ru/upload/entities/2019/09/30/18/articles/facebookPicture/a1/b0/79/17/08c3b6459255003eb4eadaf0464106f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56" y="3440403"/>
            <a:ext cx="4847435" cy="3231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15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Яндекс Лицей (учебный процесс)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b="5554"/>
          <a:stretch/>
        </p:blipFill>
        <p:spPr>
          <a:xfrm>
            <a:off x="5536274" y="1709247"/>
            <a:ext cx="6386483" cy="4109662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515389" y="1878677"/>
            <a:ext cx="4788131" cy="3840479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КТП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Классная работа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Домашняя работа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Самостоятельная работа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Контрольная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467492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Код будущего (учебный процесс)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3784" y="1913326"/>
            <a:ext cx="3143092" cy="943138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базовая организация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3236" y="3365868"/>
            <a:ext cx="2389526" cy="943138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ДИСТАНЦИОННАЯ ЛЕКЦИЯ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0741" y="3365868"/>
            <a:ext cx="1965365" cy="943138"/>
          </a:xfrm>
          <a:prstGeom prst="roundRect">
            <a:avLst/>
          </a:prstGeom>
          <a:noFill/>
          <a:ln w="28575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cap="all" dirty="0">
                <a:solidFill>
                  <a:schemeClr val="tx1"/>
                </a:solidFill>
              </a:rPr>
              <a:t>Учитель-ТЬЮТОР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33628" y="2856464"/>
            <a:ext cx="130299" cy="48728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люс 11"/>
          <p:cNvSpPr/>
          <p:nvPr/>
        </p:nvSpPr>
        <p:spPr>
          <a:xfrm>
            <a:off x="2638395" y="3444463"/>
            <a:ext cx="816092" cy="785948"/>
          </a:xfrm>
          <a:prstGeom prst="mathPlus">
            <a:avLst>
              <a:gd name="adj1" fmla="val 11520"/>
            </a:avLst>
          </a:prstGeom>
          <a:solidFill>
            <a:srgbClr val="2F5597"/>
          </a:solidFill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733835" y="2856464"/>
            <a:ext cx="164921" cy="487289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s://skazkabor.ru/wp-content/uploads/unnam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202" y="4375427"/>
            <a:ext cx="1763904" cy="176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40254"/>
          <a:stretch/>
        </p:blipFill>
        <p:spPr>
          <a:xfrm>
            <a:off x="420881" y="4246612"/>
            <a:ext cx="2467753" cy="1892719"/>
          </a:xfrm>
          <a:prstGeom prst="rect">
            <a:avLst/>
          </a:prstGeom>
        </p:spPr>
      </p:pic>
      <p:pic>
        <p:nvPicPr>
          <p:cNvPr id="2050" name="Picture 2" descr="https://soiro64.ru/wp-content/uploads/2022/11/wxmem2wlos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0"/>
          <a:stretch/>
        </p:blipFill>
        <p:spPr bwMode="auto">
          <a:xfrm>
            <a:off x="5685043" y="2039605"/>
            <a:ext cx="5777143" cy="345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7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Личный кабинет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0" t="15531" r="37546" b="5202"/>
          <a:stretch/>
        </p:blipFill>
        <p:spPr>
          <a:xfrm>
            <a:off x="773723" y="1525551"/>
            <a:ext cx="4602145" cy="492282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20138"/>
          <a:stretch/>
        </p:blipFill>
        <p:spPr>
          <a:xfrm>
            <a:off x="5922697" y="1525551"/>
            <a:ext cx="5140538" cy="470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бик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убики" id="{7FC083D3-8349-4EE5-B084-1CD89D925589}" vid="{79CBA713-BC34-40F1-A004-34D7074DC6C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Кубики</Template>
  <TotalTime>498</TotalTime>
  <Words>351</Words>
  <Application>Microsoft Office PowerPoint</Application>
  <PresentationFormat>Широкоэкранный</PresentationFormat>
  <Paragraphs>52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Rajdhani Medium</vt:lpstr>
      <vt:lpstr>Times New Roman</vt:lpstr>
      <vt:lpstr>Wingdings</vt:lpstr>
      <vt:lpstr>Кубики</vt:lpstr>
      <vt:lpstr>Сетевое обучение – новая парадигма учебной деятельности</vt:lpstr>
      <vt:lpstr>Нормативно-правовые основания</vt:lpstr>
      <vt:lpstr>Презентация PowerPoint</vt:lpstr>
      <vt:lpstr>Ресурсы, которые могут быть использованы как сетевые </vt:lpstr>
      <vt:lpstr>Сетевое обучение</vt:lpstr>
      <vt:lpstr>Яндекс Лицей </vt:lpstr>
      <vt:lpstr>Яндекс Лицей (учебный процесс)</vt:lpstr>
      <vt:lpstr>Код будущего (учебный процесс)</vt:lpstr>
      <vt:lpstr>Личный кабинет</vt:lpstr>
      <vt:lpstr>Нет учителя нет знаний!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сетевой форма обучения лицее в рамках дополнительного образования по информатике</dc:title>
  <dc:creator>teacher</dc:creator>
  <cp:lastModifiedBy>teacher</cp:lastModifiedBy>
  <cp:revision>46</cp:revision>
  <dcterms:created xsi:type="dcterms:W3CDTF">2024-03-01T04:21:51Z</dcterms:created>
  <dcterms:modified xsi:type="dcterms:W3CDTF">2024-03-29T01:05:09Z</dcterms:modified>
</cp:coreProperties>
</file>