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59" r:id="rId3"/>
    <p:sldId id="258" r:id="rId4"/>
    <p:sldId id="268" r:id="rId5"/>
    <p:sldId id="271" r:id="rId6"/>
    <p:sldId id="270" r:id="rId7"/>
    <p:sldId id="272" r:id="rId8"/>
    <p:sldId id="274" r:id="rId9"/>
    <p:sldId id="264" r:id="rId10"/>
    <p:sldId id="269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/>
        </p:nvGrpSpPr>
        <p:grpSpPr>
          <a:xfrm>
            <a:off x="-2" y="-10825"/>
            <a:ext cx="12192003" cy="6868825"/>
            <a:chOff x="-1" y="-10825"/>
            <a:chExt cx="9144002" cy="6515395"/>
          </a:xfrm>
        </p:grpSpPr>
        <p:pic>
          <p:nvPicPr>
            <p:cNvPr id="11" name="Графический объект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Графический объект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368800" y="1213333"/>
            <a:ext cx="7102475" cy="1425577"/>
          </a:xfrm>
        </p:spPr>
        <p:txBody>
          <a:bodyPr rtlCol="0"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299200" y="3849667"/>
            <a:ext cx="5172075" cy="1234575"/>
          </a:xfrm>
          <a:noFill/>
        </p:spPr>
        <p:txBody>
          <a:bodyPr rtlCol="0"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3749675" y="6322008"/>
            <a:ext cx="7721600" cy="365125"/>
          </a:xfrm>
          <a:prstGeom prst="rect">
            <a:avLst/>
          </a:prstGeom>
        </p:spPr>
        <p:txBody>
          <a:bodyPr tIns="0" bIns="0" rtlCol="0" anchor="t"/>
          <a:lstStyle>
            <a:lvl1pPr algn="r">
              <a:defRPr sz="1000"/>
            </a:lvl1pPr>
          </a:lstStyle>
          <a:p>
            <a:fld id="{09B715C8-D35F-42FE-8604-46BC01DE3A3C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749675" y="5960056"/>
            <a:ext cx="7721600" cy="365125"/>
          </a:xfrm>
        </p:spPr>
        <p:txBody>
          <a:bodyPr tIns="0" bIns="0" rtlCol="0" anchor="b"/>
          <a:lstStyle>
            <a:lvl1pPr algn="r">
              <a:defRPr sz="11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5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792" y="384048"/>
            <a:ext cx="6181344" cy="676656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827264" y="173196"/>
            <a:ext cx="2950464" cy="300831"/>
          </a:xfrm>
        </p:spPr>
        <p:txBody>
          <a:bodyPr rtlCol="0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7AD9283B-9E95-4CB0-AE12-1A97F11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8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/>
        </p:nvGrpSpPr>
        <p:grpSpPr>
          <a:xfrm>
            <a:off x="6807200" y="3143"/>
            <a:ext cx="5384801" cy="1101851"/>
            <a:chOff x="5334000" y="-37306"/>
            <a:chExt cx="3281716" cy="895350"/>
          </a:xfrm>
        </p:grpSpPr>
        <p:pic>
          <p:nvPicPr>
            <p:cNvPr id="12" name="Графический объект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D9283B-9E95-4CB0-AE12-1A97F112541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5655"/>
            <a:ext cx="10302240" cy="571500"/>
          </a:xfrm>
        </p:spPr>
        <p:txBody>
          <a:bodyPr rtlCol="0"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549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182880"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27264" y="173195"/>
            <a:ext cx="2950464" cy="301752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6760" y="173195"/>
            <a:ext cx="670560" cy="301752"/>
          </a:xfrm>
        </p:spPr>
        <p:txBody>
          <a:bodyPr rtlCol="0"/>
          <a:lstStyle/>
          <a:p>
            <a:fld id="{7AD9283B-9E95-4CB0-AE12-1A97F11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5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92608" y="1295400"/>
            <a:ext cx="1219200" cy="5015864"/>
          </a:xfrm>
        </p:spPr>
        <p:txBody>
          <a:bodyPr vert="vert270" rtlCol="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514475" y="1295400"/>
            <a:ext cx="3251200" cy="5015864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868333" y="1295400"/>
            <a:ext cx="7034784" cy="501396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23200" y="173195"/>
            <a:ext cx="3098928" cy="301752"/>
          </a:xfrm>
        </p:spPr>
        <p:txBody>
          <a:bodyPr rtlCol="0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2128" y="173195"/>
            <a:ext cx="670560" cy="301752"/>
          </a:xfrm>
        </p:spPr>
        <p:txBody>
          <a:bodyPr rtlCol="0"/>
          <a:lstStyle>
            <a:lvl1pPr>
              <a:defRPr sz="1200"/>
            </a:lvl1pPr>
          </a:lstStyle>
          <a:p>
            <a:fld id="{7AD9283B-9E95-4CB0-AE12-1A97F11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16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/>
        </p:nvGrpSpPr>
        <p:grpSpPr>
          <a:xfrm>
            <a:off x="6807199" y="0"/>
            <a:ext cx="5384801" cy="1101851"/>
            <a:chOff x="5334000" y="-37306"/>
            <a:chExt cx="3281716" cy="895350"/>
          </a:xfrm>
        </p:grpSpPr>
        <p:pic>
          <p:nvPicPr>
            <p:cNvPr id="18" name="Графический объект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22300" y="381198"/>
            <a:ext cx="6184899" cy="67592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566839"/>
            <a:ext cx="10972800" cy="4572000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823200" y="174117"/>
            <a:ext cx="2949576" cy="30083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11840" y="173195"/>
            <a:ext cx="670560" cy="301752"/>
          </a:xfrm>
          <a:prstGeom prst="rect">
            <a:avLst/>
          </a:prstGeom>
        </p:spPr>
        <p:txBody>
          <a:bodyPr vert="horz" rtlCol="0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7AD9283B-9E95-4CB0-AE12-1A97F1125413}" type="slidenum">
              <a:rPr lang="ru-RU" smtClean="0"/>
              <a:t>‹#›</a:t>
            </a:fld>
            <a:endParaRPr lang="ru-RU"/>
          </a:p>
        </p:txBody>
      </p:sp>
      <p:pic>
        <p:nvPicPr>
          <p:cNvPr id="21" name="Графический объект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5307178"/>
            <a:ext cx="1625600" cy="1550822"/>
          </a:xfrm>
          <a:prstGeom prst="rect">
            <a:avLst/>
          </a:prstGeom>
        </p:spPr>
      </p:pic>
      <p:pic>
        <p:nvPicPr>
          <p:cNvPr id="27" name="Рисунок 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21945" y="4545317"/>
            <a:ext cx="1664613" cy="157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69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</p:sldLayoutIdLst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8851" y="2979633"/>
            <a:ext cx="9553149" cy="3338040"/>
          </a:xfrm>
        </p:spPr>
        <p:txBody>
          <a:bodyPr/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 математических компетенций педагога в области формирования функциональной грамотности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0327" y="6259484"/>
            <a:ext cx="6831673" cy="528705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Дубинская И.А., учитель математики МАОУ ЛИТ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581" y="0"/>
            <a:ext cx="1990779" cy="6766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1600199"/>
            <a:ext cx="11800114" cy="4970418"/>
          </a:xfrm>
        </p:spPr>
        <p:txBody>
          <a:bodyPr>
            <a:noAutofit/>
          </a:bodyPr>
          <a:lstStyle/>
          <a:p>
            <a:pPr marL="64008" indent="0" algn="ctr">
              <a:lnSpc>
                <a:spcPct val="150000"/>
              </a:lnSpc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формировать и развивать функциональную грамотность ставит перед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профессиональные задачи, решение которых связано с изменениями в методике преподавания предмета и в системе оценки образовательных достижений обучающихся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669" y="3024051"/>
            <a:ext cx="10972800" cy="160020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830" y="1933304"/>
            <a:ext cx="109074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на ступени общего образования рассматривается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13072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7913" y="0"/>
            <a:ext cx="3466408" cy="885305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 - 2021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484" y="1625139"/>
            <a:ext cx="10972800" cy="3886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индивидуума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математические рассуждения и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формулировать, применять,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для решения проблем в разнообразных контекстах реального мира».</a:t>
            </a:r>
          </a:p>
        </p:txBody>
      </p:sp>
    </p:spTree>
    <p:extLst>
      <p:ext uri="{BB962C8B-B14F-4D97-AF65-F5344CB8AC3E}">
        <p14:creationId xmlns:p14="http://schemas.microsoft.com/office/powerpoint/2010/main" val="4416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69" y="188104"/>
            <a:ext cx="6181344" cy="109205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реального мира и математического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7739" y="1453076"/>
            <a:ext cx="289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Реальный мир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9361" y="1497205"/>
            <a:ext cx="433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мир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28797" y="2226518"/>
            <a:ext cx="3415937" cy="17308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27612" y="2399435"/>
            <a:ext cx="2872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возникшая в ситуации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23356" y="4732232"/>
            <a:ext cx="3415937" cy="173083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63268" y="4748732"/>
            <a:ext cx="3415937" cy="17308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28709" y="2148977"/>
            <a:ext cx="3415937" cy="17308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854587" y="5137095"/>
            <a:ext cx="3033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результаты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7650" y="2493182"/>
            <a:ext cx="3007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проблема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7612" y="4897005"/>
            <a:ext cx="2872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 рамках ситуации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239292" y="2795451"/>
            <a:ext cx="2389417" cy="4572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8186602" y="3879808"/>
            <a:ext cx="470263" cy="86395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5239292" y="5277394"/>
            <a:ext cx="2423975" cy="50945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0800000">
            <a:off x="3282584" y="3957349"/>
            <a:ext cx="470263" cy="774883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47212" y="2331553"/>
            <a:ext cx="1685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5886" y="4080003"/>
            <a:ext cx="371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математики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4607" y="4890873"/>
            <a:ext cx="2371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8560" y="0"/>
            <a:ext cx="4663440" cy="676656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цель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3920" y="2031275"/>
            <a:ext cx="10972800" cy="4572000"/>
          </a:xfrm>
        </p:spPr>
        <p:txBody>
          <a:bodyPr>
            <a:normAutofit/>
          </a:bodyPr>
          <a:lstStyle/>
          <a:p>
            <a:pPr marL="64008" indent="0"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Нововведения 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образования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4008" indent="0" algn="ctr">
              <a:lnSpc>
                <a:spcPct val="150000"/>
              </a:lnSpc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профессиональной математической компетентности.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2832" y="0"/>
            <a:ext cx="2225911" cy="6766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3" y="907867"/>
            <a:ext cx="10620103" cy="5336179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приёмы и методы обучения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Согласовать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требуемыми образовательными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банк заданий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практического содержания.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6948" y="0"/>
            <a:ext cx="2603863" cy="6766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0788" y="2292532"/>
            <a:ext cx="10223863" cy="3742509"/>
          </a:xfrm>
        </p:spPr>
        <p:txBody>
          <a:bodyPr>
            <a:normAutofit/>
          </a:bodyPr>
          <a:lstStyle/>
          <a:p>
            <a:pPr marL="64008" indent="0" algn="ctr">
              <a:lnSpc>
                <a:spcPct val="150000"/>
              </a:lnSpc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среда.</a:t>
            </a:r>
          </a:p>
          <a:p>
            <a:pPr marL="64008" indent="0" algn="ctr">
              <a:lnSpc>
                <a:spcPct val="150000"/>
              </a:lnSpc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средства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8343" y="0"/>
            <a:ext cx="3069771" cy="67665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45429" y="2403566"/>
            <a:ext cx="2743200" cy="263869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23806" y="2938084"/>
            <a:ext cx="2664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</a:t>
            </a:r>
            <a:endParaRPr lang="ru-RU" sz="9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042160" y="4183823"/>
            <a:ext cx="2281647" cy="65959"/>
          </a:xfrm>
          <a:prstGeom prst="straightConnector1">
            <a:avLst/>
          </a:prstGeom>
          <a:ln w="412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736270" y="1754248"/>
            <a:ext cx="2662647" cy="1378131"/>
          </a:xfrm>
          <a:prstGeom prst="straightConnector1">
            <a:avLst/>
          </a:prstGeom>
          <a:ln w="412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4323807" y="1255243"/>
            <a:ext cx="580210" cy="1323336"/>
          </a:xfrm>
          <a:prstGeom prst="straightConnector1">
            <a:avLst/>
          </a:prstGeom>
          <a:ln w="412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896792" y="1345474"/>
            <a:ext cx="552994" cy="1076156"/>
          </a:xfrm>
          <a:prstGeom prst="straightConnector1">
            <a:avLst/>
          </a:prstGeom>
          <a:ln w="412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871063" y="4273222"/>
            <a:ext cx="1980329" cy="538117"/>
          </a:xfrm>
          <a:prstGeom prst="straightConnector1">
            <a:avLst/>
          </a:prstGeom>
          <a:ln w="412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005945" y="4811339"/>
            <a:ext cx="809896" cy="912369"/>
          </a:xfrm>
          <a:prstGeom prst="straightConnector1">
            <a:avLst/>
          </a:prstGeom>
          <a:ln w="412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22423" y="4828713"/>
            <a:ext cx="548640" cy="877623"/>
          </a:xfrm>
          <a:prstGeom prst="straightConnector1">
            <a:avLst/>
          </a:prstGeom>
          <a:ln w="412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542" y="929975"/>
            <a:ext cx="2351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деятельность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6447" y="426483"/>
            <a:ext cx="24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11932" y="492030"/>
            <a:ext cx="24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отряды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49786" y="5706336"/>
            <a:ext cx="1141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ИИП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99363" y="556563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РЭШ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5204" y="4042389"/>
            <a:ext cx="157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6921137" y="2707160"/>
            <a:ext cx="1517469" cy="615558"/>
          </a:xfrm>
          <a:prstGeom prst="straightConnector1">
            <a:avLst/>
          </a:prstGeom>
          <a:ln w="412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734262" y="4504054"/>
            <a:ext cx="24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00358" y="2027814"/>
            <a:ext cx="242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Олимпиадное движение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2341" y="0"/>
            <a:ext cx="4459659" cy="6766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199"/>
            <a:ext cx="10972800" cy="3925389"/>
          </a:xfrm>
        </p:spPr>
        <p:txBody>
          <a:bodyPr>
            <a:normAutofit/>
          </a:bodyPr>
          <a:lstStyle/>
          <a:p>
            <a:pPr marL="64008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НОВОЕ!</a:t>
            </a:r>
          </a:p>
          <a:p>
            <a:pPr marL="64008" indent="0" algn="ctr">
              <a:lnSpc>
                <a:spcPct val="150000"/>
              </a:lnSpc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вероятности</a:t>
            </a:r>
          </a:p>
          <a:p>
            <a:pPr marL="64008" indent="0" algn="ctr">
              <a:lnSpc>
                <a:spcPct val="150000"/>
              </a:lnSpc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графов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фы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графы" id="{2247C8E8-8229-475F-A8FD-5C54D310464E}" vid="{1DD94E19-542D-4571-BECE-25188BBACD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графы</Template>
  <TotalTime>242</TotalTime>
  <Words>194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Segoe UI</vt:lpstr>
      <vt:lpstr>Times New Roman</vt:lpstr>
      <vt:lpstr>Wingdings 2</vt:lpstr>
      <vt:lpstr>графы</vt:lpstr>
      <vt:lpstr>Совершенствование  математических компетенций педагога в области формирования функциональной грамотности</vt:lpstr>
      <vt:lpstr>Презентация PowerPoint</vt:lpstr>
      <vt:lpstr>PISA - 2021 </vt:lpstr>
      <vt:lpstr>Связь реального мира и математического</vt:lpstr>
      <vt:lpstr>Актуальность и цель</vt:lpstr>
      <vt:lpstr>Задачи</vt:lpstr>
      <vt:lpstr>Средства</vt:lpstr>
      <vt:lpstr>Мы…</vt:lpstr>
      <vt:lpstr>Опыт тьюторства</vt:lpstr>
      <vt:lpstr>Вывод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 математических компетенций педагога в области формирования функциональной грамотности</dc:title>
  <dc:creator>Пользователь Windows</dc:creator>
  <cp:lastModifiedBy>Ирина</cp:lastModifiedBy>
  <cp:revision>33</cp:revision>
  <dcterms:created xsi:type="dcterms:W3CDTF">2022-01-25T01:26:38Z</dcterms:created>
  <dcterms:modified xsi:type="dcterms:W3CDTF">2022-01-26T10:37:21Z</dcterms:modified>
</cp:coreProperties>
</file>