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2" r:id="rId3"/>
    <p:sldId id="257" r:id="rId4"/>
    <p:sldId id="298" r:id="rId5"/>
    <p:sldId id="261" r:id="rId6"/>
    <p:sldId id="259" r:id="rId7"/>
    <p:sldId id="262" r:id="rId8"/>
    <p:sldId id="263" r:id="rId9"/>
    <p:sldId id="289" r:id="rId10"/>
    <p:sldId id="290" r:id="rId11"/>
    <p:sldId id="264" r:id="rId12"/>
    <p:sldId id="265" r:id="rId13"/>
    <p:sldId id="266" r:id="rId14"/>
    <p:sldId id="267" r:id="rId15"/>
    <p:sldId id="268" r:id="rId16"/>
    <p:sldId id="269" r:id="rId17"/>
    <p:sldId id="287" r:id="rId18"/>
    <p:sldId id="271" r:id="rId19"/>
    <p:sldId id="272" r:id="rId20"/>
    <p:sldId id="273" r:id="rId21"/>
    <p:sldId id="274" r:id="rId22"/>
    <p:sldId id="296" r:id="rId23"/>
    <p:sldId id="297" r:id="rId24"/>
    <p:sldId id="275" r:id="rId25"/>
    <p:sldId id="276" r:id="rId26"/>
    <p:sldId id="277" r:id="rId27"/>
    <p:sldId id="278" r:id="rId28"/>
    <p:sldId id="295" r:id="rId29"/>
    <p:sldId id="279" r:id="rId30"/>
    <p:sldId id="280" r:id="rId31"/>
    <p:sldId id="294" r:id="rId32"/>
    <p:sldId id="281" r:id="rId33"/>
    <p:sldId id="282" r:id="rId34"/>
    <p:sldId id="288" r:id="rId35"/>
    <p:sldId id="285" r:id="rId36"/>
    <p:sldId id="286" r:id="rId37"/>
    <p:sldId id="283" r:id="rId38"/>
    <p:sldId id="270" r:id="rId39"/>
    <p:sldId id="300" r:id="rId40"/>
    <p:sldId id="299" r:id="rId41"/>
    <p:sldId id="304" r:id="rId42"/>
    <p:sldId id="301" r:id="rId43"/>
    <p:sldId id="303" r:id="rId44"/>
    <p:sldId id="292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32802"/>
            <a:ext cx="7414592" cy="1470025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 sz="6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16665" y="3189913"/>
            <a:ext cx="3600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4794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419" y="4331399"/>
            <a:ext cx="68400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8029" y="260649"/>
            <a:ext cx="8496000" cy="381642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1347" y="2842073"/>
            <a:ext cx="3406067" cy="4104000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" y="3789040"/>
            <a:ext cx="2510135" cy="3063370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6508" y="4185413"/>
            <a:ext cx="3711994" cy="2684757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4794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47278" y="6351690"/>
            <a:ext cx="556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© Н.Н.Ф</a:t>
            </a:r>
            <a:r>
              <a:rPr lang="ru-RU" sz="1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lang="ru-RU" sz="3600" b="0" kern="1200" cap="none" spc="0" dirty="0">
          <a:ln w="18415" cmpd="sng">
            <a:solidFill>
              <a:srgbClr val="FFFFFF"/>
            </a:solidFill>
            <a:prstDash val="solid"/>
          </a:ln>
          <a:solidFill>
            <a:srgbClr val="FFC000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Comic Sans MS" panose="030F0702030302020204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&#1055;&#1088;&#1080;&#1083;&#1086;&#1078;&#1077;&#1085;&#1080;&#1103;%20&#1087;&#1086;%20&#1084;&#1072;&#1090;&#1077;&#1084;&#1072;&#1090;&#1080;&#1082;&#1077;/8%20&#1082;&#1083;&#1072;&#1089;&#1089;/&#1090;&#1077;&#1093;&#1085;&#1086;&#1083;&#1086;&#1075;&#1080;&#1095;&#1077;&#1089;&#1082;&#1072;&#1103;%20&#1082;&#1072;&#1088;&#1090;&#1072;%20&#1087;&#1088;&#1086;&#1077;&#1082;&#1090;&#1072;%20&#1052;&#1072;&#1090;&#1077;&#1084;&#1072;&#1090;&#1080;&#1082;&#1072;%20&#1074;%20&#1076;&#1088;&#1091;&#1075;&#1080;&#1093;%20&#1085;&#1072;&#1091;&#1082;&#1072;&#1093;.docx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smekalka.pp.ru/" TargetMode="External"/><Relationship Id="rId3" Type="http://schemas.openxmlformats.org/officeDocument/2006/relationships/hyperlink" Target="http://www.forumobr.ru/" TargetMode="External"/><Relationship Id="rId7" Type="http://schemas.openxmlformats.org/officeDocument/2006/relationships/hyperlink" Target="http://www.math-on-line.com/" TargetMode="External"/><Relationship Id="rId2" Type="http://schemas.openxmlformats.org/officeDocument/2006/relationships/hyperlink" Target="http://festival.1september.ru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mat.1september.ru/" TargetMode="External"/><Relationship Id="rId5" Type="http://schemas.openxmlformats.org/officeDocument/2006/relationships/hyperlink" Target="http://www.orlenok.ru/" TargetMode="External"/><Relationship Id="rId4" Type="http://schemas.openxmlformats.org/officeDocument/2006/relationships/hyperlink" Target="http://www.artek.com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emf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&#1055;&#1088;&#1080;&#1083;&#1086;&#1078;&#1077;&#1085;&#1080;&#1103;%20&#1087;&#1086;%20&#1084;&#1072;&#1090;&#1077;&#1084;&#1072;&#1090;&#1080;&#1082;&#1077;/5%20&#1082;&#1083;&#1072;&#1089;&#1089;/&#1063;&#1080;&#1089;&#1083;&#1086;&#1074;&#1099;&#1077;%20&#1088;&#1077;&#1073;&#1091;&#1089;&#1099;.docx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8;&#1080;&#1083;&#1086;&#1078;&#1077;&#1085;&#1080;&#1103;%20&#1087;&#1086;%20&#1084;&#1072;&#1090;&#1077;&#1084;&#1072;&#1090;&#1080;&#1082;&#1077;/7%20&#1082;&#1083;&#1072;&#1089;&#1089;/&#1055;&#1088;&#1086;&#1077;&#1082;&#1090;%20&#1047;&#1072;&#1085;&#1080;&#1084;&#1072;&#1081;&#1090;&#1077;&#1089;&#1100;%20&#1084;&#1072;&#1090;&#1077;&#1084;&#1072;&#1090;&#1080;&#1082;&#1086;&#1081;/&#1047;&#1072;&#1085;&#1080;&#1084;&#1072;&#1081;&#1090;&#1077;&#1089;&#1100;%20&#1084;&#1072;&#1090;&#1077;&#1084;&#1072;&#1090;&#1080;&#1082;&#1086;&#1081;.docx" TargetMode="External"/><Relationship Id="rId2" Type="http://schemas.openxmlformats.org/officeDocument/2006/relationships/hyperlink" Target="&#1055;&#1088;&#1080;&#1083;&#1086;&#1078;&#1077;&#1085;&#1080;&#1103;%20&#1087;&#1086;%20&#1084;&#1072;&#1090;&#1077;&#1084;&#1072;&#1090;&#1080;&#1082;&#1077;/6%20&#1082;&#1083;&#1072;&#1089;&#1089;/&#1051;&#1054;&#1043;&#1048;&#1063;&#1045;&#1057;&#1050;&#1048;&#1045;%20&#1047;&#1040;&#1044;&#1040;&#1063;&#1048;%20&#1042;%20&#1052;&#1040;&#1058;&#1045;&#1052;&#1040;&#1058;&#1048;&#1050;&#1045;%206%20&#1082;&#1083;.pptx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04664"/>
            <a:ext cx="8387992" cy="2138359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>
                <a:solidFill>
                  <a:schemeClr val="tx2">
                    <a:lumMod val="75000"/>
                  </a:schemeClr>
                </a:solidFill>
              </a:rPr>
              <a:t>Программа летнего профильного отряда </a:t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</a:rPr>
              <a:t>«Школа развития интеллекта» 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16665" y="3861048"/>
            <a:ext cx="3600400" cy="2448271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</a:rPr>
              <a:t>Шекера Галина Владимировна -учитель математики</a:t>
            </a:r>
          </a:p>
          <a:p>
            <a:r>
              <a:rPr lang="ru-RU" dirty="0" err="1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</a:rPr>
              <a:t>Гавриш</a:t>
            </a:r>
            <a:r>
              <a:rPr lang="ru-RU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</a:rPr>
              <a:t> Наталия Анатольевна – педагог-психолог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2535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720" y="476672"/>
            <a:ext cx="3389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восьмой класс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027246"/>
              </p:ext>
            </p:extLst>
          </p:nvPr>
        </p:nvGraphicFramePr>
        <p:xfrm>
          <a:off x="1043608" y="846007"/>
          <a:ext cx="7416824" cy="5070376"/>
        </p:xfrm>
        <a:graphic>
          <a:graphicData uri="http://schemas.openxmlformats.org/drawingml/2006/table">
            <a:tbl>
              <a:tblPr firstRow="1" firstCol="1" bandRow="1"/>
              <a:tblGrid>
                <a:gridCol w="535725">
                  <a:extLst>
                    <a:ext uri="{9D8B030D-6E8A-4147-A177-3AD203B41FA5}">
                      <a16:colId xmlns:a16="http://schemas.microsoft.com/office/drawing/2014/main" val="663501757"/>
                    </a:ext>
                  </a:extLst>
                </a:gridCol>
                <a:gridCol w="3262768">
                  <a:extLst>
                    <a:ext uri="{9D8B030D-6E8A-4147-A177-3AD203B41FA5}">
                      <a16:colId xmlns:a16="http://schemas.microsoft.com/office/drawing/2014/main" val="3729994688"/>
                    </a:ext>
                  </a:extLst>
                </a:gridCol>
                <a:gridCol w="3618331">
                  <a:extLst>
                    <a:ext uri="{9D8B030D-6E8A-4147-A177-3AD203B41FA5}">
                      <a16:colId xmlns:a16="http://schemas.microsoft.com/office/drawing/2014/main" val="2362254944"/>
                    </a:ext>
                  </a:extLst>
                </a:gridCol>
              </a:tblGrid>
              <a:tr h="5156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п/п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тема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упражнения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3870179"/>
                  </a:ext>
                </a:extLst>
              </a:tr>
              <a:tr h="33916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                     «Математика плюс, шаг за шагом».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401547"/>
                  </a:ext>
                </a:extLst>
              </a:tr>
              <a:tr h="5517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Дискуссия «Что ты знаешь про математику?»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Презентация. Дискуссия.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610033"/>
                  </a:ext>
                </a:extLst>
              </a:tr>
              <a:tr h="5517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Проект: Математика в различных науках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Анализ, планирование и начало работы.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026423"/>
                  </a:ext>
                </a:extLst>
              </a:tr>
              <a:tr h="2758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Защита проекта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Защита проекта. Презентация.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1154187"/>
                  </a:ext>
                </a:extLst>
              </a:tr>
              <a:tr h="5517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Проект: Современные открытия в математике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Анализ, планирование и начало работы.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6641827"/>
                  </a:ext>
                </a:extLst>
              </a:tr>
              <a:tr h="2758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Защита проекта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Защита проекта.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082596"/>
                  </a:ext>
                </a:extLst>
              </a:tr>
              <a:tr h="6410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Проект: Паркет своими руками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Анализ, планирование и начало работы.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3048009"/>
                  </a:ext>
                </a:extLst>
              </a:tr>
              <a:tr h="5156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Защита проекта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Защита проекта.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2" action="ppaction://hlinkfile"/>
                        </a:rPr>
                        <a:t>Приложения по математике\8 класс\технологическая карта проекта Математика в других науках.docx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52388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3606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55776" y="4941888"/>
            <a:ext cx="6120680" cy="1151408"/>
          </a:xfrm>
        </p:spPr>
        <p:txBody>
          <a:bodyPr>
            <a:normAutofit/>
          </a:bodyPr>
          <a:lstStyle/>
          <a:p>
            <a:r>
              <a:rPr lang="ru-RU" sz="2800" b="1" kern="0" cap="none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Психология. </a:t>
            </a:r>
            <a:br>
              <a:rPr lang="ru-RU" sz="2800" b="1" kern="0" cap="none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000" b="1" kern="0" cap="none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Основное содержание программы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611560" y="476672"/>
            <a:ext cx="8208912" cy="4392191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2300" b="1" dirty="0">
                <a:solidFill>
                  <a:srgbClr val="00000A"/>
                </a:solidFill>
                <a:latin typeface="Arial" pitchFamily="34" charset="0"/>
                <a:ea typeface="Times New Roman"/>
                <a:cs typeface="Arial" pitchFamily="34" charset="0"/>
              </a:rPr>
              <a:t>1 этап (5 класс) – «Изучение своих способностей и возможностей»; </a:t>
            </a:r>
            <a:endParaRPr lang="ru-RU" sz="23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300" dirty="0">
                <a:latin typeface="Arial" pitchFamily="34" charset="0"/>
                <a:ea typeface="Times New Roman"/>
                <a:cs typeface="Arial" pitchFamily="34" charset="0"/>
              </a:rPr>
              <a:t>Этот этап содержит различные задачи, при решении которых учащиеся будут изучать свои способности и возможности к изучению математики. 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300" dirty="0">
                <a:latin typeface="Arial" pitchFamily="34" charset="0"/>
                <a:ea typeface="Times New Roman"/>
                <a:cs typeface="Arial" pitchFamily="34" charset="0"/>
              </a:rPr>
              <a:t>Цель: развивать умения учащихся анализировать диагностические данные, полученные в результате тестирования, умение применять свои способности в решении логических задач. 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300" dirty="0">
                <a:latin typeface="Arial" pitchFamily="34" charset="0"/>
                <a:ea typeface="Times New Roman"/>
                <a:cs typeface="Arial" pitchFamily="34" charset="0"/>
              </a:rPr>
              <a:t>Формы: диагностическое тестирование, психологические игры и упражнения.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300" b="1" dirty="0">
                <a:solidFill>
                  <a:srgbClr val="00000A"/>
                </a:solidFill>
                <a:latin typeface="Arial" pitchFamily="34" charset="0"/>
                <a:ea typeface="Times New Roman"/>
                <a:cs typeface="Arial" pitchFamily="34" charset="0"/>
              </a:rPr>
              <a:t> </a:t>
            </a:r>
            <a:endParaRPr lang="ru-RU" sz="23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300" b="1" dirty="0">
                <a:solidFill>
                  <a:srgbClr val="00000A"/>
                </a:solidFill>
                <a:latin typeface="Arial" pitchFamily="34" charset="0"/>
                <a:ea typeface="Times New Roman"/>
                <a:cs typeface="Arial" pitchFamily="34" charset="0"/>
              </a:rPr>
              <a:t>2 этап (6 класс) – «Учимся размышлять»</a:t>
            </a:r>
            <a:endParaRPr lang="ru-RU" sz="23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300" dirty="0">
                <a:latin typeface="Arial" pitchFamily="34" charset="0"/>
                <a:ea typeface="Times New Roman"/>
                <a:cs typeface="Arial" pitchFamily="34" charset="0"/>
              </a:rPr>
              <a:t>На этом этапе учащиеся развивают свои способности по овладению мыслительными  операциями.</a:t>
            </a:r>
            <a:r>
              <a:rPr lang="ru-RU" sz="2300" dirty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endParaRPr lang="ru-RU" sz="23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300" dirty="0">
                <a:latin typeface="Arial" pitchFamily="34" charset="0"/>
                <a:ea typeface="Times New Roman"/>
                <a:cs typeface="Arial" pitchFamily="34" charset="0"/>
              </a:rPr>
              <a:t>Цель: обогащение словарного запаса учащихся, перевод пассивного лексикона в активный, развитие дивергентного мышления, понимания смысла.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300" dirty="0">
                <a:latin typeface="Arial" pitchFamily="34" charset="0"/>
                <a:ea typeface="Times New Roman"/>
                <a:cs typeface="Arial" pitchFamily="34" charset="0"/>
              </a:rPr>
              <a:t>Формы: психологические игры и упражнения 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1665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63688" y="58847"/>
            <a:ext cx="69847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b="1" dirty="0">
              <a:solidFill>
                <a:srgbClr val="00000A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endParaRPr lang="ru-RU" b="1" dirty="0">
              <a:solidFill>
                <a:srgbClr val="00000A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000A"/>
                </a:solidFill>
                <a:latin typeface="Arial" pitchFamily="34" charset="0"/>
                <a:ea typeface="Times New Roman"/>
                <a:cs typeface="Arial" pitchFamily="34" charset="0"/>
              </a:rPr>
              <a:t>3 этап (7 класс)</a:t>
            </a:r>
            <a:r>
              <a:rPr lang="ru-RU" dirty="0">
                <a:solidFill>
                  <a:srgbClr val="00000A"/>
                </a:solidFill>
                <a:latin typeface="Arial" pitchFamily="34" charset="0"/>
                <a:ea typeface="Times New Roman"/>
                <a:cs typeface="Arial" pitchFamily="34" charset="0"/>
              </a:rPr>
              <a:t> – «Тайм менеджмент или искусство управления временем»</a:t>
            </a:r>
            <a:endParaRPr lang="ru-RU" sz="16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 В этот раздел входят задания на умения управлять своим временем.</a:t>
            </a:r>
            <a:endParaRPr lang="ru-RU" sz="16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Arial" pitchFamily="34" charset="0"/>
                <a:ea typeface="Calibri"/>
                <a:cs typeface="Arial" pitchFamily="34" charset="0"/>
              </a:rPr>
              <a:t> Цель: научить устанавливать причинно-следственные связи своей продуктивности и потраченного времени, научить приёмам эффективного использования своего времени.</a:t>
            </a:r>
            <a:endParaRPr lang="ru-RU" sz="1400" dirty="0"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Формы: кейсы, групповая творческая работа. </a:t>
            </a:r>
            <a:endParaRPr lang="ru-RU" sz="16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 </a:t>
            </a:r>
            <a:endParaRPr lang="ru-RU" sz="16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Arial" pitchFamily="34" charset="0"/>
                <a:ea typeface="Times New Roman"/>
                <a:cs typeface="Arial" pitchFamily="34" charset="0"/>
              </a:rPr>
              <a:t>4 этап (8 класс)</a:t>
            </a: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 - «Развитие логического мышления, учимся рассуждать».</a:t>
            </a:r>
            <a:endParaRPr lang="ru-RU" sz="16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 На четвёртом этапе учащиеся развивают свои умения логически мыслить на основе математических  понятий. Знакомятся с профессиями , предметом деятельности которых, является математика.</a:t>
            </a:r>
            <a:endParaRPr lang="ru-RU" sz="16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Цель: научить учащихся определять вид проблемы и находить адекватные пути её решения, показать роль математики в жизни человека на примере его профессиональной деятельности.</a:t>
            </a:r>
            <a:endParaRPr lang="ru-RU" sz="1600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414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476673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63880" algn="ctr">
              <a:spcAft>
                <a:spcPts val="0"/>
              </a:spcAft>
            </a:pPr>
            <a:r>
              <a:rPr lang="ru-RU" sz="2400" b="1" dirty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Календарно-тематическое планирование</a:t>
            </a:r>
            <a:endParaRPr lang="ru-RU" sz="2400" dirty="0">
              <a:solidFill>
                <a:schemeClr val="tx2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ctr">
              <a:spcAft>
                <a:spcPts val="0"/>
              </a:spcAft>
            </a:pPr>
            <a:endParaRPr lang="ru-RU" sz="2400" dirty="0">
              <a:solidFill>
                <a:schemeClr val="tx2"/>
              </a:solidFill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892171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пятый класс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877968"/>
              </p:ext>
            </p:extLst>
          </p:nvPr>
        </p:nvGraphicFramePr>
        <p:xfrm>
          <a:off x="539551" y="1307672"/>
          <a:ext cx="7488833" cy="5232012"/>
        </p:xfrm>
        <a:graphic>
          <a:graphicData uri="http://schemas.openxmlformats.org/drawingml/2006/table">
            <a:tbl>
              <a:tblPr firstRow="1" firstCol="1" bandRow="1"/>
              <a:tblGrid>
                <a:gridCol w="90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40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23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№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п/п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тема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упражнения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5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Групповой интеллектуальный тест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Диагностика мышления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5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Упражнения на развитие мышления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Игры - ДАНЕТКИ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3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Задачи «</a:t>
                      </a:r>
                      <a:r>
                        <a:rPr lang="ru-RU" sz="1400" b="1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Гайштута</a:t>
                      </a: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»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Диагностика мышления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76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</a:t>
                      </a:r>
                      <a:endParaRPr lang="ru-RU" sz="1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Упражнения на развитие мышления</a:t>
                      </a:r>
                      <a:endParaRPr lang="ru-RU" sz="1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«Волшебный квадрат»,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«Соединяем несоединимое», «</a:t>
                      </a:r>
                      <a:r>
                        <a:rPr lang="ru-RU" sz="1400" b="1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Словоразбиватели</a:t>
                      </a: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», «Ребусы», «Анаграммы»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85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</a:t>
                      </a:r>
                      <a:endParaRPr lang="ru-RU" sz="1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Тест математических аналогий</a:t>
                      </a:r>
                      <a:endParaRPr lang="ru-RU" sz="1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Диагностика мышления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47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6.</a:t>
                      </a:r>
                      <a:endParaRPr lang="ru-RU" sz="1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Упражнения на развитие мышления.</a:t>
                      </a:r>
                      <a:endParaRPr lang="ru-RU" sz="1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«Задачи со спичками», «Правда и ложь», «Инструкции», «Составляем рассказ»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47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7.</a:t>
                      </a:r>
                      <a:endParaRPr lang="ru-RU" sz="1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Головоломки</a:t>
                      </a:r>
                      <a:endParaRPr lang="ru-RU" sz="1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«Находчивый плотник», «Расставь пингвинов», «Десять деревьев», «Красный крест» 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7616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476672"/>
            <a:ext cx="3672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шестой класс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116632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dirty="0">
              <a:solidFill>
                <a:srgbClr val="1F497D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ctr"/>
            <a:r>
              <a:rPr lang="ru-RU" b="1" dirty="0">
                <a:solidFill>
                  <a:srgbClr val="1F497D"/>
                </a:solidFill>
                <a:latin typeface="Arial" pitchFamily="34" charset="0"/>
                <a:ea typeface="Times New Roman"/>
                <a:cs typeface="Arial" pitchFamily="34" charset="0"/>
              </a:rPr>
              <a:t>седьмой класс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601660"/>
              </p:ext>
            </p:extLst>
          </p:nvPr>
        </p:nvGraphicFramePr>
        <p:xfrm>
          <a:off x="251521" y="846003"/>
          <a:ext cx="4320480" cy="5974080"/>
        </p:xfrm>
        <a:graphic>
          <a:graphicData uri="http://schemas.openxmlformats.org/drawingml/2006/table">
            <a:tbl>
              <a:tblPr firstRow="1" firstCol="1" bandRow="1"/>
              <a:tblGrid>
                <a:gridCol w="382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11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67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85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№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п/п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тема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упражнения</a:t>
                      </a:r>
                      <a:endParaRPr lang="ru-RU" sz="1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667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Развитие мыслительных действий с понятиями. 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5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</a:t>
                      </a:r>
                      <a:endParaRPr lang="ru-RU" sz="1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Общие и частные понятия.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з.№1, з.№2, з.№3, з.№4, з.№5, з.№6.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41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</a:t>
                      </a:r>
                      <a:endParaRPr lang="ru-RU" sz="1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Отработка операции мышления –</a:t>
                      </a:r>
                      <a:r>
                        <a:rPr lang="ru-RU" sz="1400" b="1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рядоположности</a:t>
                      </a: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причины и следствия, последовательности.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з.№7, з.№8, з.№9, з.№10.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13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</a:t>
                      </a:r>
                      <a:endParaRPr lang="ru-RU" sz="1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Отработка операции мышления – функциональные отношения</a:t>
                      </a:r>
                      <a:endParaRPr lang="ru-RU" sz="1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з.№11.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834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Развитие понимания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13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</a:t>
                      </a:r>
                      <a:endParaRPr lang="ru-RU" sz="1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Объяснение значения слов. Смысловые сочетания, определения.</a:t>
                      </a:r>
                      <a:endParaRPr lang="ru-RU" sz="1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з.№1, з.№2, з.№3, з.№4, з.№5, з.№6, з.№7.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</a:t>
                      </a:r>
                      <a:endParaRPr lang="ru-RU" sz="1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Общий смысл текста. Переносный смысл.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з.№8, з.№9, з.№10, з.№11.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5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6.</a:t>
                      </a:r>
                      <a:endParaRPr lang="ru-RU" sz="1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Сформулируй своими словами.</a:t>
                      </a:r>
                      <a:endParaRPr lang="ru-RU" sz="1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з.№12.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5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7.</a:t>
                      </a:r>
                      <a:endParaRPr lang="ru-RU" sz="1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Понимание и запоминание текста.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з.№13.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857107"/>
              </p:ext>
            </p:extLst>
          </p:nvPr>
        </p:nvGraphicFramePr>
        <p:xfrm>
          <a:off x="4860032" y="846004"/>
          <a:ext cx="4032448" cy="6036687"/>
        </p:xfrm>
        <a:graphic>
          <a:graphicData uri="http://schemas.openxmlformats.org/drawingml/2006/table">
            <a:tbl>
              <a:tblPr firstRow="1" firstCol="1" bandRow="1"/>
              <a:tblGrid>
                <a:gridCol w="370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2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22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п/п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тема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упражнения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26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Тайм менеджмент или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искусство управления временем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1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Введение.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Выдача кейсов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33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Что такое ВРЕМЯ?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«Куда уходит время»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«Ценность времени»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«Мои ценности»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91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Простые способы управления временем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«Самое главное –определить главное»,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«Закон принудительной эффективности», «На что способна корзина для мусора»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33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Методы и приёмы учёта времени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«Чувство времени»,  «Мои жизненные цели», «Анти время».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01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Учёт личного времени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«Хронометраж», «Занятой», «Дела и развлечения», «Принцип Парето»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01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6.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Потеря времени. Пять минут в моей жизни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«Мячи», «Смятая бумага», «Составить рассказ»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801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7.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Планирование. Как правильно поставить цель.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«Создаём коллаж»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806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35696" y="404664"/>
            <a:ext cx="36092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восьмой класс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205484"/>
              </p:ext>
            </p:extLst>
          </p:nvPr>
        </p:nvGraphicFramePr>
        <p:xfrm>
          <a:off x="2038034" y="1484785"/>
          <a:ext cx="6350390" cy="4689143"/>
        </p:xfrm>
        <a:graphic>
          <a:graphicData uri="http://schemas.openxmlformats.org/drawingml/2006/table">
            <a:tbl>
              <a:tblPr firstRow="1" firstCol="1" bandRow="1"/>
              <a:tblGrid>
                <a:gridCol w="517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2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6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898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19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№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п/п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126" marR="66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тема</a:t>
                      </a:r>
                    </a:p>
                  </a:txBody>
                  <a:tcPr marL="66126" marR="66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упражнения</a:t>
                      </a:r>
                    </a:p>
                  </a:txBody>
                  <a:tcPr marL="66126" marR="66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972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Развитие логического мышления</a:t>
                      </a:r>
                    </a:p>
                  </a:txBody>
                  <a:tcPr marL="66126" marR="66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9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</a:t>
                      </a:r>
                      <a:endParaRPr lang="ru-RU" sz="1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126" marR="66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Анализ теста ШТУР (7,8 класс)</a:t>
                      </a:r>
                    </a:p>
                  </a:txBody>
                  <a:tcPr marL="66126" marR="66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Анализ проблем</a:t>
                      </a:r>
                    </a:p>
                  </a:txBody>
                  <a:tcPr marL="66126" marR="66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</a:t>
                      </a:r>
                      <a:endParaRPr lang="ru-RU" sz="1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126" marR="66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Развитие мыслительных операций- обобщения, лестница понятий.</a:t>
                      </a:r>
                    </a:p>
                  </a:txBody>
                  <a:tcPr marL="66126" marR="66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з.№1., з.№2, з.№3., з.№4.</a:t>
                      </a:r>
                    </a:p>
                  </a:txBody>
                  <a:tcPr marL="66126" marR="66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9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</a:t>
                      </a:r>
                      <a:endParaRPr lang="ru-RU" sz="1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126" marR="66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Порядок следования, обобщения. Отношения род-вид.</a:t>
                      </a:r>
                    </a:p>
                  </a:txBody>
                  <a:tcPr marL="66126" marR="66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з.№5., з.№6, з.№7., з.№8.</a:t>
                      </a:r>
                    </a:p>
                  </a:txBody>
                  <a:tcPr marL="66126" marR="66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9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</a:t>
                      </a:r>
                      <a:endParaRPr lang="ru-RU" sz="1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126" marR="66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Определение существенных признаков.</a:t>
                      </a:r>
                    </a:p>
                  </a:txBody>
                  <a:tcPr marL="66126" marR="66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з.№9., з.№10.</a:t>
                      </a:r>
                    </a:p>
                  </a:txBody>
                  <a:tcPr marL="66126" marR="66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9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</a:t>
                      </a:r>
                      <a:endParaRPr lang="ru-RU" sz="1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126" marR="66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Отношение понятий.</a:t>
                      </a:r>
                    </a:p>
                  </a:txBody>
                  <a:tcPr marL="66126" marR="66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з.№11., з.№12.</a:t>
                      </a:r>
                    </a:p>
                  </a:txBody>
                  <a:tcPr marL="66126" marR="66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768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6.</a:t>
                      </a:r>
                      <a:endParaRPr lang="ru-RU" sz="1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126" marR="66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Игры со словами</a:t>
                      </a:r>
                    </a:p>
                  </a:txBody>
                  <a:tcPr marL="66126" marR="66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«Пропущенные слова», «Волшебный квадрат», «Придумать словосочетания», «Кодирование слов», «Телеграмма», «Составь рассказ»</a:t>
                      </a:r>
                    </a:p>
                  </a:txBody>
                  <a:tcPr marL="66126" marR="66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2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7.</a:t>
                      </a:r>
                      <a:endParaRPr lang="ru-RU" sz="1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126" marR="66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Логические выводы</a:t>
                      </a:r>
                    </a:p>
                  </a:txBody>
                  <a:tcPr marL="66126" marR="66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 логических загадок «Рассказы детектива»</a:t>
                      </a:r>
                    </a:p>
                  </a:txBody>
                  <a:tcPr marL="66126" marR="66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38350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097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8029" y="260648"/>
            <a:ext cx="8496000" cy="59766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332656"/>
            <a:ext cx="792088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altLang="ru-RU" sz="2400" b="1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Профильный отряд «ШКОЛА РАЗВИТИЯ ИНТЕЛЛЕКТА»   </a:t>
            </a:r>
            <a:r>
              <a:rPr lang="ru-RU" altLang="ru-RU" sz="2400" b="1" i="1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июнь 2016</a:t>
            </a:r>
            <a:endParaRPr lang="ru-RU" altLang="ru-RU" sz="3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41136"/>
            <a:ext cx="7704856" cy="5345833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914798"/>
            <a:ext cx="1311275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89786"/>
            <a:ext cx="1831144" cy="119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6177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1"/>
            <a:ext cx="6390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Выбираем будущую профессию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этап</a:t>
            </a:r>
          </a:p>
        </p:txBody>
      </p:sp>
      <p:pic>
        <p:nvPicPr>
          <p:cNvPr id="1026" name="Picture 2" descr="G:\ШРИ защита опыта\фото 6 класс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54" y="2024940"/>
            <a:ext cx="3781227" cy="2519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G:\ШРИ защита опыта\фото 6 класс\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87" y="675866"/>
            <a:ext cx="2494050" cy="1661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G:\ШРИ защита опыта\ШРИ\ШРИ 2017\Фото\фотографии\2012-02-17\DSC061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6115" r="11429" b="5536"/>
          <a:stretch/>
        </p:blipFill>
        <p:spPr bwMode="auto">
          <a:xfrm>
            <a:off x="5130186" y="2464844"/>
            <a:ext cx="2664296" cy="1846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4" name="Picture 2" descr="https://upload.wikimedia.org/wikipedia/commons/thumb/c/c3/%D0%A5%D0%B0%D0%B1%D0%B0%D1%80%D0%BE%D0%B2%D1%81%D0%BA%D0%B8%D0%B9_%D0%B8%D0%BD%D1%81%D1%82%D0%B8%D1%82%D1%83%D1%82_%D0%B8%D0%BD%D1%84%D0%BE%D0%BA%D0%BE%D0%BC%D0%BC%D1%83%D0%BD%D0%B8%D0%BA%D0%B0%D1%86%D0%B8%D0%B9.jpg/320px-%D0%A5%D0%B0%D0%B1%D0%B0%D1%80%D0%BE%D0%B2%D1%81%D0%BA%D0%B8%D0%B9_%D0%B8%D0%BD%D1%81%D1%82%D0%B8%D1%82%D1%83%D1%82_%D0%B8%D0%BD%D1%84%D0%BE%D0%BA%D0%BE%D0%BC%D0%BC%D1%83%D0%BD%D0%B8%D0%BA%D0%B0%D1%86%D0%B8%D0%B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745" y="4497508"/>
            <a:ext cx="2246167" cy="1684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https://academkin.ru/images/high_schools/logo/khabarovskiy_institut_infokommunikatsiy_76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329047"/>
            <a:ext cx="1197249" cy="118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habvestnik.ru/_tbkp/khgaehp_20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11" y="4806335"/>
            <a:ext cx="2556309" cy="1556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0" name="Picture 8" descr="http://hotelsbroker.com/imgcache/rutraveller/place/825/008/38258_270x27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73" y="4812993"/>
            <a:ext cx="1775150" cy="1775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24659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Autofit/>
          </a:bodyPr>
          <a:lstStyle/>
          <a:p>
            <a:r>
              <a:rPr lang="ru-RU" sz="2800" b="1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cs typeface="Arial" pitchFamily="34" charset="0"/>
              </a:rPr>
              <a:t>Развиваем мышление:</a:t>
            </a:r>
            <a:br>
              <a:rPr lang="ru-RU" sz="2800" b="1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cs typeface="Arial" pitchFamily="34" charset="0"/>
              </a:rPr>
            </a:br>
            <a:r>
              <a:rPr lang="ru-RU" sz="2800" b="1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cs typeface="Arial" pitchFamily="34" charset="0"/>
              </a:rPr>
              <a:t>Решаем логические, занимательные задачи</a:t>
            </a:r>
            <a:br>
              <a:rPr lang="ru-RU" sz="2800" b="1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 descr="C:\Users\user\Desktop\Лето 2016\DSCN96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56792"/>
            <a:ext cx="5256584" cy="3942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3690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548680"/>
            <a:ext cx="62464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ea typeface="+mj-ea"/>
                <a:cs typeface="+mj-cs"/>
              </a:rPr>
              <a:t>Разгадываем</a:t>
            </a:r>
            <a:br>
              <a:rPr lang="ru-RU" sz="2800" b="1" dirty="0">
                <a:solidFill>
                  <a:schemeClr val="tx2"/>
                </a:solidFill>
                <a:ea typeface="+mj-ea"/>
                <a:cs typeface="+mj-cs"/>
              </a:rPr>
            </a:br>
            <a:r>
              <a:rPr lang="ru-RU" sz="2800" b="1" dirty="0">
                <a:solidFill>
                  <a:schemeClr val="tx2"/>
                </a:solidFill>
                <a:ea typeface="+mj-ea"/>
                <a:cs typeface="+mj-cs"/>
              </a:rPr>
              <a:t> кроссворды, решаем ребусы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4" name="Picture 2" descr="C:\Users\user\Desktop\Лето 2016\DSCN98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0648"/>
            <a:ext cx="3639545" cy="2729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4" name="Picture 2" descr="G:\ШРИ защита опыта\ШРИ\ШРИ 2017\Фото\IMG-20170620-WA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00475"/>
            <a:ext cx="4427983" cy="3320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5" name="Picture 3" descr="G:\ШРИ защита опыта\ШРИ\ШРИ 2017\Фото\IMG-20170620-WA00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6" r="3000"/>
          <a:stretch/>
        </p:blipFill>
        <p:spPr bwMode="auto">
          <a:xfrm>
            <a:off x="4499992" y="3409522"/>
            <a:ext cx="3974153" cy="2745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35619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b="1" dirty="0">
                <a:ln w="0"/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Актуальность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683" y="1440965"/>
            <a:ext cx="8229600" cy="4536504"/>
          </a:xfrm>
        </p:spPr>
        <p:txBody>
          <a:bodyPr>
            <a:normAutofit lnSpcReduction="10000"/>
          </a:bodyPr>
          <a:lstStyle/>
          <a:p>
            <a:r>
              <a:rPr lang="ru-RU" sz="2000" dirty="0"/>
              <a:t>многие ребята своей целью ставят развитие познавательных способностей в математике, но адаптироваться к новым условиям и организовать свою деятельность им довольно сложно;</a:t>
            </a:r>
          </a:p>
          <a:p>
            <a:r>
              <a:rPr lang="ru-RU" sz="2000" dirty="0"/>
              <a:t>перед  родителями встает проблема занятости их детей в каникулярное время;</a:t>
            </a:r>
          </a:p>
          <a:p>
            <a:r>
              <a:rPr lang="ru-RU" sz="2000" dirty="0"/>
              <a:t>создание условий для организации оздоровления, отдыха и развития математических способностей учащихся;</a:t>
            </a:r>
          </a:p>
          <a:p>
            <a:r>
              <a:rPr lang="ru-RU" sz="2000" dirty="0"/>
              <a:t>лагерь с дневным пребыванием творчески одаренных или социально активных  детей во время школьных каникул;</a:t>
            </a:r>
          </a:p>
          <a:p>
            <a:r>
              <a:rPr lang="ru-RU" sz="2000" dirty="0"/>
              <a:t>совместная работа двух педагогов - учителя и психолога, даже за короткое время позволяет накопить в процессе обучения опыт адаптации, совместной деятельности, межличностных отношений в коллективе, сформировать правильные взаимоотношения, сотрудничество, взаимоуважение.</a:t>
            </a:r>
          </a:p>
        </p:txBody>
      </p:sp>
    </p:spTree>
    <p:extLst>
      <p:ext uri="{BB962C8B-B14F-4D97-AF65-F5344CB8AC3E}">
        <p14:creationId xmlns:p14="http://schemas.microsoft.com/office/powerpoint/2010/main" val="3916529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620689"/>
            <a:ext cx="63184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ea typeface="+mj-ea"/>
                <a:cs typeface="+mj-cs"/>
              </a:rPr>
              <a:t>Играем в интеллектуальные</a:t>
            </a:r>
            <a:br>
              <a:rPr lang="ru-RU" sz="2800" b="1" dirty="0">
                <a:solidFill>
                  <a:schemeClr val="tx2"/>
                </a:solidFill>
                <a:ea typeface="+mj-ea"/>
                <a:cs typeface="+mj-cs"/>
              </a:rPr>
            </a:br>
            <a:r>
              <a:rPr lang="ru-RU" sz="2800" b="1" dirty="0">
                <a:solidFill>
                  <a:schemeClr val="tx2"/>
                </a:solidFill>
                <a:ea typeface="+mj-ea"/>
                <a:cs typeface="+mj-cs"/>
              </a:rPr>
              <a:t> игры</a:t>
            </a:r>
            <a:br>
              <a:rPr lang="ru-RU" sz="2800" b="1" dirty="0">
                <a:solidFill>
                  <a:schemeClr val="tx2"/>
                </a:solidFill>
                <a:ea typeface="+mj-ea"/>
                <a:cs typeface="+mj-cs"/>
              </a:rPr>
            </a:b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4" name="Picture 3" descr="C:\Users\user\Desktop\Лето 2016\DSCN97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13553"/>
            <a:ext cx="5220864" cy="3915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74209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620689"/>
            <a:ext cx="63184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ea typeface="+mj-ea"/>
                <a:cs typeface="+mj-cs"/>
              </a:rPr>
              <a:t>Воплощаем образовательные</a:t>
            </a:r>
            <a:br>
              <a:rPr lang="ru-RU" sz="2800" b="1" dirty="0">
                <a:solidFill>
                  <a:schemeClr val="tx2"/>
                </a:solidFill>
                <a:ea typeface="+mj-ea"/>
                <a:cs typeface="+mj-cs"/>
              </a:rPr>
            </a:br>
            <a:r>
              <a:rPr lang="ru-RU" sz="2800" b="1" dirty="0">
                <a:solidFill>
                  <a:schemeClr val="tx2"/>
                </a:solidFill>
                <a:ea typeface="+mj-ea"/>
                <a:cs typeface="+mj-cs"/>
              </a:rPr>
              <a:t> проекты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6" name="Picture 2" descr="C:\Users\user\Desktop\Лето 2016\DSCN97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58" y="1700808"/>
            <a:ext cx="3648406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3" descr="C:\Users\user\Desktop\Лето 2016\DSCN97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866" y="620689"/>
            <a:ext cx="3384376" cy="2538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4" descr="C:\Users\user\Desktop\Лето 2016\DSCN97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755" y="3395844"/>
            <a:ext cx="3788621" cy="2841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76053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AutoShape 9"/>
          <p:cNvSpPr>
            <a:spLocks noChangeArrowheads="1"/>
          </p:cNvSpPr>
          <p:nvPr/>
        </p:nvSpPr>
        <p:spPr bwMode="auto">
          <a:xfrm>
            <a:off x="5181600" y="3429000"/>
            <a:ext cx="3429000" cy="2667000"/>
          </a:xfrm>
          <a:prstGeom prst="foldedCorner">
            <a:avLst>
              <a:gd name="adj" fmla="val 23069"/>
            </a:avLst>
          </a:prstGeom>
          <a:solidFill>
            <a:srgbClr val="FFFFCC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b="1" dirty="0"/>
          </a:p>
        </p:txBody>
      </p:sp>
      <p:sp>
        <p:nvSpPr>
          <p:cNvPr id="9226" name="AutoShape 10"/>
          <p:cNvSpPr>
            <a:spLocks noChangeArrowheads="1"/>
          </p:cNvSpPr>
          <p:nvPr/>
        </p:nvSpPr>
        <p:spPr bwMode="auto">
          <a:xfrm>
            <a:off x="454513" y="301735"/>
            <a:ext cx="4019872" cy="5638799"/>
          </a:xfrm>
          <a:prstGeom prst="foldedCorner">
            <a:avLst>
              <a:gd name="adj" fmla="val 23069"/>
            </a:avLst>
          </a:prstGeom>
          <a:solidFill>
            <a:srgbClr val="85FBF5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b="1" dirty="0">
                <a:solidFill>
                  <a:schemeClr val="tx2"/>
                </a:solidFill>
              </a:rPr>
              <a:t>Воплощаем образовательные</a:t>
            </a:r>
            <a:br>
              <a:rPr lang="ru-RU" b="1" dirty="0">
                <a:solidFill>
                  <a:schemeClr val="tx2"/>
                </a:solidFill>
              </a:rPr>
            </a:br>
            <a:r>
              <a:rPr lang="ru-RU" b="1" dirty="0">
                <a:solidFill>
                  <a:schemeClr val="tx2"/>
                </a:solidFill>
              </a:rPr>
              <a:t> проекты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611560" y="620688"/>
            <a:ext cx="3600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600" b="1" i="1" dirty="0"/>
              <a:t>Проводится испытание самолётов и вместе с группой выбирается лучший. Затем обсуждается ход работы по созданию самолетов.</a:t>
            </a:r>
            <a:endParaRPr lang="ru-RU" sz="1600" dirty="0"/>
          </a:p>
        </p:txBody>
      </p:sp>
      <p:pic>
        <p:nvPicPr>
          <p:cNvPr id="2050" name="Picture 2" descr="C:\Users\user\Desktop\Лето 2016\DSCN9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27" y="3121135"/>
            <a:ext cx="3897439" cy="2923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C:\Users\user\Desktop\Лето 2016\DSCN97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07" y="417575"/>
            <a:ext cx="3737050" cy="2802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3" name="Picture 5" descr="C:\Users\user\Desktop\Лето 2016\DSCN97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39674"/>
            <a:ext cx="3449985" cy="2587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2685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Лето 2016\DSCN98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00" y="463976"/>
            <a:ext cx="3593165" cy="2694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C:\Users\user\Desktop\Лето 2016\DSCN98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0428"/>
            <a:ext cx="3789291" cy="2841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C:\Users\user\Desktop\Лето 2016\DSCN98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63037"/>
            <a:ext cx="3904030" cy="2928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7" name="Picture 5" descr="C:\Users\user\Desktop\Лето 2016\DSCN98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492" y="3563037"/>
            <a:ext cx="4136888" cy="3102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093924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548681"/>
            <a:ext cx="6318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ea typeface="+mj-ea"/>
                <a:cs typeface="+mj-cs"/>
              </a:rPr>
              <a:t>Придумываем   увлекательные  </a:t>
            </a:r>
            <a:r>
              <a:rPr lang="ru-RU" sz="2800" b="1" dirty="0" err="1">
                <a:solidFill>
                  <a:schemeClr val="tx2"/>
                </a:solidFill>
                <a:ea typeface="+mj-ea"/>
                <a:cs typeface="+mj-cs"/>
              </a:rPr>
              <a:t>квесты</a:t>
            </a:r>
            <a:r>
              <a:rPr lang="ru-RU" sz="2800" b="1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4" name="Picture 2" descr="C:\Users\user\Desktop\Лето 2016\20160708_1245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79731"/>
            <a:ext cx="7128792" cy="4325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37119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620688"/>
            <a:ext cx="6246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ea typeface="+mj-ea"/>
                <a:cs typeface="+mj-cs"/>
              </a:rPr>
              <a:t>Смотрим и обсуждаем фильмы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4" name="Picture 2" descr="C:\Users\user\Desktop\Лето 2016\DSCN97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78750"/>
            <a:ext cx="5976664" cy="4482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67827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548680"/>
            <a:ext cx="4543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ea typeface="+mj-ea"/>
                <a:cs typeface="+mj-cs"/>
              </a:rPr>
              <a:t>Посещаем музеи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663" y="333053"/>
            <a:ext cx="2590800" cy="3455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E:\Обобщение опыта\фото\P61599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81" y="1049511"/>
            <a:ext cx="4870275" cy="2739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2" descr="G:\ШРИ защита опыта\Лето 2018\фото ШРИ\20180620_1111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1"/>
          <a:stretch/>
        </p:blipFill>
        <p:spPr bwMode="auto">
          <a:xfrm>
            <a:off x="5656782" y="3933056"/>
            <a:ext cx="1645281" cy="2607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G:\ШРИ защита опыта\ШРИ\ШРИ 2017\Фото\IMG_20170615_10335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72"/>
          <a:stretch/>
        </p:blipFill>
        <p:spPr bwMode="auto">
          <a:xfrm>
            <a:off x="786153" y="3937255"/>
            <a:ext cx="4141950" cy="2433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15835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548680"/>
            <a:ext cx="6073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</a:rPr>
              <a:t>Ходим на экскурсии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62" y="1013713"/>
            <a:ext cx="4057829" cy="3043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252" t="5118" r="3518" b="5289"/>
          <a:stretch/>
        </p:blipFill>
        <p:spPr>
          <a:xfrm>
            <a:off x="4854627" y="3792490"/>
            <a:ext cx="3786098" cy="270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G:\ШРИ защита опыта\ШРИ\ШРИ 2017\Фото\20170616_1106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188" y="230089"/>
            <a:ext cx="3212976" cy="3212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2" descr="C:\Users\user\Desktop\Лето 2016\DSCN99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05" y="4126975"/>
            <a:ext cx="3361869" cy="2369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19879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57" y="441178"/>
            <a:ext cx="4465274" cy="2979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503" y="716176"/>
            <a:ext cx="3493338" cy="2486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8" name="Picture 2" descr="G:\ШРИ защита опыта\ШРИ\ШРИ 2017\Фото\20170601_1058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18232"/>
            <a:ext cx="4685975" cy="2635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19" name="Picture 3" descr="G:\ШРИ защита опыта\ШРИ\ШРИ 2017\Фото\20170616_1101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" b="12000"/>
          <a:stretch/>
        </p:blipFill>
        <p:spPr bwMode="auto">
          <a:xfrm>
            <a:off x="683568" y="3582467"/>
            <a:ext cx="3493338" cy="2914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57369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404665"/>
            <a:ext cx="6318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ea typeface="+mj-ea"/>
                <a:cs typeface="+mj-cs"/>
              </a:rPr>
              <a:t>Играем в психологические игры 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927885"/>
            <a:ext cx="3567139" cy="2675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026068"/>
            <a:ext cx="3676207" cy="2755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user\Desktop\Лето 2016\IMAG07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55806"/>
            <a:ext cx="3936240" cy="2541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C:\Users\user\Desktop\Лето 2016\DSCN96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20190"/>
            <a:ext cx="2769434" cy="2077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01796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6840000" cy="608290"/>
          </a:xfrm>
        </p:spPr>
        <p:txBody>
          <a:bodyPr>
            <a:normAutofit fontScale="90000"/>
          </a:bodyPr>
          <a:lstStyle/>
          <a:p>
            <a:r>
              <a:rPr lang="ru-RU" sz="2800" cap="none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Главная цель программы:</a:t>
            </a:r>
            <a:br>
              <a:rPr lang="ru-RU" sz="2800" cap="none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br>
              <a:rPr lang="ru-RU" sz="3200" b="0" dirty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</a:br>
            <a:endParaRPr lang="ru-RU" sz="3200" b="0" dirty="0">
              <a:solidFill>
                <a:schemeClr val="tx2">
                  <a:lumMod val="7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165016"/>
            <a:ext cx="8496000" cy="4536503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sz="28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создание среды,</a:t>
            </a:r>
          </a:p>
          <a:p>
            <a:pPr lvl="0"/>
            <a:r>
              <a:rPr lang="ru-RU" sz="28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обеспечивающей</a:t>
            </a:r>
            <a:r>
              <a:rPr lang="ru-RU" sz="28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 условия для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гармоничного развития талантливых детей;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предоставления им полноценного отдыха и оздоровления;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совершенствования интеллектуально-креативных способностей;</a:t>
            </a:r>
          </a:p>
          <a:p>
            <a:pPr lvl="0"/>
            <a:r>
              <a:rPr lang="ru-RU" sz="28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способствующей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продуктивному общению учащихся;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 расширению и углублению знаний</a:t>
            </a:r>
          </a:p>
          <a:p>
            <a:pPr lvl="0"/>
            <a:r>
              <a:rPr lang="ru-RU" sz="28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 по математике;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 развитию умений в исследовательской и </a:t>
            </a:r>
          </a:p>
          <a:p>
            <a:pPr lvl="0"/>
            <a:r>
              <a:rPr lang="ru-RU" sz="28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поисковой деятельности.</a:t>
            </a:r>
          </a:p>
          <a:p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33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476673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ea typeface="+mj-ea"/>
                <a:cs typeface="+mj-cs"/>
              </a:rPr>
              <a:t>Вспоминаем учебный материал для решения задач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975215"/>
            <a:ext cx="3240360" cy="2434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0" name="Picture 2" descr="G:\ШРИ защита опыта\ШРИ\ШРИ 2017\Фото\IMG-20170620-WA0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702" y="3567707"/>
            <a:ext cx="3880055" cy="2910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1" name="Picture 3" descr="G:\ШРИ защита опыта\ШРИ\ШРИ 2017\Фото\IMG-20170620-WA0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9428" b="10095"/>
          <a:stretch/>
        </p:blipFill>
        <p:spPr bwMode="auto">
          <a:xfrm>
            <a:off x="827584" y="1367299"/>
            <a:ext cx="3024336" cy="2562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13" y="4149080"/>
            <a:ext cx="2736305" cy="2052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3444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type="body" idx="1"/>
          </p:nvPr>
        </p:nvSpPr>
        <p:spPr>
          <a:xfrm>
            <a:off x="347440" y="-2547664"/>
            <a:ext cx="8496000" cy="3816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tx2"/>
                </a:solidFill>
              </a:rPr>
              <a:t>Проводим конкурсы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517" y="666667"/>
            <a:ext cx="3601280" cy="5380733"/>
          </a:xfrm>
          <a:prstGeom prst="rect">
            <a:avLst/>
          </a:prstGeom>
        </p:spPr>
      </p:pic>
      <p:pic>
        <p:nvPicPr>
          <p:cNvPr id="6146" name="Picture 2" descr="G:\ШРИ защита опыта\ШРИ\ШРИ 2017\Фото\20170620_1213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14476" r="5238" b="7048"/>
          <a:stretch/>
        </p:blipFill>
        <p:spPr bwMode="auto">
          <a:xfrm>
            <a:off x="497864" y="1700808"/>
            <a:ext cx="3642089" cy="3312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G:\ШРИ защита опыта\ШРИ\ШРИ 2017\Фото\DSCN199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20952" b="6285"/>
          <a:stretch/>
        </p:blipFill>
        <p:spPr bwMode="auto">
          <a:xfrm>
            <a:off x="4523669" y="3789040"/>
            <a:ext cx="4146144" cy="2336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88323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41764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ea typeface="+mj-ea"/>
                <a:cs typeface="+mj-cs"/>
              </a:rPr>
              <a:t>Решаем  головоломки, рисуем, развиваем воображение, внимание, </a:t>
            </a:r>
          </a:p>
          <a:p>
            <a:r>
              <a:rPr lang="ru-RU" sz="2800" b="1" dirty="0">
                <a:solidFill>
                  <a:schemeClr val="tx2"/>
                </a:solidFill>
                <a:ea typeface="+mj-ea"/>
                <a:cs typeface="+mj-cs"/>
              </a:rPr>
              <a:t>память.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40968"/>
            <a:ext cx="4055859" cy="3041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76410" y="738788"/>
            <a:ext cx="2909938" cy="2182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23021" y="3886091"/>
            <a:ext cx="2504598" cy="1878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2717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476672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ea typeface="+mj-ea"/>
                <a:cs typeface="+mj-cs"/>
              </a:rPr>
              <a:t>Развиваем физическую форму и укрепляем здоровье: каждое утро делаем зарядку, посещаем бассейн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3" t="36546" r="6620" b="25057"/>
          <a:stretch/>
        </p:blipFill>
        <p:spPr bwMode="auto">
          <a:xfrm>
            <a:off x="1187624" y="1871133"/>
            <a:ext cx="6624736" cy="2461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user\Desktop\6а\Фото\11.04.2016\DSC0068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448925"/>
            <a:ext cx="3240359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https://go2.imgsmail.ru/imgpreview?key=1301061b206644da&amp;mb=imgdb_preview_6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45242"/>
            <a:ext cx="3520505" cy="1875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873660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476672"/>
            <a:ext cx="63689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1F497D"/>
                </a:solidFill>
              </a:rPr>
              <a:t>Учимся готовить</a:t>
            </a:r>
          </a:p>
        </p:txBody>
      </p:sp>
      <p:pic>
        <p:nvPicPr>
          <p:cNvPr id="2050" name="Picture 2" descr="E:\Обобщение опыта\фото\P61398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97" y="999892"/>
            <a:ext cx="4732761" cy="2662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E:\Обобщение опыта\фото\P61397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089" y="3861048"/>
            <a:ext cx="4319737" cy="2429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2" name="Picture 2" descr="G:\ШРИ защита опыта\ШРИ\ШРИ 2017\Фото 2017 лето плошадка\P613978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r="21286"/>
          <a:stretch/>
        </p:blipFill>
        <p:spPr bwMode="auto">
          <a:xfrm>
            <a:off x="5364088" y="476672"/>
            <a:ext cx="3312368" cy="2705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3" name="Picture 3" descr="G:\ШРИ защита опыта\ШРИ\ШРИ 2017\Фото 2017 лето плошадка\P613979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8"/>
          <a:stretch/>
        </p:blipFill>
        <p:spPr bwMode="auto">
          <a:xfrm>
            <a:off x="366181" y="4365104"/>
            <a:ext cx="4080596" cy="1716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818558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404664"/>
            <a:ext cx="6390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1F497D"/>
                </a:solidFill>
              </a:rPr>
              <a:t>Участвуем в мастер-классах</a:t>
            </a:r>
          </a:p>
        </p:txBody>
      </p:sp>
      <p:pic>
        <p:nvPicPr>
          <p:cNvPr id="3075" name="Picture 3" descr="G:\ШРИ защита опыта\ШРИ\ШРИ 2017\Фото\фотографии\2012-02-17\DSC060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81" y="973343"/>
            <a:ext cx="4417284" cy="2944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G:\ШРИ защита опыта\ШРИ\ШРИ 2017\Фото\фотографии\2012-02-17\DSC060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3" t="21607" r="23857" b="6179"/>
          <a:stretch/>
        </p:blipFill>
        <p:spPr bwMode="auto">
          <a:xfrm>
            <a:off x="5577179" y="332656"/>
            <a:ext cx="2854667" cy="2216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7" name="Picture 5" descr="G:\ШРИ защита опыта\ШРИ\ШРИ 2017\Фото\фотографии\2012-02-17\DSC061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9" r="8143"/>
          <a:stretch/>
        </p:blipFill>
        <p:spPr bwMode="auto">
          <a:xfrm>
            <a:off x="583010" y="4087141"/>
            <a:ext cx="2243241" cy="2285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8" name="Picture 6" descr="G:\ШРИ защита опыта\ШРИ\ШРИ 2017\Фото\фотографии\2012-02-17\DSC061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4" t="24607" r="13857" b="35321"/>
          <a:stretch/>
        </p:blipFill>
        <p:spPr bwMode="auto">
          <a:xfrm>
            <a:off x="5389741" y="5329843"/>
            <a:ext cx="2710652" cy="1042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9" name="Picture 7" descr="G:\ШРИ защита опыта\ШРИ\ШРИ 2017\Фото\фотографии\2012-02-17\DSC061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04" y="2773894"/>
            <a:ext cx="3432915" cy="2288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0" name="Picture 8" descr="G:\ШРИ защита опыта\ШРИ\ШРИ 2017\Фото\фотографии\2012-02-17\DSC0608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9" t="15818" r="30714" b="31038"/>
          <a:stretch/>
        </p:blipFill>
        <p:spPr bwMode="auto">
          <a:xfrm>
            <a:off x="2960455" y="4399213"/>
            <a:ext cx="2103730" cy="1661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937896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548680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1F497D"/>
                </a:solidFill>
              </a:rPr>
              <a:t>Посещаем </a:t>
            </a:r>
            <a:r>
              <a:rPr lang="ru-RU" sz="2800" b="1" dirty="0" err="1">
                <a:solidFill>
                  <a:srgbClr val="1F497D"/>
                </a:solidFill>
              </a:rPr>
              <a:t>скалодром</a:t>
            </a:r>
            <a:r>
              <a:rPr lang="ru-RU" sz="2800" b="1" dirty="0">
                <a:solidFill>
                  <a:srgbClr val="1F497D"/>
                </a:solidFill>
              </a:rPr>
              <a:t> и учимся играть в бильярд</a:t>
            </a:r>
          </a:p>
        </p:txBody>
      </p:sp>
      <p:pic>
        <p:nvPicPr>
          <p:cNvPr id="4" name="Picture 3" descr="G:\ШРИ защита опыта\Лето 2018\фото ШРИ\20180620_1233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2" b="12982"/>
          <a:stretch/>
        </p:blipFill>
        <p:spPr bwMode="auto">
          <a:xfrm>
            <a:off x="4836564" y="1320224"/>
            <a:ext cx="3893678" cy="4516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0" name="Picture 2" descr="http://prokhv.ru/uploads/medialib/thumbnails/13cbc6f8-cf3c-42c5-8738-17aefe62816e_1560x10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50" y="1268760"/>
            <a:ext cx="4261966" cy="2130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https://regions.kidsreview.ru/sites/default/files/styles/card_600_400/public/08/21/2013_-_1143/skalodrom_kaliningr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64" y="3717032"/>
            <a:ext cx="3758774" cy="2505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2427088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476672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1F497D"/>
                </a:solidFill>
              </a:rPr>
              <a:t>Принимаем участие в праздничном концерте для ветеранов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97863"/>
            <a:ext cx="2194578" cy="2901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E:\Обобщение опыта\фото\P61499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81311"/>
            <a:ext cx="4443986" cy="2499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E:\Обобщение опыта\фото\P61498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33906"/>
            <a:ext cx="4612004" cy="2594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8" name="Picture 2" descr="G:\ШРИ защита опыта\ШРИ\ШРИ 2017\Фото\фотографии\2012-02-24\DSC061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" t="20897" r="41429" b="1996"/>
          <a:stretch/>
        </p:blipFill>
        <p:spPr bwMode="auto">
          <a:xfrm>
            <a:off x="683568" y="4411765"/>
            <a:ext cx="2095145" cy="2096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7207257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476672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indent="-270510">
              <a:lnSpc>
                <a:spcPct val="150000"/>
              </a:lnSpc>
              <a:spcAft>
                <a:spcPts val="500"/>
              </a:spcAft>
              <a:tabLst>
                <a:tab pos="270510" algn="l"/>
              </a:tabLst>
            </a:pPr>
            <a:r>
              <a:rPr lang="ru-RU" sz="2400" b="1" dirty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Ожидаемые результаты реализации программы</a:t>
            </a:r>
            <a:endParaRPr lang="ru-RU" sz="2400" dirty="0">
              <a:solidFill>
                <a:schemeClr val="tx2"/>
              </a:solidFill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1166842"/>
            <a:ext cx="64087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повышение качества содержания воспитания, его организационных форм, методов и технологий;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совершенствование научно-методического и информационного обеспечения кампании по организации каникулярного времени детей и подростков;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развитие сотрудничества с заинтересованными структурами в области организации и содержательного наполнения отдыха школьников;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создание атмосферы сотрудничества и взаимодействия;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улучшение отношений в среде подростков, устранение негативных проявлений.</a:t>
            </a:r>
            <a:endParaRPr lang="ru-RU" sz="2000" b="1" dirty="0"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4427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>
                  <a:noFill/>
                </a:ln>
                <a:solidFill>
                  <a:srgbClr val="1F497D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Достижения</a:t>
            </a:r>
            <a:br>
              <a:rPr lang="ru-RU" dirty="0">
                <a:ln>
                  <a:noFill/>
                </a:ln>
                <a:solidFill>
                  <a:srgbClr val="1F497D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0" y="908720"/>
            <a:ext cx="4495800" cy="5217443"/>
          </a:xfrm>
        </p:spPr>
        <p:txBody>
          <a:bodyPr>
            <a:normAutofit fontScale="62500" lnSpcReduction="20000"/>
          </a:bodyPr>
          <a:lstStyle/>
          <a:p>
            <a:pPr marL="457200" lv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После третьего этапа ШРИ 80% ребят, посещавших профильный отряд выбрали углублённое изучение математики в специализированном классе;</a:t>
            </a:r>
          </a:p>
          <a:p>
            <a:pPr marL="457200" lvl="0" indent="0" algn="just">
              <a:lnSpc>
                <a:spcPct val="115000"/>
              </a:lnSpc>
              <a:spcBef>
                <a:spcPts val="0"/>
              </a:spcBef>
              <a:buNone/>
            </a:pPr>
            <a:endParaRPr lang="ru-RU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Повысился интерес к математике и психологии, как наукам: 10 ребят приняли участие в научно-практической конференции лицея;</a:t>
            </a:r>
          </a:p>
          <a:p>
            <a:pPr marL="457200" lvl="0" indent="0" algn="just">
              <a:lnSpc>
                <a:spcPct val="115000"/>
              </a:lnSpc>
              <a:spcBef>
                <a:spcPts val="0"/>
              </a:spcBef>
              <a:buNone/>
            </a:pPr>
            <a:endParaRPr lang="ru-RU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Новоселова А. – победитель городской научно-практической конференции в номинации «Психология»;</a:t>
            </a:r>
          </a:p>
          <a:p>
            <a:pPr marL="457200" lvl="0" indent="0" algn="just">
              <a:lnSpc>
                <a:spcPct val="115000"/>
              </a:lnSpc>
              <a:spcBef>
                <a:spcPts val="0"/>
              </a:spcBef>
              <a:buNone/>
            </a:pPr>
            <a:endParaRPr lang="ru-RU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b="1" dirty="0"/>
          </a:p>
          <a:p>
            <a:pPr marL="0" indent="0">
              <a:buNone/>
            </a:pP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572000" y="980728"/>
            <a:ext cx="4114800" cy="5145435"/>
          </a:xfrm>
        </p:spPr>
        <p:txBody>
          <a:bodyPr>
            <a:normAutofit fontScale="62500" lnSpcReduction="20000"/>
          </a:bodyPr>
          <a:lstStyle/>
          <a:p>
            <a:pPr marL="45720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Диагностика ШТУР – 100% успешные;</a:t>
            </a:r>
          </a:p>
          <a:p>
            <a:pPr marL="45720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Успеваемость по математике: </a:t>
            </a:r>
          </a:p>
          <a:p>
            <a:pPr marL="45720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-подтвердили 70%; </a:t>
            </a:r>
          </a:p>
          <a:p>
            <a:pPr marL="45720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-повысили 27%</a:t>
            </a:r>
          </a:p>
          <a:p>
            <a:pPr marL="457200" lvl="0" indent="0">
              <a:lnSpc>
                <a:spcPct val="115000"/>
              </a:lnSpc>
              <a:spcBef>
                <a:spcPts val="0"/>
              </a:spcBef>
              <a:buNone/>
            </a:pPr>
            <a:endParaRPr lang="ru-RU" b="1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Примененные методики      содействовали развитию логического мышления, интеллектуальных и творческих способностей школьников: </a:t>
            </a: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Наши ребята подготовили и отправили проект на конкурс «Хабаровск наш» 2017-2018 г.; </a:t>
            </a: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За участие в городском конкурсе «Знатоки воды» награждены дипломом 3 степени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2015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Основные задачи</a:t>
            </a:r>
            <a:r>
              <a:rPr lang="ru-RU" sz="280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: </a:t>
            </a:r>
            <a:br>
              <a:rPr lang="ru-RU" sz="280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2800" dirty="0"/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>
          <a:xfrm>
            <a:off x="323528" y="908720"/>
            <a:ext cx="4176464" cy="5688632"/>
          </a:xfrm>
        </p:spPr>
        <p:txBody>
          <a:bodyPr>
            <a:normAutofit fontScale="77500" lnSpcReduction="20000"/>
          </a:bodyPr>
          <a:lstStyle/>
          <a:p>
            <a:pPr marL="285750" lvl="0" indent="-285750">
              <a:buFont typeface="Wingdings" pitchFamily="2" charset="2"/>
              <a:buChar char="§"/>
            </a:pPr>
            <a:r>
              <a:rPr lang="ru-RU" b="1" dirty="0">
                <a:cs typeface="Arial" pitchFamily="34" charset="0"/>
              </a:rPr>
              <a:t>способствование раскрытию способностей каждой личности на основе удовлетворения интересов и нереализованных в школе позитивных потребностей, прежде всего духовных, интеллектуальных и двигательных;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b="1" dirty="0">
                <a:cs typeface="Arial" pitchFamily="34" charset="0"/>
              </a:rPr>
              <a:t>выявление одаренных школьников и дальнейшая их поддержка;   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b="1" dirty="0">
                <a:cs typeface="Arial" pitchFamily="34" charset="0"/>
              </a:rPr>
              <a:t>повышение логической культуры ; 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b="1" dirty="0">
                <a:cs typeface="Arial" pitchFamily="34" charset="0"/>
              </a:rPr>
              <a:t>организация значимой общественно-полезной деятельности, познание окружающего мира и активация отдыха детей; </a:t>
            </a: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4572000" y="908720"/>
            <a:ext cx="4320480" cy="5688632"/>
          </a:xfrm>
        </p:spPr>
        <p:txBody>
          <a:bodyPr>
            <a:normAutofit fontScale="77500" lnSpcReduction="20000"/>
          </a:bodyPr>
          <a:lstStyle/>
          <a:p>
            <a:pPr marL="285750" lvl="0" indent="-285750">
              <a:buFont typeface="Wingdings" pitchFamily="2" charset="2"/>
              <a:buChar char="§"/>
            </a:pPr>
            <a:r>
              <a:rPr lang="ru-RU" b="1" dirty="0">
                <a:cs typeface="Arial" pitchFamily="34" charset="0"/>
              </a:rPr>
              <a:t>способствование развитию лидерских и организаторских качеств подростков;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b="1" dirty="0">
                <a:cs typeface="Arial" pitchFamily="34" charset="0"/>
              </a:rPr>
              <a:t>развитие талантливости через создание активной творческой образовательной среды и активную творческую деятельность учащихся;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b="1" dirty="0">
                <a:cs typeface="Arial" pitchFamily="34" charset="0"/>
              </a:rPr>
              <a:t>развитие экологической, гигиенической и физической культуры детей;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b="1" dirty="0">
                <a:cs typeface="Arial" pitchFamily="34" charset="0"/>
              </a:rPr>
              <a:t>расширение знаний учащихся о различных профессиях.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b="1" dirty="0">
                <a:cs typeface="Arial" pitchFamily="34" charset="0"/>
              </a:rPr>
              <a:t>развитие мышления, устойчивого интереса к математике, инициативы, эрудиции;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0376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548680"/>
            <a:ext cx="4244280" cy="5577483"/>
          </a:xfrm>
        </p:spPr>
        <p:txBody>
          <a:bodyPr>
            <a:normAutofit/>
          </a:bodyPr>
          <a:lstStyle/>
          <a:p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Психологические технологии способствовали развитию у детей коммуникативных навыков, способности к сотрудничеству;</a:t>
            </a:r>
          </a:p>
          <a:p>
            <a:endParaRPr lang="ru-RU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Ребята отрабатывают умение выражать свои мысли в виде устных, письменных и творческих работах;</a:t>
            </a:r>
          </a:p>
          <a:p>
            <a:pPr marL="0" indent="0">
              <a:buNone/>
            </a:pPr>
            <a:endParaRPr lang="ru-RU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Учащиеся адекватно могут  оценить  свои  возможности;</a:t>
            </a:r>
          </a:p>
          <a:p>
            <a:endParaRPr lang="ru-RU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100" b="1" dirty="0"/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95800" y="1136501"/>
            <a:ext cx="4186808" cy="57214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Осознают   степень своего интереса к предметам математического цикла;</a:t>
            </a:r>
          </a:p>
          <a:p>
            <a:pPr marL="0" indent="0">
              <a:buNone/>
            </a:pPr>
            <a:endParaRPr lang="ru-RU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Успешно участвуют в предметных олимпиадах и конкурсах и являются их призерами и победителями.</a:t>
            </a:r>
          </a:p>
          <a:p>
            <a:pPr marL="0" indent="0">
              <a:buNone/>
            </a:pPr>
            <a:endParaRPr lang="ru-RU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41042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33E6E-2206-4C3E-902A-52E9CA553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n w="18415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/>
              </a:rPr>
              <a:t>Победы в олимпиадах (8 класс 2017-2018 год)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3618F8C8-1968-4A4C-A308-E411BD66A5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484784"/>
            <a:ext cx="4038600" cy="4929411"/>
          </a:xfrm>
        </p:spPr>
        <p:txBody>
          <a:bodyPr>
            <a:normAutofit fontScale="92500" lnSpcReduction="10000"/>
          </a:bodyPr>
          <a:lstStyle/>
          <a:p>
            <a:r>
              <a:rPr lang="ru-RU" sz="1400" b="1" dirty="0"/>
              <a:t>Призеры и победители муниципального этапа Всероссийской олимпиады школьников</a:t>
            </a:r>
          </a:p>
          <a:p>
            <a:pPr marL="0" indent="0" algn="ctr" fontAlgn="t">
              <a:lnSpc>
                <a:spcPct val="107000"/>
              </a:lnSpc>
              <a:spcBef>
                <a:spcPts val="0"/>
              </a:spcBef>
              <a:buNone/>
            </a:pP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fontAlgn="t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2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Победитель : Литвинов Марк, </a:t>
            </a:r>
            <a:r>
              <a:rPr lang="ru-RU" sz="12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Яндулов</a:t>
            </a:r>
            <a:r>
              <a:rPr lang="ru-RU" sz="12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Богдан </a:t>
            </a:r>
            <a:endParaRPr lang="ru-RU" sz="1200" b="1" dirty="0">
              <a:latin typeface="+mj-lt"/>
            </a:endParaRPr>
          </a:p>
          <a:p>
            <a:pPr marL="0" indent="0" fontAlgn="t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2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Призеры: Гаевская Таисия, </a:t>
            </a:r>
            <a:r>
              <a:rPr lang="ru-RU" sz="12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Филютович</a:t>
            </a:r>
            <a:r>
              <a:rPr lang="ru-RU" sz="12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Дмитрий, </a:t>
            </a:r>
            <a:r>
              <a:rPr lang="ru-RU" sz="12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Ковлякова</a:t>
            </a:r>
            <a:r>
              <a:rPr lang="ru-RU" sz="12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Алена, Зенков Ярослав</a:t>
            </a:r>
            <a:endParaRPr lang="ru-RU" sz="1200" b="1" dirty="0">
              <a:latin typeface="+mj-lt"/>
            </a:endParaRPr>
          </a:p>
          <a:p>
            <a:pPr marL="0" indent="0">
              <a:buNone/>
            </a:pPr>
            <a:endParaRPr lang="ru-RU" sz="1400" dirty="0"/>
          </a:p>
          <a:p>
            <a:r>
              <a:rPr lang="ru-RU" sz="1400" b="1" dirty="0"/>
              <a:t>Дистанционная олимпиада Математика без границ</a:t>
            </a:r>
          </a:p>
          <a:p>
            <a:pPr marL="0" indent="0">
              <a:buNone/>
            </a:pPr>
            <a:r>
              <a:rPr lang="ru-RU" sz="1100" b="1" dirty="0"/>
              <a:t>Победители:</a:t>
            </a:r>
          </a:p>
          <a:p>
            <a:pPr marL="0" indent="0">
              <a:buNone/>
            </a:pPr>
            <a:r>
              <a:rPr lang="ru-RU" sz="1100" b="1" dirty="0" err="1"/>
              <a:t>Ковлякова</a:t>
            </a:r>
            <a:r>
              <a:rPr lang="ru-RU" sz="1100" b="1" dirty="0"/>
              <a:t> Алена, </a:t>
            </a:r>
            <a:r>
              <a:rPr lang="ru-RU" sz="1100" b="1" dirty="0" err="1"/>
              <a:t>Филютович</a:t>
            </a:r>
            <a:r>
              <a:rPr lang="ru-RU" sz="1100" b="1" dirty="0"/>
              <a:t> Дмитрий, Гаевская Таисия, Литвинов Марк, Зенков Ярослав, </a:t>
            </a:r>
            <a:r>
              <a:rPr lang="ru-RU" sz="1100" b="1" dirty="0" err="1"/>
              <a:t>Яндулов</a:t>
            </a:r>
            <a:r>
              <a:rPr lang="ru-RU" sz="1100" b="1" dirty="0"/>
              <a:t> Богдан, Лучков Никита, </a:t>
            </a:r>
            <a:r>
              <a:rPr lang="ru-RU" sz="1100" b="1" dirty="0" err="1"/>
              <a:t>Мамугин</a:t>
            </a:r>
            <a:r>
              <a:rPr lang="ru-RU" sz="1100" b="1" dirty="0"/>
              <a:t> Дмитрий, Гаврилюк Данил, Петрова Алина, </a:t>
            </a:r>
            <a:r>
              <a:rPr lang="ru-RU" sz="1100" b="1" dirty="0" err="1"/>
              <a:t>Касницкая</a:t>
            </a:r>
            <a:r>
              <a:rPr lang="ru-RU" sz="1100" b="1" dirty="0"/>
              <a:t> Элина</a:t>
            </a:r>
          </a:p>
          <a:p>
            <a:pPr marL="0" indent="0">
              <a:buNone/>
            </a:pPr>
            <a:r>
              <a:rPr lang="ru-RU" sz="1100" b="1" dirty="0"/>
              <a:t>Призеры:</a:t>
            </a:r>
          </a:p>
          <a:p>
            <a:pPr marL="0" indent="0">
              <a:buNone/>
            </a:pPr>
            <a:r>
              <a:rPr lang="ru-RU" sz="1100" b="1" dirty="0"/>
              <a:t>Ершова Мария, Жукова Елена</a:t>
            </a:r>
          </a:p>
          <a:p>
            <a:pPr marL="0" indent="0">
              <a:buNone/>
            </a:pPr>
            <a:endParaRPr lang="ru-RU" sz="1100" dirty="0"/>
          </a:p>
          <a:p>
            <a:r>
              <a:rPr lang="ru-RU" sz="1400" b="1" dirty="0">
                <a:latin typeface="+mj-lt"/>
                <a:ea typeface="Calibri" panose="020F0502020204030204" pitchFamily="34" charset="0"/>
              </a:rPr>
              <a:t>57 Выездная физико-математическая олимпиада школьников МФТИ </a:t>
            </a:r>
            <a:endParaRPr lang="ru-RU" sz="1400" b="1" dirty="0">
              <a:latin typeface="+mj-lt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100" b="1" dirty="0">
                <a:solidFill>
                  <a:srgbClr val="33333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Новоселова Анна - диплом 3 степени, Мохов Леонид – диплом 3 степени, </a:t>
            </a:r>
            <a:r>
              <a:rPr lang="ru-RU" sz="1100" b="1" dirty="0" err="1">
                <a:solidFill>
                  <a:srgbClr val="33333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Яндулов</a:t>
            </a:r>
            <a:r>
              <a:rPr lang="ru-RU" sz="1100" b="1" dirty="0">
                <a:solidFill>
                  <a:srgbClr val="33333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Богдан – диплом 2 степени, </a:t>
            </a:r>
            <a:r>
              <a:rPr lang="ru-RU" sz="1100" b="1" dirty="0" err="1">
                <a:solidFill>
                  <a:srgbClr val="33333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Пиховская</a:t>
            </a:r>
            <a:r>
              <a:rPr lang="ru-RU" sz="1100" b="1" dirty="0">
                <a:solidFill>
                  <a:srgbClr val="33333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Мария – диплом 3 степени, </a:t>
            </a:r>
            <a:r>
              <a:rPr lang="ru-RU" sz="1100" b="1" dirty="0" err="1">
                <a:solidFill>
                  <a:srgbClr val="33333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Ковлякова</a:t>
            </a:r>
            <a:r>
              <a:rPr lang="ru-RU" sz="1100" b="1" dirty="0">
                <a:solidFill>
                  <a:srgbClr val="33333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Алена – диплом 3 степени, </a:t>
            </a:r>
            <a:r>
              <a:rPr lang="ru-RU" sz="1100" b="1" dirty="0" err="1">
                <a:solidFill>
                  <a:srgbClr val="33333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Филютович</a:t>
            </a:r>
            <a:r>
              <a:rPr lang="ru-RU" sz="1100" b="1" dirty="0">
                <a:solidFill>
                  <a:srgbClr val="33333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Дмитрий – диплом 1 </a:t>
            </a:r>
            <a:r>
              <a:rPr lang="ru-RU" sz="1100" b="1" dirty="0" err="1">
                <a:solidFill>
                  <a:srgbClr val="33333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степени,Касницкая</a:t>
            </a:r>
            <a:r>
              <a:rPr lang="ru-RU" sz="1100" b="1" dirty="0">
                <a:solidFill>
                  <a:srgbClr val="33333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Элина – диплом 2 </a:t>
            </a:r>
            <a:r>
              <a:rPr lang="ru-RU" sz="1100" b="1" dirty="0" err="1">
                <a:solidFill>
                  <a:srgbClr val="33333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степени,Мамугин</a:t>
            </a:r>
            <a:r>
              <a:rPr lang="ru-RU" sz="1100" b="1" dirty="0">
                <a:solidFill>
                  <a:srgbClr val="33333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Дмитрий – диплом 2 </a:t>
            </a:r>
            <a:r>
              <a:rPr lang="ru-RU" sz="1100" b="1" dirty="0" err="1">
                <a:solidFill>
                  <a:srgbClr val="33333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степени,Литвинов</a:t>
            </a:r>
            <a:r>
              <a:rPr lang="ru-RU" sz="1100" b="1" dirty="0">
                <a:solidFill>
                  <a:srgbClr val="33333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Марк – диплом 1 степени</a:t>
            </a:r>
            <a:endParaRPr lang="ru-RU" sz="11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1" dirty="0"/>
          </a:p>
        </p:txBody>
      </p:sp>
      <p:sp>
        <p:nvSpPr>
          <p:cNvPr id="15" name="Объект 14">
            <a:extLst>
              <a:ext uri="{FF2B5EF4-FFF2-40B4-BE49-F238E27FC236}">
                <a16:creationId xmlns:a16="http://schemas.microsoft.com/office/drawing/2014/main" id="{B0639DE4-939C-4D44-8FBB-4C44B13AB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407027"/>
            <a:ext cx="4038600" cy="4929411"/>
          </a:xfrm>
        </p:spPr>
        <p:txBody>
          <a:bodyPr>
            <a:normAutofit fontScale="92500" lnSpcReduction="10000"/>
          </a:bodyPr>
          <a:lstStyle/>
          <a:p>
            <a:r>
              <a:rPr lang="ru-RU" sz="1400" b="1" dirty="0"/>
              <a:t>Многопрофильная инженерная олимпиада «Звезда» </a:t>
            </a:r>
          </a:p>
          <a:p>
            <a:pPr marL="0" indent="0">
              <a:buNone/>
            </a:pPr>
            <a:r>
              <a:rPr lang="ru-RU" sz="1100" b="1" dirty="0"/>
              <a:t>Ершова Мария 8 </a:t>
            </a:r>
            <a:r>
              <a:rPr lang="ru-RU" sz="1100" b="1" dirty="0" err="1"/>
              <a:t>кл</a:t>
            </a:r>
            <a:r>
              <a:rPr lang="ru-RU" sz="1100" b="1" dirty="0"/>
              <a:t>-диплом 3 </a:t>
            </a:r>
            <a:r>
              <a:rPr lang="ru-RU" sz="1100" b="1" dirty="0" err="1"/>
              <a:t>ст</a:t>
            </a:r>
            <a:r>
              <a:rPr lang="ru-RU" sz="1100" b="1" dirty="0"/>
              <a:t>;</a:t>
            </a:r>
          </a:p>
          <a:p>
            <a:pPr marL="0" indent="0">
              <a:buNone/>
            </a:pPr>
            <a:endParaRPr lang="ru-RU" sz="1100" b="1" dirty="0"/>
          </a:p>
          <a:p>
            <a:r>
              <a:rPr lang="ru-RU" sz="1400" b="1" dirty="0"/>
              <a:t>Олимпиада им. Леонардо Эйлера</a:t>
            </a:r>
          </a:p>
          <a:p>
            <a:pPr marL="0" indent="0">
              <a:buNone/>
            </a:pPr>
            <a:r>
              <a:rPr lang="ru-RU" sz="1200" b="1" dirty="0">
                <a:latin typeface="+mj-lt"/>
              </a:rPr>
              <a:t>1 тур: Победители </a:t>
            </a:r>
            <a:r>
              <a:rPr lang="ru-RU" sz="1200" b="1" dirty="0" err="1">
                <a:latin typeface="+mj-lt"/>
              </a:rPr>
              <a:t>Ковлякова</a:t>
            </a:r>
            <a:r>
              <a:rPr lang="ru-RU" sz="1200" b="1" dirty="0">
                <a:latin typeface="+mj-lt"/>
              </a:rPr>
              <a:t> Алёна, Литвинов Марк, призеры </a:t>
            </a:r>
            <a:r>
              <a:rPr lang="ru-RU" sz="1200" b="1" dirty="0" err="1">
                <a:latin typeface="+mj-lt"/>
              </a:rPr>
              <a:t>Филютович</a:t>
            </a:r>
            <a:r>
              <a:rPr lang="ru-RU" sz="1200" b="1" dirty="0">
                <a:latin typeface="+mj-lt"/>
              </a:rPr>
              <a:t> Дмитрий и </a:t>
            </a:r>
            <a:r>
              <a:rPr lang="ru-RU" sz="1200" b="1" dirty="0" err="1">
                <a:latin typeface="+mj-lt"/>
              </a:rPr>
              <a:t>Яндулов</a:t>
            </a:r>
            <a:r>
              <a:rPr lang="ru-RU" sz="1200" b="1" dirty="0">
                <a:latin typeface="+mj-lt"/>
              </a:rPr>
              <a:t> Богдан -9кл</a:t>
            </a:r>
          </a:p>
          <a:p>
            <a:pPr marL="0" indent="0">
              <a:buNone/>
            </a:pPr>
            <a:r>
              <a:rPr lang="ru-RU" sz="1200" b="1" dirty="0">
                <a:latin typeface="+mj-lt"/>
              </a:rPr>
              <a:t> Литвинов Марк 8 </a:t>
            </a:r>
            <a:r>
              <a:rPr lang="ru-RU" sz="1200" b="1" dirty="0" err="1">
                <a:latin typeface="+mj-lt"/>
              </a:rPr>
              <a:t>кл</a:t>
            </a:r>
            <a:r>
              <a:rPr lang="ru-RU" sz="1200" b="1" dirty="0">
                <a:latin typeface="+mj-lt"/>
              </a:rPr>
              <a:t> - Похвальная грамота за успешного выступление на заключительном этапе олимпиады</a:t>
            </a:r>
          </a:p>
          <a:p>
            <a:pPr marL="0" indent="0">
              <a:buNone/>
            </a:pPr>
            <a:endParaRPr lang="ru-RU" sz="1200" b="1" dirty="0">
              <a:latin typeface="+mj-lt"/>
            </a:endParaRPr>
          </a:p>
          <a:p>
            <a:r>
              <a:rPr lang="ru-RU" sz="1500" b="1" dirty="0" err="1"/>
              <a:t>Всесибирская</a:t>
            </a:r>
            <a:r>
              <a:rPr lang="ru-RU" sz="1500" b="1" dirty="0"/>
              <a:t>  открытая олимпиада</a:t>
            </a:r>
          </a:p>
          <a:p>
            <a:pPr marL="0" indent="0">
              <a:buNone/>
            </a:pPr>
            <a:r>
              <a:rPr lang="ru-RU" sz="1500" b="1" dirty="0"/>
              <a:t> школьников  7-11 классов. Отборочный очный тур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Гаевская Таисия 8 </a:t>
            </a:r>
            <a:r>
              <a:rPr lang="ru-RU" sz="1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-победитель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Литвинов Марк 8 </a:t>
            </a:r>
            <a:r>
              <a:rPr lang="ru-RU" sz="1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-призер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Божедомов</a:t>
            </a:r>
            <a:r>
              <a:rPr 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 Федор 8 </a:t>
            </a:r>
            <a:r>
              <a:rPr lang="ru-RU" sz="1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 -призер</a:t>
            </a:r>
          </a:p>
          <a:p>
            <a:r>
              <a:rPr lang="ru-RU" sz="1500" b="1" dirty="0">
                <a:latin typeface="+mj-lt"/>
                <a:ea typeface="Calibri" panose="020F0502020204030204" pitchFamily="34" charset="0"/>
              </a:rPr>
              <a:t>Математическая смена на базе Образовательного центра "Сириус" в г. Сочи</a:t>
            </a:r>
          </a:p>
          <a:p>
            <a:pPr marL="0" indent="0">
              <a:buNone/>
            </a:pPr>
            <a:r>
              <a:rPr lang="ru-RU" sz="1100" b="1" dirty="0">
                <a:latin typeface="+mj-lt"/>
                <a:ea typeface="Calibri" panose="020F0502020204030204" pitchFamily="34" charset="0"/>
              </a:rPr>
              <a:t>Литвинов Марк</a:t>
            </a:r>
          </a:p>
          <a:p>
            <a:pPr marL="0" indent="0">
              <a:buNone/>
            </a:pPr>
            <a:r>
              <a:rPr lang="ru-RU" sz="1100" b="1" dirty="0" err="1">
                <a:latin typeface="+mj-lt"/>
                <a:ea typeface="Calibri" panose="020F0502020204030204" pitchFamily="34" charset="0"/>
              </a:rPr>
              <a:t>Филютович</a:t>
            </a:r>
            <a:r>
              <a:rPr lang="ru-RU" sz="1100" b="1" dirty="0">
                <a:latin typeface="+mj-lt"/>
                <a:ea typeface="Calibri" panose="020F0502020204030204" pitchFamily="34" charset="0"/>
              </a:rPr>
              <a:t> Дима – 2 раза</a:t>
            </a:r>
          </a:p>
          <a:p>
            <a:pPr marL="0" indent="0">
              <a:buNone/>
            </a:pPr>
            <a:r>
              <a:rPr lang="ru-RU" sz="1100" b="1" dirty="0" err="1">
                <a:latin typeface="+mj-lt"/>
                <a:ea typeface="Calibri" panose="020F0502020204030204" pitchFamily="34" charset="0"/>
              </a:rPr>
              <a:t>Ковлякова</a:t>
            </a:r>
            <a:r>
              <a:rPr lang="ru-RU" sz="1100" b="1" dirty="0">
                <a:latin typeface="+mj-lt"/>
                <a:ea typeface="Calibri" panose="020F0502020204030204" pitchFamily="34" charset="0"/>
              </a:rPr>
              <a:t> Алена</a:t>
            </a:r>
          </a:p>
          <a:p>
            <a:pPr marL="0" indent="0">
              <a:buNone/>
            </a:pPr>
            <a:r>
              <a:rPr lang="ru-RU" sz="1500" dirty="0">
                <a:latin typeface="+mj-lt"/>
                <a:ea typeface="Calibri" panose="020F0502020204030204" pitchFamily="34" charset="0"/>
              </a:rPr>
              <a:t>  </a:t>
            </a:r>
            <a:endParaRPr lang="ru-RU" sz="1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11774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260648"/>
            <a:ext cx="8568951" cy="640871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Список литературы: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летнего отдыха детей,  Лысова О.В., 2015.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летнего отдыха детей и подростков. </a:t>
            </a:r>
            <a:r>
              <a:rPr lang="ru-RU" sz="1600" b="1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Вайндорф</a:t>
            </a:r>
            <a:r>
              <a:rPr lang="ru-RU" sz="16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-Сысоева М.Е.</a:t>
            </a:r>
            <a:r>
              <a:rPr lang="ru-RU" sz="1600" b="1" kern="1800" cap="all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2016, </a:t>
            </a:r>
            <a:r>
              <a:rPr lang="ru-RU" sz="1600" b="1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Юрайт</a:t>
            </a:r>
            <a:r>
              <a:rPr lang="ru-RU" sz="16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досуговых, творческих и игровых мероприятий в летнем лагере. 1–11 классы.  Лобачева Е.Н. издательство ВАКО 2009.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Упражнения для интеллектуального тренинга учащихся средней школы. </a:t>
            </a:r>
            <a:r>
              <a:rPr lang="ru-RU" sz="1600" b="1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Под.ред</a:t>
            </a:r>
            <a:r>
              <a:rPr lang="ru-RU" sz="16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b="1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Э.Н.Гарсиа</a:t>
            </a:r>
            <a:r>
              <a:rPr lang="ru-RU" sz="16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., М, </a:t>
            </a:r>
            <a:r>
              <a:rPr lang="ru-RU" sz="1600" b="1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Аркти</a:t>
            </a:r>
            <a:r>
              <a:rPr lang="ru-RU" sz="16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2010.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Олимпиадные задания по математике для учащихся 4-9 классов. МАОУ «Лицей инновационных технологий»,2013.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Задачи по математике. МАОУ «Лицей инновационных технологий»,2014.</a:t>
            </a:r>
          </a:p>
          <a:p>
            <a:pPr marL="4476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447675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16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Интернет ресурсы: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u="sng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  <a:hlinkClick r:id="rId2"/>
              </a:rPr>
              <a:t>http://festival.1september.ru</a:t>
            </a:r>
            <a:r>
              <a:rPr lang="ru-RU" sz="1400" dirty="0">
                <a:latin typeface="+mj-lt"/>
                <a:ea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http://www.forumobr.ru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http://www.artek.com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http://www.orlenok.ru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u="sng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6"/>
              </a:rPr>
              <a:t>http://mat.1september.ru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u="sng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7"/>
              </a:rPr>
              <a:t>http://www.math-on-line.com/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u="sng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8"/>
              </a:rPr>
              <a:t>http://smekalka.pp.ru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345271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2708920"/>
            <a:ext cx="2363787" cy="33390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2" y="332656"/>
            <a:ext cx="2046213" cy="289539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115EE3-08A5-471C-85A4-8E8DCA50C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3422348"/>
            <a:ext cx="2046213" cy="289539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0B1FBC-FE0B-403B-BDC6-DC87EF46C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692" y="307264"/>
            <a:ext cx="2518589" cy="351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360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Здравствуй ЛЕТО!!!</a:t>
            </a:r>
          </a:p>
        </p:txBody>
      </p:sp>
    </p:spTree>
    <p:extLst>
      <p:ext uri="{BB962C8B-B14F-4D97-AF65-F5344CB8AC3E}">
        <p14:creationId xmlns:p14="http://schemas.microsoft.com/office/powerpoint/2010/main" val="52842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Сроки реализации программы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1124744"/>
            <a:ext cx="69847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cs typeface="Arial" pitchFamily="34" charset="0"/>
              </a:rPr>
              <a:t>1 этап (5 класс)</a:t>
            </a:r>
            <a:r>
              <a:rPr lang="ru-RU" sz="2800" dirty="0">
                <a:cs typeface="Arial" pitchFamily="34" charset="0"/>
              </a:rPr>
              <a:t> – занимательная математика; изучение своих способностей и возможностей.</a:t>
            </a:r>
          </a:p>
          <a:p>
            <a:r>
              <a:rPr lang="ru-RU" sz="2800" b="1" dirty="0">
                <a:cs typeface="Arial" pitchFamily="34" charset="0"/>
              </a:rPr>
              <a:t> 2 этап (6 класс)</a:t>
            </a:r>
            <a:r>
              <a:rPr lang="ru-RU" sz="2800" dirty="0">
                <a:cs typeface="Arial" pitchFamily="34" charset="0"/>
              </a:rPr>
              <a:t> – математическая лаборатория, накопление опыта; учимся размышлять (развитие операций мышления).</a:t>
            </a:r>
          </a:p>
          <a:p>
            <a:r>
              <a:rPr lang="ru-RU" sz="2800" b="1" dirty="0">
                <a:cs typeface="Arial" pitchFamily="34" charset="0"/>
              </a:rPr>
              <a:t> 3 этап (7 класс)</a:t>
            </a:r>
            <a:r>
              <a:rPr lang="ru-RU" sz="2800" dirty="0">
                <a:cs typeface="Arial" pitchFamily="34" charset="0"/>
              </a:rPr>
              <a:t> – математика в жизни человека; кейсы (поисковая деятельность).</a:t>
            </a:r>
          </a:p>
          <a:p>
            <a:r>
              <a:rPr lang="ru-RU" sz="2800" b="1" dirty="0">
                <a:cs typeface="Arial" pitchFamily="34" charset="0"/>
              </a:rPr>
              <a:t>4 этап (8 класс)</a:t>
            </a:r>
            <a:r>
              <a:rPr lang="ru-RU" sz="2800" dirty="0">
                <a:cs typeface="Arial" pitchFamily="34" charset="0"/>
              </a:rPr>
              <a:t> -  трудные вопросы алгебры (математика плюс, шаг за шагом); развитие логического мышления, учимся рассуждать.</a:t>
            </a:r>
          </a:p>
        </p:txBody>
      </p:sp>
    </p:spTree>
    <p:extLst>
      <p:ext uri="{BB962C8B-B14F-4D97-AF65-F5344CB8AC3E}">
        <p14:creationId xmlns:p14="http://schemas.microsoft.com/office/powerpoint/2010/main" val="3433593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332656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МАТЕМАТИКА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Основное содержание программы: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83398" y="855876"/>
            <a:ext cx="612068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1 этап (5 класс)</a:t>
            </a:r>
            <a:r>
              <a:rPr lang="ru-RU" dirty="0">
                <a:latin typeface="Arial" pitchFamily="34" charset="0"/>
                <a:cs typeface="Arial" pitchFamily="34" charset="0"/>
              </a:rPr>
              <a:t> – «Занимательная математика»;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Этот этап содержит различные задачи, при решении которых учащиеся будут развивать и совершенствовать своё логическое мышление.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Цель: развивать логическое мышление, учить решать нестандартные задачи, готовить учащихся к участию в олимпиадах по математике.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Формы: мозговой штурм, математические игры, математические эстафеты.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 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2 этап (6 класс)</a:t>
            </a:r>
            <a:r>
              <a:rPr lang="ru-RU" dirty="0">
                <a:latin typeface="Arial" pitchFamily="34" charset="0"/>
                <a:cs typeface="Arial" pitchFamily="34" charset="0"/>
              </a:rPr>
              <a:t> – «Математическая лаборатория, накопление опыта»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На этом этапе учащиеся учатся анализировать и делать выводы; решают математические задачи.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Цель: научить работать в группе, усваивать систему понятий и различных закономерностей, научить оперировать абстрактными понятиями.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Формы: математические игры, применение технологий ТРИЗ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2259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476672"/>
            <a:ext cx="67687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3 этап (7 класс)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– «Математика в жизни человека»</a:t>
            </a:r>
            <a:b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В этот раздел входят задания на применение математических знаний в жизни.</a:t>
            </a:r>
            <a:b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Цель: научить самостоятельно генерировать идеи; самостоятельно находить недостающую информацию в    информационном поле; выдвигать гипотезы; </a:t>
            </a:r>
            <a:b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устанавливать причинно – следственные связи.</a:t>
            </a:r>
            <a:b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Формы: кейсы, групповая творческая работа. </a:t>
            </a:r>
            <a:b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 </a:t>
            </a:r>
            <a:b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4 этап (8 класс)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- «Трудные вопросы алгебры (математика плюс, шаг за шагом)».</a:t>
            </a:r>
            <a:b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На четвёртом этапе учащиеся развивают свой кругозор о математике как науке, учатся проектной деятельности.</a:t>
            </a:r>
            <a:b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Цель: показать применение математики в жизни на интересных и полезных примерах; развить умение проектировать изделие; умение планировать деятельность, время, ресурсы.</a:t>
            </a:r>
            <a:b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41429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404665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b="1" kern="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Календарно-тематическое планирование</a:t>
            </a:r>
            <a:endParaRPr lang="ru-RU" sz="2000" kern="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927885"/>
            <a:ext cx="4845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пятый класс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445969"/>
              </p:ext>
            </p:extLst>
          </p:nvPr>
        </p:nvGraphicFramePr>
        <p:xfrm>
          <a:off x="259548" y="1296829"/>
          <a:ext cx="8568952" cy="5487107"/>
        </p:xfrm>
        <a:graphic>
          <a:graphicData uri="http://schemas.openxmlformats.org/drawingml/2006/table">
            <a:tbl>
              <a:tblPr firstRow="1" firstCol="1" bandRow="1"/>
              <a:tblGrid>
                <a:gridCol w="931361">
                  <a:extLst>
                    <a:ext uri="{9D8B030D-6E8A-4147-A177-3AD203B41FA5}">
                      <a16:colId xmlns:a16="http://schemas.microsoft.com/office/drawing/2014/main" val="1136127621"/>
                    </a:ext>
                  </a:extLst>
                </a:gridCol>
                <a:gridCol w="2635123">
                  <a:extLst>
                    <a:ext uri="{9D8B030D-6E8A-4147-A177-3AD203B41FA5}">
                      <a16:colId xmlns:a16="http://schemas.microsoft.com/office/drawing/2014/main" val="1070972756"/>
                    </a:ext>
                  </a:extLst>
                </a:gridCol>
                <a:gridCol w="5002468">
                  <a:extLst>
                    <a:ext uri="{9D8B030D-6E8A-4147-A177-3AD203B41FA5}">
                      <a16:colId xmlns:a16="http://schemas.microsoft.com/office/drawing/2014/main" val="2174701957"/>
                    </a:ext>
                  </a:extLst>
                </a:gridCol>
              </a:tblGrid>
              <a:tr h="349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п/п</a:t>
                      </a: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тема</a:t>
                      </a: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упражнения</a:t>
                      </a: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6569914"/>
                  </a:ext>
                </a:extLst>
              </a:tr>
              <a:tr h="524432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A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 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A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«Занимательная математика»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572865"/>
                  </a:ext>
                </a:extLst>
              </a:tr>
              <a:tr h="349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1.</a:t>
                      </a: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Входное тестирование</a:t>
                      </a: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Входной тест</a:t>
                      </a: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1014232"/>
                  </a:ext>
                </a:extLst>
              </a:tr>
              <a:tr h="5244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2.</a:t>
                      </a: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Приемы быстрого счета</a:t>
                      </a: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Умножение на 9,11,99,5,25,50,125,250. Возведение в квадрат чисел, оканчивающихся на 5.</a:t>
                      </a: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010682"/>
                  </a:ext>
                </a:extLst>
              </a:tr>
              <a:tr h="4754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3.</a:t>
                      </a: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Числовые ребусы</a:t>
                      </a: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Стратегия решения числовых ребусов. № 1(б), 2, 3(б), 5, 6, 8(а), 11.</a:t>
                      </a: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519948"/>
                  </a:ext>
                </a:extLst>
              </a:tr>
              <a:tr h="1870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4.</a:t>
                      </a: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Неправильные надписи</a:t>
                      </a: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Логические выводы. № 1 – 8.</a:t>
                      </a: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0399457"/>
                  </a:ext>
                </a:extLst>
              </a:tr>
              <a:tr h="6340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5.</a:t>
                      </a: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Математические игры 1</a:t>
                      </a: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«Самый внимательный»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«Башня из монет»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«Игра в 15»</a:t>
                      </a: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7474802"/>
                  </a:ext>
                </a:extLst>
              </a:tr>
              <a:tr h="11218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6.</a:t>
                      </a: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Математические игры 2</a:t>
                      </a: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«Не ошибись»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«Отыщи по ответу»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«Угадаю день рождения»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«Мгновенный подсчет»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«Дроби»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«Кратно 11»</a:t>
                      </a: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8188518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7.</a:t>
                      </a: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Математические игры 3</a:t>
                      </a: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«Узнай свое число»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«Лучший счетчик»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«Найди свое место»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«Веревка»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 «Крестики – нолики»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  <a:hlinkClick r:id="rId2" action="ppaction://hlinkfile"/>
                        </a:rPr>
                        <a:t>Приложения по математике\5 класс\Числовые   ребусы.docx</a:t>
                      </a:r>
                      <a:endParaRPr lang="ru-RU" sz="12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1367761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254319" y="1591550"/>
            <a:ext cx="14313377" cy="4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9241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52120" y="404664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седьмой класс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04664"/>
            <a:ext cx="2160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шестой класс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446022"/>
              </p:ext>
            </p:extLst>
          </p:nvPr>
        </p:nvGraphicFramePr>
        <p:xfrm>
          <a:off x="323528" y="908720"/>
          <a:ext cx="4320480" cy="5565770"/>
        </p:xfrm>
        <a:graphic>
          <a:graphicData uri="http://schemas.openxmlformats.org/drawingml/2006/table">
            <a:tbl>
              <a:tblPr firstRow="1" firstCol="1" bandRow="1"/>
              <a:tblGrid>
                <a:gridCol w="328697">
                  <a:extLst>
                    <a:ext uri="{9D8B030D-6E8A-4147-A177-3AD203B41FA5}">
                      <a16:colId xmlns:a16="http://schemas.microsoft.com/office/drawing/2014/main" val="973289684"/>
                    </a:ext>
                  </a:extLst>
                </a:gridCol>
                <a:gridCol w="1441646">
                  <a:extLst>
                    <a:ext uri="{9D8B030D-6E8A-4147-A177-3AD203B41FA5}">
                      <a16:colId xmlns:a16="http://schemas.microsoft.com/office/drawing/2014/main" val="381071497"/>
                    </a:ext>
                  </a:extLst>
                </a:gridCol>
                <a:gridCol w="2550137">
                  <a:extLst>
                    <a:ext uri="{9D8B030D-6E8A-4147-A177-3AD203B41FA5}">
                      <a16:colId xmlns:a16="http://schemas.microsoft.com/office/drawing/2014/main" val="1957993527"/>
                    </a:ext>
                  </a:extLst>
                </a:gridCol>
              </a:tblGrid>
              <a:tr h="6181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п/п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тема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упражнения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204615"/>
                  </a:ext>
                </a:extLst>
              </a:tr>
              <a:tr h="533968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«Математическая лаборатория, накопление опыта»</a:t>
                      </a: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403566"/>
                  </a:ext>
                </a:extLst>
              </a:tr>
              <a:tr h="787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Игра «Танграм»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Индивидуальные задания (раздаточный материал)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6835770"/>
                  </a:ext>
                </a:extLst>
              </a:tr>
              <a:tr h="5788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Логические задачи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№ 1,2,3,5,7,10,12,13,14,19,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20,21,22,27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4132666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Логические задачи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№ 4,6,8,9,11,15,16,17,18,23,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24,25,26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2065941"/>
                  </a:ext>
                </a:extLst>
              </a:tr>
              <a:tr h="6742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Задачи на перекладывание и разрезания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№ 1,4,6,7,8,10,14,19,22,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24,27,28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5030973"/>
                  </a:ext>
                </a:extLst>
              </a:tr>
              <a:tr h="6742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Задачи на взвешивание и переливание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№ 1,2,3,5,7,9,10,12,15,17,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18,19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30373"/>
                  </a:ext>
                </a:extLst>
              </a:tr>
              <a:tr h="280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Игра «НИМ»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№ 1,2,3,4,10,12,13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8628655"/>
                  </a:ext>
                </a:extLst>
              </a:tr>
              <a:tr h="280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Графы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№ 1,2,4,6,8,9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2" action="ppaction://hlinkpres?slideindex=1&amp;slidetitle="/>
                        </a:rPr>
                        <a:t>Приложения по математике\6 класс\ЛОГИЧЕСКИЕ ЗАДАЧИ В МАТЕМАТИКЕ 6 кл.pptx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7230207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106996"/>
              </p:ext>
            </p:extLst>
          </p:nvPr>
        </p:nvGraphicFramePr>
        <p:xfrm>
          <a:off x="4860032" y="908719"/>
          <a:ext cx="4032448" cy="6180722"/>
        </p:xfrm>
        <a:graphic>
          <a:graphicData uri="http://schemas.openxmlformats.org/drawingml/2006/table">
            <a:tbl>
              <a:tblPr firstRow="1" firstCol="1" bandRow="1"/>
              <a:tblGrid>
                <a:gridCol w="486675">
                  <a:extLst>
                    <a:ext uri="{9D8B030D-6E8A-4147-A177-3AD203B41FA5}">
                      <a16:colId xmlns:a16="http://schemas.microsoft.com/office/drawing/2014/main" val="3504507102"/>
                    </a:ext>
                  </a:extLst>
                </a:gridCol>
                <a:gridCol w="1385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9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7247">
                  <a:extLst>
                    <a:ext uri="{9D8B030D-6E8A-4147-A177-3AD203B41FA5}">
                      <a16:colId xmlns:a16="http://schemas.microsoft.com/office/drawing/2014/main" val="185574047"/>
                    </a:ext>
                  </a:extLst>
                </a:gridCol>
              </a:tblGrid>
              <a:tr h="4771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п/п</a:t>
                      </a: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тема</a:t>
                      </a: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упражнения</a:t>
                      </a: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769724"/>
                  </a:ext>
                </a:extLst>
              </a:tr>
              <a:tr h="602949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«Математика в жизни человека»</a:t>
                      </a: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736443"/>
                  </a:ext>
                </a:extLst>
              </a:tr>
              <a:tr h="6405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Кейс «Ремонт» занятие 1</a:t>
                      </a: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Открытие кейса.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Исследование, выбор путей решения, планирование.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7432546"/>
                  </a:ext>
                </a:extLst>
              </a:tr>
              <a:tr h="6405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Кейс «Ремонт» занятие 2</a:t>
                      </a: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Исполнение (деятельность учащихся, используя контент)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2221106"/>
                  </a:ext>
                </a:extLst>
              </a:tr>
              <a:tr h="4803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Кейс «Ремонт» занятие 3</a:t>
                      </a: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Закрытие кейса (отчеты).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Архивирование кейса.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1859866"/>
                  </a:ext>
                </a:extLst>
              </a:tr>
              <a:tr h="5016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Агитка «Занимайтесь математикой!»</a:t>
                      </a: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Анализ, планирование и начало работы.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3436198"/>
                  </a:ext>
                </a:extLst>
              </a:tr>
              <a:tr h="3303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Защита листовок</a:t>
                      </a: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Защита проекта.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875554"/>
                  </a:ext>
                </a:extLst>
              </a:tr>
              <a:tr h="3303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</a:t>
                      </a: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Трудные задачи с числами 1</a:t>
                      </a: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№ 1 - 6</a:t>
                      </a: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3480231"/>
                  </a:ext>
                </a:extLst>
              </a:tr>
              <a:tr h="17614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</a:t>
                      </a: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Трудные задачи с числами 2</a:t>
                      </a: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№ 7 – 12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3" action="ppaction://hlinkfile"/>
                        </a:rPr>
                        <a:t>Приложения по математике\7 класс\Проект Занимайтесь математикой\Занимайтесь математикой.docx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364" marR="68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5082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85371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2169</Words>
  <Application>Microsoft Office PowerPoint</Application>
  <PresentationFormat>Экран (4:3)</PresentationFormat>
  <Paragraphs>430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0" baseType="lpstr">
      <vt:lpstr>Arial</vt:lpstr>
      <vt:lpstr>Calibri</vt:lpstr>
      <vt:lpstr>Comic Sans MS</vt:lpstr>
      <vt:lpstr>Times New Roman</vt:lpstr>
      <vt:lpstr>Wingdings</vt:lpstr>
      <vt:lpstr>Тема Office</vt:lpstr>
      <vt:lpstr>Программа летнего профильного отряда  «Школа развития интеллекта» </vt:lpstr>
      <vt:lpstr>Актуальность</vt:lpstr>
      <vt:lpstr>Главная цель программы:  </vt:lpstr>
      <vt:lpstr>Основные задачи:  </vt:lpstr>
      <vt:lpstr>Сроки реализации программы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Психология.  Основное содержание программы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Развиваем мышление: Решаем логические, занимательные задачи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Достижения </vt:lpstr>
      <vt:lpstr>Презентация PowerPoint</vt:lpstr>
      <vt:lpstr>Победы в олимпиадах (8 класс 2017-2018 год)</vt:lpstr>
      <vt:lpstr>Презентация PowerPoint</vt:lpstr>
      <vt:lpstr>Презентация PowerPoint</vt:lpstr>
      <vt:lpstr>Здравствуй ЛЕТО!!!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Учитель</cp:lastModifiedBy>
  <cp:revision>64</cp:revision>
  <dcterms:created xsi:type="dcterms:W3CDTF">2017-06-03T17:15:44Z</dcterms:created>
  <dcterms:modified xsi:type="dcterms:W3CDTF">2019-03-27T04:00:58Z</dcterms:modified>
</cp:coreProperties>
</file>