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5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6" d="100"/>
          <a:sy n="76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14678" y="-2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1500174"/>
            <a:ext cx="3854478" cy="46656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3784627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51165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4854602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1435100"/>
            <a:ext cx="27511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4355"/>
            <a:ext cx="5486400" cy="4013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831863"/>
            <a:ext cx="7715304" cy="5311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E0A8-8E48-42ED-884C-4B8AE84DB2DE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&#1055;&#1088;&#1072;&#1082;&#1090;&#1080;&#1082;&#1091;&#1084;%20&#1087;&#1086;&#1088;&#1077;&#1096;&#1077;&#1085;&#1080;&#1102;%20&#1079;&#1072;&#1076;&#1072;&#1095;%20&#1085;&#1072;%20&#1087;&#1083;&#1086;&#1097;&#1072;&#1076;&#1100;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&#1050;&#1090;&#1086;%20&#1093;&#1086;&#1095;&#1077;&#1090;%20&#1089;&#1090;&#1072;&#1090;&#1100;%20&#1086;&#1090;&#1083;&#1080;&#1095;&#1085;&#1080;&#1082;&#1086;&#1084;.pp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МАОУ</a:t>
            </a:r>
            <a:r>
              <a:rPr lang="ru-RU" altLang="ru-RU" sz="4800" kern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«Лицей инновационных технологий»</a:t>
            </a:r>
            <a:b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36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Создание условий для социализации на уроках математики</a:t>
            </a:r>
            <a:r>
              <a:rPr lang="ru-RU" altLang="ru-RU" sz="36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36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3200" kern="0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/>
            </a:r>
            <a:br>
              <a:rPr lang="ru-RU" altLang="ru-RU" sz="3200" kern="0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</a:b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A7EB69-F330-423F-A3D1-4C79AB831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61" y="4437112"/>
            <a:ext cx="4779678" cy="134123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37E6B6-F998-4AB5-A813-44E43510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54032"/>
          </a:xfrm>
        </p:spPr>
        <p:txBody>
          <a:bodyPr>
            <a:normAutofit/>
          </a:bodyPr>
          <a:lstStyle/>
          <a:p>
            <a:r>
              <a:rPr lang="ru-RU" altLang="ru-RU" sz="28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Положительный результат этого приема: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164A20-C002-462F-8C7D-841EC5B0E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260648"/>
            <a:ext cx="7385474" cy="4353347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endParaRPr lang="ru-RU" altLang="ru-RU" dirty="0"/>
          </a:p>
          <a:p>
            <a:pPr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опыт выявления наиболее рациональных методов решения проблем;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умение применять школьные знания в жизненной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ситуации;</a:t>
            </a:r>
          </a:p>
          <a:p>
            <a:pPr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7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06B414-1F2C-4CC0-944F-33629B57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5172"/>
            <a:ext cx="8229600" cy="654032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Прием: создание проблемной ситуации.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C993D2-3A99-43D9-A823-009B702D6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1052736"/>
            <a:ext cx="3852890" cy="507342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неожиданности;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конфликта;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несоответствия;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неопределенности;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предположения;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выбора.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1A6D42-9CB7-4FBE-ADF9-7F3D06AED7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955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08DA9F-404C-4725-97BE-7484BD06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altLang="ru-RU" sz="24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Пример 1. Ситуация предположения.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24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Математика 6 класс. «Число π. Длина окружности»</a:t>
            </a: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870EDD2-6A5C-440A-A2AE-5FD420E96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9912" y="857232"/>
            <a:ext cx="4721178" cy="5268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В некотором королевстве король выбирал мужа своей дочери. Но невеста поставила перед женихами такую задачу: кто изготовит мне золотую монету такого размера, что длина ее окружности, деленная на длину ее диаметра,  будет самой большой, тот и женится на мне. Женихи поспешили выполнять волю принцессы. Как вы думаете, каким способом каждый из них попытается победить? И  победит ли кто-нибудь</a:t>
            </a:r>
            <a:endParaRPr lang="ru-RU" dirty="0"/>
          </a:p>
        </p:txBody>
      </p:sp>
      <p:pic>
        <p:nvPicPr>
          <p:cNvPr id="5" name="Объект 4" descr="https://encrypted-tbn3.gstatic.com/images?q=tbn:ANd9GcT6zOtAEXS0tvzMmgf3Mf-D8YXPA8DFphp8_ZC-QjBu7P19ZnLp6w">
            <a:extLst>
              <a:ext uri="{FF2B5EF4-FFF2-40B4-BE49-F238E27FC236}">
                <a16:creationId xmlns:a16="http://schemas.microsoft.com/office/drawing/2014/main" xmlns="" id="{0165A269-4B59-4002-BCAD-03DF5CD992B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42702">
            <a:off x="827584" y="2060848"/>
            <a:ext cx="2664296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181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E179B8-CD06-4317-B0D8-20746BD5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055"/>
            <a:ext cx="8229600" cy="654032"/>
          </a:xfrm>
        </p:spPr>
        <p:txBody>
          <a:bodyPr>
            <a:normAutofit/>
          </a:bodyPr>
          <a:lstStyle/>
          <a:p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результат этого приема: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0A927E-36ED-4C33-B595-C4ED6616F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1484784"/>
            <a:ext cx="7601498" cy="5268931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задачи и ход ее решения надолго привлекают внимание каждого ученика, стимулируют его к деятельности;</a:t>
            </a:r>
          </a:p>
          <a:p>
            <a:pPr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в итоге индивидуальной практической деятельности самостоятельно сделал вывод;</a:t>
            </a:r>
          </a:p>
          <a:p>
            <a:pPr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обязательно запомнится.</a:t>
            </a:r>
          </a:p>
          <a:p>
            <a:pPr algn="just">
              <a:lnSpc>
                <a:spcPct val="107000"/>
              </a:lnSpc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86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1074E5-08AA-487F-ABF3-48644B17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90" y="784166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alt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2. Ситуация выбора.</a:t>
            </a: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 и начала анализа 10 класс. «Решение тригонометрических уравнений и неравенств»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49BFFE8-531A-44B7-BE2F-82D1FA1C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3852890" cy="4281339"/>
          </a:xfrm>
        </p:spPr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рациональный;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понятный;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логичный;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красивый;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короткий.</a:t>
            </a:r>
          </a:p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73898227-D9C2-4D67-A742-6E78F42BFE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sz="half" idx="1"/>
          </p:nvPr>
        </p:nvSpPr>
        <p:spPr>
          <a:xfrm>
            <a:off x="522235" y="1412776"/>
            <a:ext cx="4337797" cy="4713387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399" t="3565" r="1758" b="623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ru-RU" dirty="0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7719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62D13C-9007-4CFA-A98F-65CA91AD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821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altLang="ru-RU" sz="3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результат этого приема: </a:t>
            </a:r>
            <a:r>
              <a:rPr lang="ru-RU" altLang="ru-RU" b="1" i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b="1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009C10-2268-44E7-8B12-DD75B2399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0"/>
            <a:ext cx="7529490" cy="5268931"/>
          </a:xfrm>
        </p:spPr>
        <p:txBody>
          <a:bodyPr/>
          <a:lstStyle/>
          <a:p>
            <a:pPr marL="0" lvl="0" indent="0" algn="just" eaLnBrk="0" fontAlgn="base" hangingPunct="0">
              <a:lnSpc>
                <a:spcPct val="115000"/>
              </a:lnSpc>
              <a:spcAft>
                <a:spcPct val="0"/>
              </a:spcAft>
              <a:buNone/>
            </a:pPr>
            <a:endParaRPr lang="ru-RU" altLang="ru-RU" sz="32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just" eaLnBrk="0" fontAlgn="base" hangingPunct="0">
              <a:lnSpc>
                <a:spcPct val="115000"/>
              </a:lnSpc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Формирование умения делать выбор в определенной ситуации;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Times New Roman"/>
            </a:endParaRPr>
          </a:p>
          <a:p>
            <a:pPr lvl="0" algn="just" eaLnBrk="0" fontAlgn="base" hangingPunct="0">
              <a:lnSpc>
                <a:spcPct val="115000"/>
              </a:lnSpc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Осознанная подготовка к ЕГЭ.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A3FD04-64FC-4A42-B961-2001310CA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1455">
            <a:off x="2014907" y="2339315"/>
            <a:ext cx="5436096" cy="388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6953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483FFA-5F6D-4024-A899-8422BBD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821"/>
            <a:ext cx="8229600" cy="654032"/>
          </a:xfrm>
        </p:spPr>
        <p:txBody>
          <a:bodyPr>
            <a:noAutofit/>
          </a:bodyPr>
          <a:lstStyle/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Прием: коллективная работа (Крестики-нолики)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D8FFED-89A2-429C-89C9-F92053AC2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794534"/>
            <a:ext cx="7457482" cy="526893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7000"/>
              </a:lnSpc>
              <a:buFontTx/>
              <a:buNone/>
            </a:pPr>
            <a:r>
              <a:rPr lang="ru-RU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8 класс. </a:t>
            </a:r>
          </a:p>
          <a:p>
            <a:pPr marL="0" indent="0" algn="just">
              <a:lnSpc>
                <a:spcPct val="107000"/>
              </a:lnSpc>
              <a:buFontTx/>
              <a:buNone/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«Площади»- урок практикум.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FontTx/>
              <a:buNone/>
            </a:pP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результат этого приема: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адекватная самооценка личности;</a:t>
            </a:r>
          </a:p>
          <a:p>
            <a:pPr marL="0" indent="0"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Повышается ответственность не только за свои успехи, но и за результаты коллективного труда;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5C111E-BF80-47F5-BEA5-331A5AAB7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844824"/>
            <a:ext cx="4443364" cy="26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0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EF6106-E075-43F3-A982-B12BF1B2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Прием: проект (продуктивное обучение)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85A608-F12F-49B5-B17D-63CD1F954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7529490" cy="526893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FontTx/>
              <a:buNone/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9 класс. «Правильные многоугольники»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Название: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Паркеты из правильных многоугольников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ориентированный.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рефлексивных умений;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исследовательских умений;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умений и навыков работы в сотрудничестве;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менеджерских умений и навыков;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коммуникативных умений;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презентационных умений и навыков.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78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7D76FD-B8C7-4D44-8435-B3000951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C44110-3878-45BC-A735-D9B2CA55F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7904" y="857232"/>
            <a:ext cx="4793186" cy="526893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FontTx/>
              <a:buNone/>
            </a:pP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 algn="just">
              <a:buFontTx/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1.Собрать информацию по теме: «Паркеты из правильных многоугольников».</a:t>
            </a: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История паркета.</a:t>
            </a: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Паркеты в природе.</a:t>
            </a: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Информация об искусстве паркета.</a:t>
            </a: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Выполнить групповую практическую работу «Паркет из правильных многоугольников».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AB3F9C-67FE-4ABE-8763-0E7DC265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85458">
            <a:off x="1211452" y="908353"/>
            <a:ext cx="1829969" cy="1867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6D0464-3773-4054-928C-4B605CBBA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6617">
            <a:off x="832678" y="3557337"/>
            <a:ext cx="2698927" cy="20241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066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456DF7-A0C8-4C60-843A-2859EDA92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620688"/>
            <a:ext cx="7457482" cy="5268931"/>
          </a:xfrm>
        </p:spPr>
        <p:txBody>
          <a:bodyPr>
            <a:normAutofit fontScale="92500"/>
          </a:bodyPr>
          <a:lstStyle/>
          <a:p>
            <a:pPr marL="0" lvl="0" indent="0" algn="just" eaLnBrk="0" fontAlgn="base" hangingPunct="0">
              <a:spcAft>
                <a:spcPct val="0"/>
              </a:spcAft>
              <a:buNone/>
            </a:pPr>
            <a:endParaRPr lang="ru-RU" altLang="ru-RU" sz="2400" b="1" kern="0" dirty="0">
              <a:solidFill>
                <a:srgbClr val="000000"/>
              </a:solidFill>
              <a:latin typeface="Times New Roman"/>
              <a:cs typeface="Calibri" panose="020F0502020204030204" pitchFamily="34" charset="0"/>
            </a:endParaRPr>
          </a:p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Содержание проекта:</a:t>
            </a:r>
            <a:endParaRPr lang="ru-RU" altLang="ru-RU" sz="2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постановка проблемы;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выдвижение гипотез - путей решения проблемы;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планирование деятельности по реализации продукта;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сбор информации;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структурирование информации;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изготовление продукта;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оформление продукта;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выбор формы презентации;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подготовка презентации;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презентация продукта;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самооценка, самоанализ.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36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altLang="ru-RU" b="1" kern="0" dirty="0">
              <a:solidFill>
                <a:srgbClr val="000000"/>
              </a:solidFill>
              <a:latin typeface="Times New Roman"/>
              <a:ea typeface="+mj-ea"/>
              <a:cs typeface="Times New Roman"/>
            </a:endParaRPr>
          </a:p>
          <a:p>
            <a:pPr marL="0" indent="0" algn="r">
              <a:buNone/>
            </a:pPr>
            <a:endParaRPr lang="ru-RU" altLang="ru-RU" b="1" kern="0" dirty="0">
              <a:solidFill>
                <a:srgbClr val="000000"/>
              </a:solidFill>
              <a:latin typeface="Times New Roman"/>
              <a:ea typeface="+mj-ea"/>
              <a:cs typeface="Times New Roman"/>
            </a:endParaRPr>
          </a:p>
          <a:p>
            <a:pPr marL="0" indent="0" algn="r"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“</a:t>
            </a: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Мы слишком часто даем детям ответы, которые надо выучить, а не ставим передними проблемы, которые надо решить”.</a:t>
            </a:r>
            <a:r>
              <a:rPr lang="ru-RU" altLang="ru-RU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ru-RU" altLang="ru-RU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</a:br>
            <a:r>
              <a:rPr lang="ru-RU" altLang="ru-RU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ru-RU" altLang="ru-RU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</a:br>
            <a:r>
              <a:rPr lang="ru-RU" altLang="ru-RU" sz="2400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Роджер Левин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D358FE-7BF7-42B6-9C79-3F53AEA16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7673506" cy="5268931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продукт проекта: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должны представить готовый продукт – составить паркет на прямоугольнике размером не более 50 на 80 см, самостоятельно выбрав материал, инструменты и способ укладки.</a:t>
            </a:r>
          </a:p>
          <a:p>
            <a:endParaRPr lang="ru-RU" dirty="0"/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xmlns="" id="{C21F5CF7-A3FD-4845-A51D-BCF647B61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6049168" cy="302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449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B4FFE4-C113-4B0C-9947-1AE54F6C8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116632"/>
            <a:ext cx="7673506" cy="600953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buFontTx/>
              <a:buNone/>
            </a:pPr>
            <a:r>
              <a:rPr lang="ru-RU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результат этого приема:</a:t>
            </a:r>
          </a:p>
          <a:p>
            <a:pPr marL="0" indent="0" algn="just">
              <a:lnSpc>
                <a:spcPct val="107000"/>
              </a:lnSpc>
              <a:buFontTx/>
              <a:buNone/>
            </a:pPr>
            <a:endParaRPr lang="ru-RU" alt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умение осмыслить задачу, для решения которой недостаточно знаний; умение отвечать на вопрос: чему нужно научиться для решения поставленной задачи?</a:t>
            </a:r>
          </a:p>
          <a:p>
            <a:pPr marL="0" indent="0" algn="just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учатся самостоятельно генерировать идеи; самостоятельно находить недостающую информацию в    информационном поле; выдвигать гипотезы; устанавливать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следственные связи.</a:t>
            </a:r>
          </a:p>
          <a:p>
            <a:pPr marL="0" indent="0" algn="just"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умение взаимодействовать с любым партнером; приобретается опыт коллективного планирования и навыки делового партнерского общения;</a:t>
            </a:r>
          </a:p>
          <a:p>
            <a:pPr marL="0" indent="0" algn="just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Приобретается умение проектировать изделие; умение планировать деятельность, время, ресурсы;</a:t>
            </a:r>
          </a:p>
          <a:p>
            <a:pPr marL="0" indent="0"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учатся отстаивать свою точку зрения; находить компромисс; уверенно держать себя во время выступления; использовать    различные средства наглядности.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84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A98D94BB-57EB-4AD3-8DC7-2DDD406C7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0205"/>
              </p:ext>
            </p:extLst>
          </p:nvPr>
        </p:nvGraphicFramePr>
        <p:xfrm>
          <a:off x="611560" y="65817"/>
          <a:ext cx="7632848" cy="6783834"/>
        </p:xfrm>
        <a:graphic>
          <a:graphicData uri="http://schemas.openxmlformats.org/drawingml/2006/table">
            <a:tbl>
              <a:tblPr firstRow="1" firstCol="1" bandRow="1"/>
              <a:tblGrid>
                <a:gridCol w="1908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8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6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1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Операция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Назначение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Речевая парадигма</a:t>
                      </a: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23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 Снятие страха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Помогает преодолеть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неуверенность в собственных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силах, робость, боязнь самого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дела и оценки окружающих.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«Мы все пробуем и ищем, только так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может что-то получиться».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«Люди учатся на своих ошибках 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находят другие способы решения».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«Контрольная работа довольно легкая, этот материал мы с вами проходили».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23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2. Авансирование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успешного результата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Помогает учителю выразить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свою твердую убежденность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в том, что его ученик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обязательно справиться с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поставленной задачей. Это, в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свою очередь, внушает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ребенку уверенность в свои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силы и возможности.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«У вас обязательно получится…»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«Я даже не сомневаюсь в успешном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результате».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3. Скрытое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инструктирование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ребенка в способах 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формах совершения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деятельности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Помогает ребенку избежать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поражения.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Достигается путем намека,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пожелания.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«Возможно, лучше всего начать с…»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«Выполняя работу, не забудьте о…»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4. Внесение мот ива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Показывает ребенку ради чего, ради кого совершается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эта деятельность, кому будет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хорошо после выполнения.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«Без твоей помощи твоим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товарищам не справиться…»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2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5. Персональная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исключительность.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Обозначает важность усилий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ребенка в предстоящей или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совершаемой деятельности.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«</a:t>
                      </a:r>
                      <a:r>
                        <a:rPr lang="ru-RU" sz="1100" dirty="0">
                          <a:effectLst/>
                        </a:rPr>
                        <a:t>Только ты и мог бы 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«Только тебе я и могу доверить…»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«Ни к кому, кроме тебя, я не могу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обратиться с этой просьбой…»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8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6. Мобилизация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активности или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педагогическое внушение.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Побуждает к выполнению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конкретных действий.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«Нам уже не терпится начать работу…»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«Так хочется поскорее увидеть…»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80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7. Высокая оценка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детали.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Помогает эмоционально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пережить успех не результата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в целом, а какой-то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его отдельной детали.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«Тебе особенно удалось то объяснение».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«Больше всего мне в твоей работе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понравилось…»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«Наивысшей похвалы заслуживает эта часть твоей работы».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76" marR="3447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89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86F117-0226-4715-88B3-6F22E2C1D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7601498" cy="5268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1.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5 класс. «Упрощение выражений».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5=6»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35 + 10 – 45 = 42 + 12 – 54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5(7 + 2 – 9) = 6(7 + 2 – 9)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5 = 6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endParaRPr lang="ru-RU" alt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endParaRPr lang="ru-RU" alt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0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Пример 2.</a:t>
            </a:r>
            <a:endParaRPr lang="ru-RU" alt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0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Алгебра 9 класс. «Линейные неравенства с одним неизвестным».</a:t>
            </a:r>
            <a:endParaRPr lang="ru-RU" alt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0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«Всякое положительное число является отрицательным»</a:t>
            </a:r>
          </a:p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-1&lt; 2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endParaRPr lang="ru-RU" alt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- 2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an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 + 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&lt;  - 2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an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а &lt; 0</a:t>
            </a: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509B1E2-C713-4162-82AF-FBE713BF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566">
            <a:off x="5085036" y="1881784"/>
            <a:ext cx="1993900" cy="173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99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2BCD1E-9F9A-4605-AB53-783585275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7673506" cy="526893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400" b="1" i="1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Пример 3.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</a:br>
            <a:r>
              <a:rPr lang="ru-RU" altLang="ru-RU" sz="2400" b="1" i="1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Алгебра 7 класс. «Задачи на движение»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некоторого одного древнего города в другой, движется черепаха. Через какое – то время вслед за ней выходит Ахиллес, скорость которого в 10 раз больше, чем у черепахи. Сможет ли он догнать и обогнать черепаху когда – ни будь?</a:t>
            </a:r>
          </a:p>
          <a:p>
            <a:pPr marL="0" indent="0"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47DA87-B482-4F4A-820C-9D6C2105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01551"/>
            <a:ext cx="5077084" cy="2399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185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C99BE2-F727-4220-936F-45A25940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4005290" cy="5268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1. «Эстафета»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5, 6, 7 класс.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2. «Кто хочет стать отличником?»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8 класс. «Четырехугольники»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B08818-1CD3-4E07-9779-771833C7EB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3. «Конкурс решения одной задачи» (групповая работа)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 9 класс. «Уравнение линии на плоскости»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ли веревка помочь в черчении или рисовании?  Многие из них знают, что если веревку связать, накинуть петлю на гвоздь, натянуть, а противоположным концом петли охватить карандаш, то получится циркуль.</a:t>
            </a:r>
          </a:p>
          <a:p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если петлю накинуть на два гвоздя, то какую кривую можно тогда начертить? Какими свойствами она обладает?</a:t>
            </a:r>
          </a:p>
          <a:p>
            <a:endParaRPr lang="ru-RU" dirty="0"/>
          </a:p>
        </p:txBody>
      </p:sp>
      <p:pic>
        <p:nvPicPr>
          <p:cNvPr id="6" name="Picture 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xmlns="" id="{DEAB5E32-609A-4428-80C8-841B9B1D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223">
            <a:off x="1968570" y="4616821"/>
            <a:ext cx="2016224" cy="151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DEA8F1-2DA5-408C-8BA1-635DD69E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809" y="1484784"/>
            <a:ext cx="2597121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628F0B-783C-42D2-A6EE-7B1C2890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6520"/>
            <a:ext cx="8229600" cy="620712"/>
          </a:xfrm>
        </p:spPr>
        <p:txBody>
          <a:bodyPr>
            <a:noAutofit/>
          </a:bodyPr>
          <a:lstStyle/>
          <a:p>
            <a:r>
              <a:rPr lang="ru-RU" altLang="ru-RU" sz="20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Пример.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20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Геометрия 11 класс «Комбинации многогранников и круглых тел» (групповая работа)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071DF93-42A2-4BEB-BBE2-05ABF4DFB2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1916832"/>
            <a:ext cx="3611676" cy="2741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685939F-0780-44E9-AF04-7263A7290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3852890" cy="4497363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ru-RU" alt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(все идеи заслуживают внимания, даже нелепые), выбирается ведущий, секретарь, можно выбрать жюри.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ru-RU" alt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первичное обсуждение задачи. Уточняется условие.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ru-RU" alt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этап. Создание банка идей (наработать как можно больше возможных решений). Перерыв на обсуждение штурма с рефлексивной позиции: какие были сбои, не нарушались ли правила.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ru-RU" alt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этап. Анализ идей (в каждой идее найти рациональное зерно). Перерыв на рефлексию.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ru-RU" alt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этап. Обработка результатов (оформление решений, систематизация, выводы, назначение спикеров).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ru-RU" alt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этап. Обсуждение (участвуют все группы, задают вопросы, фиксируют важные выводы в тетради).Рефлексия.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844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F7F254-D3DD-4861-9AEC-B346E3AD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69241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altLang="ru-RU" sz="24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Пример.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altLang="ru-RU" sz="24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Геометрия 11 класс. «Простейшие задачи в координатах в пространстве»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B7194EE-30C7-42CE-A796-EC634BB1A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5338" y="1123273"/>
            <a:ext cx="3852862" cy="454124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3A8970-86B8-4147-BE94-B49514EF3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3140968"/>
            <a:ext cx="4388296" cy="2985195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 знаний;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Предположение;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истины ( работа с учебником);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с таблицей;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284658-17AC-4E43-A09B-B09438C9F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24744"/>
            <a:ext cx="259102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58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C45FFA-574B-44C5-918A-44C25EDA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821"/>
            <a:ext cx="8229600" cy="654032"/>
          </a:xfrm>
        </p:spPr>
        <p:txBody>
          <a:bodyPr>
            <a:noAutofit/>
          </a:bodyPr>
          <a:lstStyle/>
          <a:p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Пример.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11 класс. « Площади поверхностей» (проект)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«Ремонтируем наш кабинет»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4254EF2-6003-44B6-BBB2-444451A13D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161567">
            <a:off x="1023093" y="1771924"/>
            <a:ext cx="2456901" cy="323116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EF9FBD2-9610-43CA-A834-0230901C6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3928" y="1124744"/>
            <a:ext cx="4577162" cy="5001419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презентацию о типах краски, которую можно применить для покраски стен; о видах колера; о расфасовке и стоимости. Свести все в таблицу.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презентацию о типах линолеума, который можно применить для покрытия пола; о дизайне ; о размерном ряде и стоимости. Свести все в таблицу.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презентацию о типах жалюзи, которые можно применить для окон; о дизайне; о размерном ряде и стоимости. Свести все в таблицу.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презентацию об инструментах, которые понадобятся для ремонта; об их ценовом ряде. Свести все в таблицу.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1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4E1B71-AF60-4C7A-83FB-4EBE7345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28ACDB-F21D-46D4-8DFA-CA224C409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2" y="794534"/>
            <a:ext cx="7529490" cy="5268931"/>
          </a:xfrm>
        </p:spPr>
        <p:txBody>
          <a:bodyPr/>
          <a:lstStyle/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ru-RU" altLang="ru-RU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школьников, проводимая в перечисленных выше направлениях, способствует повышению качества математических знаний школьников, готовит учащихся к социальному взаимодействию, развивает способности соотносить свои устремления с интересами общества.</a:t>
            </a:r>
            <a:endParaRPr lang="ru-RU" altLang="ru-RU" sz="3600" b="1" i="1" kern="0" dirty="0">
              <a:solidFill>
                <a:srgbClr val="B00000"/>
              </a:solidFill>
              <a:latin typeface="Times New Roman"/>
              <a:cs typeface="Times New Roman"/>
            </a:endParaRPr>
          </a:p>
          <a:p>
            <a:pPr marL="0" lvl="0" indent="0" algn="r" eaLnBrk="0" fontAlgn="base" hangingPunct="0">
              <a:spcAft>
                <a:spcPct val="0"/>
              </a:spcAft>
              <a:buNone/>
            </a:pPr>
            <a:r>
              <a:rPr lang="ru-RU" altLang="ru-RU" sz="3600" b="1" i="1" kern="0" dirty="0">
                <a:solidFill>
                  <a:srgbClr val="B00000"/>
                </a:solidFill>
                <a:latin typeface="Times New Roman"/>
                <a:cs typeface="Times New Roman"/>
              </a:rPr>
              <a:t>Дерзайте!</a:t>
            </a:r>
          </a:p>
          <a:p>
            <a:pPr marL="0" lvl="0" indent="0" algn="r" eaLnBrk="0" fontAlgn="base" hangingPunct="0">
              <a:spcAft>
                <a:spcPct val="0"/>
              </a:spcAft>
              <a:buNone/>
            </a:pPr>
            <a:r>
              <a:rPr lang="ru-RU" altLang="ru-RU" sz="3600" b="1" i="1" kern="0" dirty="0">
                <a:solidFill>
                  <a:srgbClr val="B00000"/>
                </a:solidFill>
                <a:latin typeface="Times New Roman"/>
                <a:cs typeface="Times New Roman"/>
              </a:rPr>
              <a:t>Удачи!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BD31CB-073C-497B-BBB8-B1441AF1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428999"/>
            <a:ext cx="3709808" cy="25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7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562BF9-C1D3-4FDD-B1F7-732BFE2B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AF608B-4F2B-4BF5-B6E6-63C79B824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None/>
            </a:pPr>
            <a:endParaRPr lang="ru-RU" altLang="ru-RU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Социализация</a:t>
            </a: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 – это процесс усвоения человеком определённой системы социальных норм и ценностей, знаний, навыков, позволяющих ему активно и успешно действовать в современном обществе.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7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0CC9EA-660B-46DC-9749-86E3270F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EEBB2-C416-4E48-B606-C7D2F7206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algn="just" eaLnBrk="0" fontAlgn="base" hangingPunct="0">
              <a:lnSpc>
                <a:spcPct val="107000"/>
              </a:lnSpc>
              <a:spcAft>
                <a:spcPct val="0"/>
              </a:spcAft>
              <a:buNone/>
            </a:pPr>
            <a:endParaRPr lang="ru-RU" altLang="ru-RU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indent="0" algn="just" eaLnBrk="0" fontAlgn="base" hangingPunct="0">
              <a:lnSpc>
                <a:spcPct val="107000"/>
              </a:lnSpc>
              <a:spcAft>
                <a:spcPct val="0"/>
              </a:spcAft>
              <a:buNone/>
            </a:pP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Задача</a:t>
            </a: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 – </a:t>
            </a: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показать ученикам, что знания дают им для жизни, для общения со сверстниками, для престижа в обществе, для карьеры; создать условия для запуска механизма саморазвития, готовности к реализации собственной индивидуальности и творческой активности.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1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237D42-7CDC-42E5-907B-271169B9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13CE61-5ACB-41F2-88FB-7C1BDDDEE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7000"/>
              </a:lnSpc>
              <a:spcAft>
                <a:spcPct val="0"/>
              </a:spcAft>
              <a:buNone/>
            </a:pPr>
            <a:endParaRPr lang="ru-RU" altLang="ru-RU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eaLnBrk="0" fontAlgn="base" hangingPunct="0">
              <a:lnSpc>
                <a:spcPct val="107000"/>
              </a:lnSpc>
              <a:spcAft>
                <a:spcPct val="0"/>
              </a:spcAft>
              <a:buNone/>
            </a:pP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«Ум</a:t>
            </a:r>
            <a:r>
              <a:rPr lang="ru-RU" altLang="ru-RU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 </a:t>
            </a: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ребенка нельзя наполнить знаниями, он сам должен схватить и усвоить их;</a:t>
            </a:r>
            <a:r>
              <a:rPr lang="ru-RU" altLang="ru-RU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 </a:t>
            </a: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ему можно предложить эти знания, но овладеть ими он должен в</a:t>
            </a:r>
            <a:r>
              <a:rPr lang="ru-RU" altLang="ru-RU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 </a:t>
            </a: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результате собственной деятельности».</a:t>
            </a:r>
          </a:p>
          <a:p>
            <a:pPr marL="0" lvl="0" indent="0" eaLnBrk="0" fontAlgn="base" hangingPunct="0">
              <a:lnSpc>
                <a:spcPct val="107000"/>
              </a:lnSpc>
              <a:spcAft>
                <a:spcPct val="0"/>
              </a:spcAft>
              <a:buNone/>
            </a:pP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                                          А. </a:t>
            </a:r>
            <a:r>
              <a:rPr lang="ru-RU" altLang="ru-RU" kern="0" dirty="0" err="1">
                <a:solidFill>
                  <a:srgbClr val="000000"/>
                </a:solidFill>
                <a:latin typeface="Times New Roman"/>
                <a:cs typeface="Times New Roman"/>
              </a:rPr>
              <a:t>Дистервег</a:t>
            </a:r>
            <a:endParaRPr lang="ru-RU" altLang="ru-RU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B206BA-C5F3-469A-B6D6-B378300E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DEDE1B-DE34-467E-9923-E28079E1C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Некоторые </a:t>
            </a:r>
            <a:r>
              <a:rPr lang="ru-RU" altLang="ru-RU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показатели социальной компетенции школьников </a:t>
            </a:r>
            <a:r>
              <a:rPr lang="ru-RU" altLang="ru-RU" kern="0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r>
              <a:rPr lang="ru-RU" altLang="ru-RU" sz="28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 </a:t>
            </a:r>
          </a:p>
          <a:p>
            <a:pPr marL="0" lvl="0" indent="0" eaLnBrk="0" fontAlgn="base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сотрудничество, работа в команде; </a:t>
            </a:r>
          </a:p>
          <a:p>
            <a:pPr marL="0" lvl="0" indent="0" eaLnBrk="0" fontAlgn="base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коммуникативные навыки;</a:t>
            </a:r>
          </a:p>
          <a:p>
            <a:pPr marL="0" lvl="0" indent="0" eaLnBrk="0" fontAlgn="base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способность принимать собственные решения; </a:t>
            </a:r>
          </a:p>
          <a:p>
            <a:pPr marL="0" lvl="0" indent="0" eaLnBrk="0" fontAlgn="base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способность делать осознанный выбор; </a:t>
            </a:r>
          </a:p>
          <a:p>
            <a:pPr marL="0" lvl="0" indent="0" eaLnBrk="0" fontAlgn="base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  <a:cs typeface="Times New Roman"/>
              </a:rPr>
              <a:t>стремление к осознанию собственных потребностей и целей.</a:t>
            </a:r>
            <a:endParaRPr lang="ru-RU" altLang="ru-RU" sz="2400" kern="0" dirty="0">
              <a:solidFill>
                <a:srgbClr val="000000"/>
              </a:solidFill>
              <a:latin typeface="Calibri" panose="020F0502020204030204" pitchFamily="34" charset="0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317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4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Прием: апелляция к жизненному опыту детей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5 класс «Диаграммы»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родителей было опрошено?</a:t>
            </a:r>
          </a:p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вид отдыха наиболее популярен?</a:t>
            </a:r>
          </a:p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варианты объединены в группу «другие»?</a:t>
            </a:r>
          </a:p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 зависимость между видом отдыха и количеством выбравших его родителей.</a:t>
            </a:r>
          </a:p>
          <a:p>
            <a:endParaRPr lang="en-US" dirty="0"/>
          </a:p>
        </p:txBody>
      </p:sp>
      <p:pic>
        <p:nvPicPr>
          <p:cNvPr id="5" name="Рисунок 7" descr="https://encrypted-tbn1.gstatic.com/images?q=tbn:ANd9GcRqbpYI07v_pvc-WKvDV2awbvhEVTkv930KG5ccyMpzpPKJIDthmg">
            <a:extLst>
              <a:ext uri="{FF2B5EF4-FFF2-40B4-BE49-F238E27FC236}">
                <a16:creationId xmlns:a16="http://schemas.microsoft.com/office/drawing/2014/main" xmlns="" id="{2DD2E204-B27D-4B2B-AD65-25FEB03E5B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2265"/>
            <a:ext cx="2295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xmlns="" id="{AE2D5E63-46D9-4115-A462-9178E8BF22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86979"/>
              </p:ext>
            </p:extLst>
          </p:nvPr>
        </p:nvGraphicFramePr>
        <p:xfrm>
          <a:off x="654021" y="2846538"/>
          <a:ext cx="3889375" cy="3372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05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6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Вариант ответа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Подсчет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Число выбравших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 садовом участке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В турпоходе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5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В круизе по морю (реке)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7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Дома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9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Отпуск летом не предвидится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5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 зарубежном курорте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5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На российском курорте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Другие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507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91" marR="4559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350D78-E4F5-412F-8D1F-30D81C23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1556816"/>
          </a:xfrm>
        </p:spPr>
        <p:txBody>
          <a:bodyPr>
            <a:normAutofit/>
          </a:bodyPr>
          <a:lstStyle/>
          <a:p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результат этого приема: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5D130C-B475-400A-B2F1-6C23DD14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1196752"/>
            <a:ext cx="7601498" cy="4785395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взаимодействие с родителями;</a:t>
            </a:r>
          </a:p>
          <a:p>
            <a:pPr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взаимодействие между учениками при составлении сводной таблицы;</a:t>
            </a:r>
          </a:p>
          <a:p>
            <a:pPr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Развилось умение анализа данных;</a:t>
            </a:r>
          </a:p>
          <a:p>
            <a:pPr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формироваться самостоятельность (при изображении зависимости);</a:t>
            </a:r>
          </a:p>
          <a:p>
            <a:pPr>
              <a:lnSpc>
                <a:spcPct val="115000"/>
              </a:lnSpc>
              <a:buFont typeface="Times New Roman" panose="02020603050405020304" pitchFamily="18" charset="0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опыт сбора и обработки информации в повседневной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42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232E81-EEA8-4E24-8687-C502DE40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5423"/>
            <a:ext cx="8229600" cy="654032"/>
          </a:xfrm>
        </p:spPr>
        <p:txBody>
          <a:bodyPr>
            <a:normAutofit/>
          </a:bodyPr>
          <a:lstStyle/>
          <a:p>
            <a:r>
              <a:rPr lang="ru-RU" altLang="ru-RU" sz="24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Прием: исследовательская работа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CA5B359-5F07-4E3E-8987-94C797370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3808" y="980728"/>
            <a:ext cx="5657282" cy="5145435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r>
              <a:rPr lang="ru-RU" altLang="ru-RU" sz="2000" b="1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Геометрия 11 класс. «Объем призмы»</a:t>
            </a:r>
            <a:endParaRPr 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Для изготовления стока на дачном участке решили  согнуть лист жести длиной 4 м и шириной 75 см так, чтобы получился желоб дно и боковые стороны которого имеют одинаковую ширину. Под каким углом ко дну надо согнуть боковины, чтобы получился желоб наибольшей вместимости? </a:t>
            </a: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Задайте формулой зависимость вместимости желоба от угла при основании.</a:t>
            </a: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Заполните таблицу</a:t>
            </a: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endParaRPr 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endParaRPr 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endParaRPr 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cs typeface="Times New Roman"/>
              </a:rPr>
              <a:t>При каком из указанных в таблице значений получится желоб наибольшей вместимости? </a:t>
            </a:r>
          </a:p>
          <a:p>
            <a:pPr marL="457200" lvl="0" indent="-4572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endParaRPr lang="ru-RU" sz="20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0DE706-F1A6-450E-9513-E6400721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293096"/>
            <a:ext cx="6831550" cy="9274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55B6A1-5252-4648-8C7A-A2D779D9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40768"/>
            <a:ext cx="249199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8833"/>
      </p:ext>
    </p:extLst>
  </p:cSld>
  <p:clrMapOvr>
    <a:masterClrMapping/>
  </p:clrMapOvr>
</p:sld>
</file>

<file path=ppt/theme/theme1.xml><?xml version="1.0" encoding="utf-8"?>
<a:theme xmlns:a="http://schemas.openxmlformats.org/drawingml/2006/main" name="8_ma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A21926C-F056-483B-B3E8-AE1F1A8F88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для презентаций по математике</Template>
  <TotalTime>341</TotalTime>
  <Words>1451</Words>
  <Application>Microsoft Office PowerPoint</Application>
  <PresentationFormat>Экран (4:3)</PresentationFormat>
  <Paragraphs>260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Symbol</vt:lpstr>
      <vt:lpstr>Times New Roman</vt:lpstr>
      <vt:lpstr>8_math</vt:lpstr>
      <vt:lpstr>МАОУ «Лицей инновационных технологий»    Создание условий для социализации на уроках математики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Прием: апелляция к жизненному опыту детей</vt:lpstr>
      <vt:lpstr>Положительный результат этого приема:  </vt:lpstr>
      <vt:lpstr>Прием: исследовательская работа</vt:lpstr>
      <vt:lpstr>Положительный результат этого приема:</vt:lpstr>
      <vt:lpstr>Прием: создание проблемной ситуации.</vt:lpstr>
      <vt:lpstr>Пример 1. Ситуация предположения. Математика 6 класс. «Число π. Длина окружности» </vt:lpstr>
      <vt:lpstr>Положительный результат этого приема:</vt:lpstr>
      <vt:lpstr>Пример 2. Ситуация выбора. Алгебра и начала анализа 10 класс. «Решение тригонометрических уравнений и неравенств» </vt:lpstr>
      <vt:lpstr>Положительный результат этого приема:  </vt:lpstr>
      <vt:lpstr>Прием: коллективная работа (Крестики-нолики) </vt:lpstr>
      <vt:lpstr>Прием: проект (продуктивное обучение)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Пример. Геометрия 11 класс «Комбинации многогранников и круглых тел» (групповая работа)</vt:lpstr>
      <vt:lpstr>Пример. Геометрия 11 класс. «Простейшие задачи в координатах в пространстве» </vt:lpstr>
      <vt:lpstr>Пример. Геометрия 11 класс. « Площади поверхностей» (проект) Игра «Ремонтируем наш кабинет» </vt:lpstr>
      <vt:lpstr>Выводы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«Лицей инновационных технологий»    Создание условий для социализации на уроках математики</dc:title>
  <dc:subject>Шаблон оформления</dc:subject>
  <dc:creator>Учитель</dc:creator>
  <cp:keywords/>
  <dc:description>Шаблон оформления
Корпорация Майкрософт</dc:description>
  <cp:lastModifiedBy>Галина Шекера</cp:lastModifiedBy>
  <cp:revision>15</cp:revision>
  <dcterms:created xsi:type="dcterms:W3CDTF">2019-01-28T00:31:43Z</dcterms:created>
  <dcterms:modified xsi:type="dcterms:W3CDTF">2019-01-28T13:06:35Z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TC019087039991</vt:lpwstr>
  </property>
</Properties>
</file>