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69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67" r:id="rId14"/>
    <p:sldId id="265" r:id="rId15"/>
    <p:sldId id="261" r:id="rId16"/>
    <p:sldId id="276" r:id="rId17"/>
    <p:sldId id="2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5267" autoAdjust="0"/>
  </p:normalViewPr>
  <p:slideViewPr>
    <p:cSldViewPr snapToGrid="0">
      <p:cViewPr varScale="1">
        <p:scale>
          <a:sx n="95" d="100"/>
          <a:sy n="95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3BBD-1425-4410-AA49-FEAEA5B4C2A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6E4B-086D-42BB-9069-12571D41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7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https://dzen.ru/a/YQuypsi1cmVZQgBs</a:t>
            </a:r>
            <a:r>
              <a:rPr lang="ru-RU" dirty="0"/>
              <a:t> </a:t>
            </a:r>
          </a:p>
          <a:p>
            <a:r>
              <a:rPr lang="en-US" dirty="0"/>
              <a:t>https://www.pioner72.ru/upload/DOC/</a:t>
            </a:r>
            <a:r>
              <a:rPr lang="ru-RU" dirty="0"/>
              <a:t>Сетевая_форма_реализации_дополнительных_общеразвивающих_программ.</a:t>
            </a:r>
            <a:r>
              <a:rPr lang="en-US" dirty="0"/>
              <a:t>pdf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8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9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1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4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5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2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0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3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0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FB7EF5-8A2F-56AA-24EA-DF455E5657D1}"/>
              </a:ext>
            </a:extLst>
          </p:cNvPr>
          <p:cNvSpPr/>
          <p:nvPr/>
        </p:nvSpPr>
        <p:spPr>
          <a:xfrm>
            <a:off x="9863328" y="0"/>
            <a:ext cx="232867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7EAF89-A92D-B6DE-4240-C6FA42434861}"/>
              </a:ext>
            </a:extLst>
          </p:cNvPr>
          <p:cNvSpPr/>
          <p:nvPr/>
        </p:nvSpPr>
        <p:spPr>
          <a:xfrm rot="5400000">
            <a:off x="5845175" y="511175"/>
            <a:ext cx="501650" cy="12192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44CCBB-BD75-5634-C987-95D7641023C6}"/>
              </a:ext>
            </a:extLst>
          </p:cNvPr>
          <p:cNvSpPr/>
          <p:nvPr/>
        </p:nvSpPr>
        <p:spPr>
          <a:xfrm>
            <a:off x="0" y="0"/>
            <a:ext cx="1261872" cy="126187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A6739D-4B8D-701E-7A2E-CABFDBF0579F}"/>
              </a:ext>
            </a:extLst>
          </p:cNvPr>
          <p:cNvSpPr/>
          <p:nvPr/>
        </p:nvSpPr>
        <p:spPr>
          <a:xfrm>
            <a:off x="9122663" y="0"/>
            <a:ext cx="740664" cy="272491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523;p29">
            <a:extLst>
              <a:ext uri="{FF2B5EF4-FFF2-40B4-BE49-F238E27FC236}">
                <a16:creationId xmlns:a16="http://schemas.microsoft.com/office/drawing/2014/main" id="{0E6BB91C-EEB2-8CAA-31AF-C15881B23BFE}"/>
              </a:ext>
            </a:extLst>
          </p:cNvPr>
          <p:cNvSpPr/>
          <p:nvPr/>
        </p:nvSpPr>
        <p:spPr>
          <a:xfrm rot="5400000">
            <a:off x="2282115" y="2931134"/>
            <a:ext cx="852413" cy="5757724"/>
          </a:xfrm>
          <a:custGeom>
            <a:avLst/>
            <a:gdLst/>
            <a:ahLst/>
            <a:cxnLst/>
            <a:rect l="l" t="t" r="r" b="b"/>
            <a:pathLst>
              <a:path w="14385" h="14385" fill="none" extrusionOk="0">
                <a:moveTo>
                  <a:pt x="1" y="14384"/>
                </a:moveTo>
                <a:lnTo>
                  <a:pt x="1" y="0"/>
                </a:lnTo>
                <a:lnTo>
                  <a:pt x="14385" y="0"/>
                </a:lnTo>
                <a:lnTo>
                  <a:pt x="14385" y="14384"/>
                </a:lnTo>
                <a:close/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108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24;p29">
            <a:extLst>
              <a:ext uri="{FF2B5EF4-FFF2-40B4-BE49-F238E27FC236}">
                <a16:creationId xmlns:a16="http://schemas.microsoft.com/office/drawing/2014/main" id="{B0C99F74-914D-A92D-745B-A2E238AED7B9}"/>
              </a:ext>
            </a:extLst>
          </p:cNvPr>
          <p:cNvSpPr/>
          <p:nvPr/>
        </p:nvSpPr>
        <p:spPr>
          <a:xfrm>
            <a:off x="4657499" y="5383789"/>
            <a:ext cx="929685" cy="852419"/>
          </a:xfrm>
          <a:custGeom>
            <a:avLst/>
            <a:gdLst/>
            <a:ahLst/>
            <a:cxnLst/>
            <a:rect l="l" t="t" r="r" b="b"/>
            <a:pathLst>
              <a:path w="14385" h="14374" extrusionOk="0">
                <a:moveTo>
                  <a:pt x="1" y="1"/>
                </a:moveTo>
                <a:lnTo>
                  <a:pt x="1" y="14374"/>
                </a:lnTo>
                <a:lnTo>
                  <a:pt x="14385" y="14374"/>
                </a:lnTo>
                <a:lnTo>
                  <a:pt x="14385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527;p29">
            <a:extLst>
              <a:ext uri="{FF2B5EF4-FFF2-40B4-BE49-F238E27FC236}">
                <a16:creationId xmlns:a16="http://schemas.microsoft.com/office/drawing/2014/main" id="{4070CF0C-BAC0-3C99-E0B2-A23F354C492E}"/>
              </a:ext>
            </a:extLst>
          </p:cNvPr>
          <p:cNvGrpSpPr/>
          <p:nvPr/>
        </p:nvGrpSpPr>
        <p:grpSpPr>
          <a:xfrm>
            <a:off x="9961297" y="4190536"/>
            <a:ext cx="2084988" cy="2143674"/>
            <a:chOff x="2752725" y="3556625"/>
            <a:chExt cx="780725" cy="802700"/>
          </a:xfrm>
          <a:solidFill>
            <a:srgbClr val="009640"/>
          </a:solidFill>
        </p:grpSpPr>
        <p:sp>
          <p:nvSpPr>
            <p:cNvPr id="18" name="Google Shape;528;p29">
              <a:extLst>
                <a:ext uri="{FF2B5EF4-FFF2-40B4-BE49-F238E27FC236}">
                  <a16:creationId xmlns:a16="http://schemas.microsoft.com/office/drawing/2014/main" id="{73B58A2E-AA91-8248-6AB3-E2828826D520}"/>
                </a:ext>
              </a:extLst>
            </p:cNvPr>
            <p:cNvSpPr/>
            <p:nvPr/>
          </p:nvSpPr>
          <p:spPr>
            <a:xfrm>
              <a:off x="2752725" y="4324600"/>
              <a:ext cx="34700" cy="34725"/>
            </a:xfrm>
            <a:custGeom>
              <a:avLst/>
              <a:gdLst/>
              <a:ahLst/>
              <a:cxnLst/>
              <a:rect l="l" t="t" r="r" b="b"/>
              <a:pathLst>
                <a:path w="1388" h="1389" extrusionOk="0">
                  <a:moveTo>
                    <a:pt x="694" y="1"/>
                  </a:moveTo>
                  <a:cubicBezTo>
                    <a:pt x="314" y="1"/>
                    <a:pt x="0" y="304"/>
                    <a:pt x="0" y="694"/>
                  </a:cubicBezTo>
                  <a:cubicBezTo>
                    <a:pt x="0" y="1074"/>
                    <a:pt x="314" y="1388"/>
                    <a:pt x="694" y="1388"/>
                  </a:cubicBezTo>
                  <a:cubicBezTo>
                    <a:pt x="1073" y="1388"/>
                    <a:pt x="1387" y="1074"/>
                    <a:pt x="1387" y="694"/>
                  </a:cubicBezTo>
                  <a:cubicBezTo>
                    <a:pt x="1387" y="304"/>
                    <a:pt x="107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9;p29">
              <a:extLst>
                <a:ext uri="{FF2B5EF4-FFF2-40B4-BE49-F238E27FC236}">
                  <a16:creationId xmlns:a16="http://schemas.microsoft.com/office/drawing/2014/main" id="{9885DD34-9B80-39F6-2DEF-CC3B046E5DA8}"/>
                </a:ext>
              </a:extLst>
            </p:cNvPr>
            <p:cNvSpPr/>
            <p:nvPr/>
          </p:nvSpPr>
          <p:spPr>
            <a:xfrm>
              <a:off x="2752725" y="4068525"/>
              <a:ext cx="34700" cy="34700"/>
            </a:xfrm>
            <a:custGeom>
              <a:avLst/>
              <a:gdLst/>
              <a:ahLst/>
              <a:cxnLst/>
              <a:rect l="l" t="t" r="r" b="b"/>
              <a:pathLst>
                <a:path w="1388" h="1388" extrusionOk="0">
                  <a:moveTo>
                    <a:pt x="694" y="0"/>
                  </a:moveTo>
                  <a:cubicBezTo>
                    <a:pt x="314" y="0"/>
                    <a:pt x="0" y="315"/>
                    <a:pt x="0" y="694"/>
                  </a:cubicBezTo>
                  <a:cubicBezTo>
                    <a:pt x="0" y="1073"/>
                    <a:pt x="314" y="1388"/>
                    <a:pt x="694" y="1388"/>
                  </a:cubicBezTo>
                  <a:cubicBezTo>
                    <a:pt x="1073" y="1388"/>
                    <a:pt x="1387" y="1073"/>
                    <a:pt x="1387" y="694"/>
                  </a:cubicBezTo>
                  <a:cubicBezTo>
                    <a:pt x="1387" y="315"/>
                    <a:pt x="107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0;p29">
              <a:extLst>
                <a:ext uri="{FF2B5EF4-FFF2-40B4-BE49-F238E27FC236}">
                  <a16:creationId xmlns:a16="http://schemas.microsoft.com/office/drawing/2014/main" id="{43C0E50C-6A50-F38E-9A45-A8B0E7A057A1}"/>
                </a:ext>
              </a:extLst>
            </p:cNvPr>
            <p:cNvSpPr/>
            <p:nvPr/>
          </p:nvSpPr>
          <p:spPr>
            <a:xfrm>
              <a:off x="2752725" y="3812700"/>
              <a:ext cx="34700" cy="34725"/>
            </a:xfrm>
            <a:custGeom>
              <a:avLst/>
              <a:gdLst/>
              <a:ahLst/>
              <a:cxnLst/>
              <a:rect l="l" t="t" r="r" b="b"/>
              <a:pathLst>
                <a:path w="1388" h="1389" extrusionOk="0">
                  <a:moveTo>
                    <a:pt x="694" y="1"/>
                  </a:moveTo>
                  <a:cubicBezTo>
                    <a:pt x="314" y="1"/>
                    <a:pt x="0" y="304"/>
                    <a:pt x="0" y="695"/>
                  </a:cubicBezTo>
                  <a:cubicBezTo>
                    <a:pt x="0" y="1074"/>
                    <a:pt x="314" y="1388"/>
                    <a:pt x="694" y="1388"/>
                  </a:cubicBezTo>
                  <a:cubicBezTo>
                    <a:pt x="1073" y="1388"/>
                    <a:pt x="1387" y="1074"/>
                    <a:pt x="1387" y="695"/>
                  </a:cubicBezTo>
                  <a:cubicBezTo>
                    <a:pt x="1387" y="304"/>
                    <a:pt x="107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1;p29">
              <a:extLst>
                <a:ext uri="{FF2B5EF4-FFF2-40B4-BE49-F238E27FC236}">
                  <a16:creationId xmlns:a16="http://schemas.microsoft.com/office/drawing/2014/main" id="{F523F63D-279C-5876-7817-A471F64334BE}"/>
                </a:ext>
              </a:extLst>
            </p:cNvPr>
            <p:cNvSpPr/>
            <p:nvPr/>
          </p:nvSpPr>
          <p:spPr>
            <a:xfrm>
              <a:off x="2752725" y="3556625"/>
              <a:ext cx="34700" cy="34725"/>
            </a:xfrm>
            <a:custGeom>
              <a:avLst/>
              <a:gdLst/>
              <a:ahLst/>
              <a:cxnLst/>
              <a:rect l="l" t="t" r="r" b="b"/>
              <a:pathLst>
                <a:path w="1388" h="1389" extrusionOk="0">
                  <a:moveTo>
                    <a:pt x="694" y="1"/>
                  </a:moveTo>
                  <a:cubicBezTo>
                    <a:pt x="314" y="1"/>
                    <a:pt x="0" y="315"/>
                    <a:pt x="0" y="694"/>
                  </a:cubicBezTo>
                  <a:cubicBezTo>
                    <a:pt x="0" y="1074"/>
                    <a:pt x="314" y="1388"/>
                    <a:pt x="694" y="1388"/>
                  </a:cubicBezTo>
                  <a:cubicBezTo>
                    <a:pt x="1073" y="1388"/>
                    <a:pt x="1387" y="1074"/>
                    <a:pt x="1387" y="694"/>
                  </a:cubicBezTo>
                  <a:cubicBezTo>
                    <a:pt x="1387" y="315"/>
                    <a:pt x="107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2;p29">
              <a:extLst>
                <a:ext uri="{FF2B5EF4-FFF2-40B4-BE49-F238E27FC236}">
                  <a16:creationId xmlns:a16="http://schemas.microsoft.com/office/drawing/2014/main" id="{387E830F-5B8C-5097-C852-DF8CFF4CA3A8}"/>
                </a:ext>
              </a:extLst>
            </p:cNvPr>
            <p:cNvSpPr/>
            <p:nvPr/>
          </p:nvSpPr>
          <p:spPr>
            <a:xfrm>
              <a:off x="2999575" y="4324600"/>
              <a:ext cx="34725" cy="34725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1" y="1074"/>
                    <a:pt x="304" y="1388"/>
                    <a:pt x="694" y="1388"/>
                  </a:cubicBezTo>
                  <a:cubicBezTo>
                    <a:pt x="1074" y="1388"/>
                    <a:pt x="1388" y="1074"/>
                    <a:pt x="1388" y="694"/>
                  </a:cubicBezTo>
                  <a:cubicBezTo>
                    <a:pt x="1388" y="304"/>
                    <a:pt x="1074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3;p29">
              <a:extLst>
                <a:ext uri="{FF2B5EF4-FFF2-40B4-BE49-F238E27FC236}">
                  <a16:creationId xmlns:a16="http://schemas.microsoft.com/office/drawing/2014/main" id="{F36BD5EF-1627-C83C-7817-FCFD76B46241}"/>
                </a:ext>
              </a:extLst>
            </p:cNvPr>
            <p:cNvSpPr/>
            <p:nvPr/>
          </p:nvSpPr>
          <p:spPr>
            <a:xfrm>
              <a:off x="2999575" y="4068525"/>
              <a:ext cx="34725" cy="34700"/>
            </a:xfrm>
            <a:custGeom>
              <a:avLst/>
              <a:gdLst/>
              <a:ahLst/>
              <a:cxnLst/>
              <a:rect l="l" t="t" r="r" b="b"/>
              <a:pathLst>
                <a:path w="1389" h="1388" extrusionOk="0">
                  <a:moveTo>
                    <a:pt x="694" y="0"/>
                  </a:moveTo>
                  <a:cubicBezTo>
                    <a:pt x="304" y="0"/>
                    <a:pt x="1" y="315"/>
                    <a:pt x="1" y="694"/>
                  </a:cubicBezTo>
                  <a:cubicBezTo>
                    <a:pt x="1" y="1073"/>
                    <a:pt x="304" y="1388"/>
                    <a:pt x="694" y="1388"/>
                  </a:cubicBezTo>
                  <a:cubicBezTo>
                    <a:pt x="1074" y="1388"/>
                    <a:pt x="1388" y="1073"/>
                    <a:pt x="1388" y="694"/>
                  </a:cubicBezTo>
                  <a:cubicBezTo>
                    <a:pt x="1388" y="315"/>
                    <a:pt x="1074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29">
              <a:extLst>
                <a:ext uri="{FF2B5EF4-FFF2-40B4-BE49-F238E27FC236}">
                  <a16:creationId xmlns:a16="http://schemas.microsoft.com/office/drawing/2014/main" id="{FD2D20B5-3462-AB3D-D252-8394430D6A90}"/>
                </a:ext>
              </a:extLst>
            </p:cNvPr>
            <p:cNvSpPr/>
            <p:nvPr/>
          </p:nvSpPr>
          <p:spPr>
            <a:xfrm>
              <a:off x="2999575" y="3812700"/>
              <a:ext cx="34725" cy="34725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1"/>
                  </a:moveTo>
                  <a:cubicBezTo>
                    <a:pt x="304" y="1"/>
                    <a:pt x="1" y="304"/>
                    <a:pt x="1" y="695"/>
                  </a:cubicBezTo>
                  <a:cubicBezTo>
                    <a:pt x="1" y="1074"/>
                    <a:pt x="304" y="1388"/>
                    <a:pt x="694" y="1388"/>
                  </a:cubicBezTo>
                  <a:cubicBezTo>
                    <a:pt x="1074" y="1388"/>
                    <a:pt x="1388" y="1074"/>
                    <a:pt x="1388" y="695"/>
                  </a:cubicBezTo>
                  <a:cubicBezTo>
                    <a:pt x="1388" y="304"/>
                    <a:pt x="1074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29">
              <a:extLst>
                <a:ext uri="{FF2B5EF4-FFF2-40B4-BE49-F238E27FC236}">
                  <a16:creationId xmlns:a16="http://schemas.microsoft.com/office/drawing/2014/main" id="{112F3D5F-A4FD-28EA-2F6B-247920A60E20}"/>
                </a:ext>
              </a:extLst>
            </p:cNvPr>
            <p:cNvSpPr/>
            <p:nvPr/>
          </p:nvSpPr>
          <p:spPr>
            <a:xfrm>
              <a:off x="2999575" y="3556625"/>
              <a:ext cx="34725" cy="34725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1"/>
                  </a:moveTo>
                  <a:cubicBezTo>
                    <a:pt x="304" y="1"/>
                    <a:pt x="1" y="315"/>
                    <a:pt x="1" y="694"/>
                  </a:cubicBezTo>
                  <a:cubicBezTo>
                    <a:pt x="1" y="1074"/>
                    <a:pt x="304" y="1388"/>
                    <a:pt x="694" y="1388"/>
                  </a:cubicBezTo>
                  <a:cubicBezTo>
                    <a:pt x="1074" y="1388"/>
                    <a:pt x="1388" y="1074"/>
                    <a:pt x="1388" y="694"/>
                  </a:cubicBezTo>
                  <a:cubicBezTo>
                    <a:pt x="1388" y="315"/>
                    <a:pt x="1074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29">
              <a:extLst>
                <a:ext uri="{FF2B5EF4-FFF2-40B4-BE49-F238E27FC236}">
                  <a16:creationId xmlns:a16="http://schemas.microsoft.com/office/drawing/2014/main" id="{2C452455-57C7-22CF-8E4F-230620BB77A2}"/>
                </a:ext>
              </a:extLst>
            </p:cNvPr>
            <p:cNvSpPr/>
            <p:nvPr/>
          </p:nvSpPr>
          <p:spPr>
            <a:xfrm>
              <a:off x="3246175" y="4324600"/>
              <a:ext cx="40675" cy="34650"/>
            </a:xfrm>
            <a:custGeom>
              <a:avLst/>
              <a:gdLst/>
              <a:ahLst/>
              <a:cxnLst/>
              <a:rect l="l" t="t" r="r" b="b"/>
              <a:pathLst>
                <a:path w="1627" h="1386" extrusionOk="0">
                  <a:moveTo>
                    <a:pt x="694" y="1"/>
                  </a:moveTo>
                  <a:cubicBezTo>
                    <a:pt x="315" y="1"/>
                    <a:pt x="1" y="304"/>
                    <a:pt x="1" y="694"/>
                  </a:cubicBezTo>
                  <a:cubicBezTo>
                    <a:pt x="1" y="1112"/>
                    <a:pt x="342" y="1386"/>
                    <a:pt x="697" y="1386"/>
                  </a:cubicBezTo>
                  <a:cubicBezTo>
                    <a:pt x="868" y="1386"/>
                    <a:pt x="1042" y="1323"/>
                    <a:pt x="1182" y="1182"/>
                  </a:cubicBezTo>
                  <a:cubicBezTo>
                    <a:pt x="1627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29">
              <a:extLst>
                <a:ext uri="{FF2B5EF4-FFF2-40B4-BE49-F238E27FC236}">
                  <a16:creationId xmlns:a16="http://schemas.microsoft.com/office/drawing/2014/main" id="{CF80A526-3722-909F-C510-6F7171EA3C78}"/>
                </a:ext>
              </a:extLst>
            </p:cNvPr>
            <p:cNvSpPr/>
            <p:nvPr/>
          </p:nvSpPr>
          <p:spPr>
            <a:xfrm>
              <a:off x="3246175" y="4068525"/>
              <a:ext cx="40675" cy="34775"/>
            </a:xfrm>
            <a:custGeom>
              <a:avLst/>
              <a:gdLst/>
              <a:ahLst/>
              <a:cxnLst/>
              <a:rect l="l" t="t" r="r" b="b"/>
              <a:pathLst>
                <a:path w="1627" h="1391" extrusionOk="0">
                  <a:moveTo>
                    <a:pt x="694" y="0"/>
                  </a:moveTo>
                  <a:cubicBezTo>
                    <a:pt x="315" y="0"/>
                    <a:pt x="1" y="315"/>
                    <a:pt x="1" y="694"/>
                  </a:cubicBezTo>
                  <a:cubicBezTo>
                    <a:pt x="1" y="1112"/>
                    <a:pt x="342" y="1390"/>
                    <a:pt x="701" y="1390"/>
                  </a:cubicBezTo>
                  <a:cubicBezTo>
                    <a:pt x="873" y="1390"/>
                    <a:pt x="1049" y="1326"/>
                    <a:pt x="1193" y="1182"/>
                  </a:cubicBezTo>
                  <a:cubicBezTo>
                    <a:pt x="1627" y="748"/>
                    <a:pt x="1312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29">
              <a:extLst>
                <a:ext uri="{FF2B5EF4-FFF2-40B4-BE49-F238E27FC236}">
                  <a16:creationId xmlns:a16="http://schemas.microsoft.com/office/drawing/2014/main" id="{98A6820D-8762-11B9-AFEA-24370B965C74}"/>
                </a:ext>
              </a:extLst>
            </p:cNvPr>
            <p:cNvSpPr/>
            <p:nvPr/>
          </p:nvSpPr>
          <p:spPr>
            <a:xfrm>
              <a:off x="3246175" y="3812700"/>
              <a:ext cx="40675" cy="34675"/>
            </a:xfrm>
            <a:custGeom>
              <a:avLst/>
              <a:gdLst/>
              <a:ahLst/>
              <a:cxnLst/>
              <a:rect l="l" t="t" r="r" b="b"/>
              <a:pathLst>
                <a:path w="1627" h="1387" extrusionOk="0">
                  <a:moveTo>
                    <a:pt x="694" y="1"/>
                  </a:moveTo>
                  <a:cubicBezTo>
                    <a:pt x="315" y="1"/>
                    <a:pt x="1" y="304"/>
                    <a:pt x="1" y="695"/>
                  </a:cubicBezTo>
                  <a:cubicBezTo>
                    <a:pt x="1" y="1112"/>
                    <a:pt x="342" y="1386"/>
                    <a:pt x="697" y="1386"/>
                  </a:cubicBezTo>
                  <a:cubicBezTo>
                    <a:pt x="868" y="1386"/>
                    <a:pt x="1042" y="1323"/>
                    <a:pt x="1182" y="1182"/>
                  </a:cubicBezTo>
                  <a:cubicBezTo>
                    <a:pt x="1627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29">
              <a:extLst>
                <a:ext uri="{FF2B5EF4-FFF2-40B4-BE49-F238E27FC236}">
                  <a16:creationId xmlns:a16="http://schemas.microsoft.com/office/drawing/2014/main" id="{64B336E1-1408-F5A9-4D3A-B5D28A1C3B8F}"/>
                </a:ext>
              </a:extLst>
            </p:cNvPr>
            <p:cNvSpPr/>
            <p:nvPr/>
          </p:nvSpPr>
          <p:spPr>
            <a:xfrm>
              <a:off x="3246175" y="3556625"/>
              <a:ext cx="40675" cy="34775"/>
            </a:xfrm>
            <a:custGeom>
              <a:avLst/>
              <a:gdLst/>
              <a:ahLst/>
              <a:cxnLst/>
              <a:rect l="l" t="t" r="r" b="b"/>
              <a:pathLst>
                <a:path w="1627" h="1391" extrusionOk="0">
                  <a:moveTo>
                    <a:pt x="694" y="1"/>
                  </a:moveTo>
                  <a:cubicBezTo>
                    <a:pt x="315" y="1"/>
                    <a:pt x="1" y="315"/>
                    <a:pt x="1" y="694"/>
                  </a:cubicBezTo>
                  <a:cubicBezTo>
                    <a:pt x="1" y="1112"/>
                    <a:pt x="342" y="1391"/>
                    <a:pt x="697" y="1391"/>
                  </a:cubicBezTo>
                  <a:cubicBezTo>
                    <a:pt x="868" y="1391"/>
                    <a:pt x="1042" y="1326"/>
                    <a:pt x="1182" y="1182"/>
                  </a:cubicBezTo>
                  <a:cubicBezTo>
                    <a:pt x="1627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0;p29">
              <a:extLst>
                <a:ext uri="{FF2B5EF4-FFF2-40B4-BE49-F238E27FC236}">
                  <a16:creationId xmlns:a16="http://schemas.microsoft.com/office/drawing/2014/main" id="{7930D4A7-FAD0-2AAA-D53A-CA906CAFE3AD}"/>
                </a:ext>
              </a:extLst>
            </p:cNvPr>
            <p:cNvSpPr/>
            <p:nvPr/>
          </p:nvSpPr>
          <p:spPr>
            <a:xfrm>
              <a:off x="3493050" y="4324600"/>
              <a:ext cx="40400" cy="34650"/>
            </a:xfrm>
            <a:custGeom>
              <a:avLst/>
              <a:gdLst/>
              <a:ahLst/>
              <a:cxnLst/>
              <a:rect l="l" t="t" r="r" b="b"/>
              <a:pathLst>
                <a:path w="1616" h="1386" extrusionOk="0">
                  <a:moveTo>
                    <a:pt x="694" y="1"/>
                  </a:moveTo>
                  <a:cubicBezTo>
                    <a:pt x="315" y="1"/>
                    <a:pt x="0" y="304"/>
                    <a:pt x="0" y="694"/>
                  </a:cubicBezTo>
                  <a:cubicBezTo>
                    <a:pt x="0" y="1112"/>
                    <a:pt x="342" y="1386"/>
                    <a:pt x="697" y="1386"/>
                  </a:cubicBezTo>
                  <a:cubicBezTo>
                    <a:pt x="868" y="1386"/>
                    <a:pt x="1041" y="1323"/>
                    <a:pt x="1182" y="1182"/>
                  </a:cubicBezTo>
                  <a:cubicBezTo>
                    <a:pt x="1616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1;p29">
              <a:extLst>
                <a:ext uri="{FF2B5EF4-FFF2-40B4-BE49-F238E27FC236}">
                  <a16:creationId xmlns:a16="http://schemas.microsoft.com/office/drawing/2014/main" id="{ED73E537-F01D-89F1-C9DC-7918D1081351}"/>
                </a:ext>
              </a:extLst>
            </p:cNvPr>
            <p:cNvSpPr/>
            <p:nvPr/>
          </p:nvSpPr>
          <p:spPr>
            <a:xfrm>
              <a:off x="3493050" y="4068525"/>
              <a:ext cx="40400" cy="34775"/>
            </a:xfrm>
            <a:custGeom>
              <a:avLst/>
              <a:gdLst/>
              <a:ahLst/>
              <a:cxnLst/>
              <a:rect l="l" t="t" r="r" b="b"/>
              <a:pathLst>
                <a:path w="1616" h="1391" extrusionOk="0">
                  <a:moveTo>
                    <a:pt x="694" y="0"/>
                  </a:moveTo>
                  <a:cubicBezTo>
                    <a:pt x="315" y="0"/>
                    <a:pt x="0" y="315"/>
                    <a:pt x="0" y="694"/>
                  </a:cubicBezTo>
                  <a:cubicBezTo>
                    <a:pt x="0" y="1112"/>
                    <a:pt x="342" y="1390"/>
                    <a:pt x="697" y="1390"/>
                  </a:cubicBezTo>
                  <a:cubicBezTo>
                    <a:pt x="868" y="1390"/>
                    <a:pt x="1041" y="1326"/>
                    <a:pt x="1182" y="1182"/>
                  </a:cubicBezTo>
                  <a:cubicBezTo>
                    <a:pt x="1616" y="748"/>
                    <a:pt x="1312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2;p29">
              <a:extLst>
                <a:ext uri="{FF2B5EF4-FFF2-40B4-BE49-F238E27FC236}">
                  <a16:creationId xmlns:a16="http://schemas.microsoft.com/office/drawing/2014/main" id="{5C770C62-1EC2-9E78-2E8C-419B81C36A87}"/>
                </a:ext>
              </a:extLst>
            </p:cNvPr>
            <p:cNvSpPr/>
            <p:nvPr/>
          </p:nvSpPr>
          <p:spPr>
            <a:xfrm>
              <a:off x="3493050" y="3812700"/>
              <a:ext cx="40400" cy="34675"/>
            </a:xfrm>
            <a:custGeom>
              <a:avLst/>
              <a:gdLst/>
              <a:ahLst/>
              <a:cxnLst/>
              <a:rect l="l" t="t" r="r" b="b"/>
              <a:pathLst>
                <a:path w="1616" h="1387" extrusionOk="0">
                  <a:moveTo>
                    <a:pt x="694" y="1"/>
                  </a:moveTo>
                  <a:cubicBezTo>
                    <a:pt x="315" y="1"/>
                    <a:pt x="0" y="304"/>
                    <a:pt x="0" y="695"/>
                  </a:cubicBezTo>
                  <a:cubicBezTo>
                    <a:pt x="0" y="1112"/>
                    <a:pt x="342" y="1386"/>
                    <a:pt x="697" y="1386"/>
                  </a:cubicBezTo>
                  <a:cubicBezTo>
                    <a:pt x="868" y="1386"/>
                    <a:pt x="1041" y="1323"/>
                    <a:pt x="1182" y="1182"/>
                  </a:cubicBezTo>
                  <a:cubicBezTo>
                    <a:pt x="1616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3;p29">
              <a:extLst>
                <a:ext uri="{FF2B5EF4-FFF2-40B4-BE49-F238E27FC236}">
                  <a16:creationId xmlns:a16="http://schemas.microsoft.com/office/drawing/2014/main" id="{4C81FD7E-38F4-9650-7716-7E37ADF3718E}"/>
                </a:ext>
              </a:extLst>
            </p:cNvPr>
            <p:cNvSpPr/>
            <p:nvPr/>
          </p:nvSpPr>
          <p:spPr>
            <a:xfrm>
              <a:off x="3493050" y="3556625"/>
              <a:ext cx="40400" cy="34775"/>
            </a:xfrm>
            <a:custGeom>
              <a:avLst/>
              <a:gdLst/>
              <a:ahLst/>
              <a:cxnLst/>
              <a:rect l="l" t="t" r="r" b="b"/>
              <a:pathLst>
                <a:path w="1616" h="1391" extrusionOk="0">
                  <a:moveTo>
                    <a:pt x="694" y="1"/>
                  </a:moveTo>
                  <a:cubicBezTo>
                    <a:pt x="315" y="1"/>
                    <a:pt x="0" y="315"/>
                    <a:pt x="0" y="694"/>
                  </a:cubicBezTo>
                  <a:cubicBezTo>
                    <a:pt x="0" y="1112"/>
                    <a:pt x="342" y="1391"/>
                    <a:pt x="697" y="1391"/>
                  </a:cubicBezTo>
                  <a:cubicBezTo>
                    <a:pt x="868" y="1391"/>
                    <a:pt x="1041" y="1326"/>
                    <a:pt x="1182" y="1182"/>
                  </a:cubicBezTo>
                  <a:cubicBezTo>
                    <a:pt x="1616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521;p29">
            <a:extLst>
              <a:ext uri="{FF2B5EF4-FFF2-40B4-BE49-F238E27FC236}">
                <a16:creationId xmlns:a16="http://schemas.microsoft.com/office/drawing/2014/main" id="{C9BFDD89-55AF-458A-5B2E-4DC6E59571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6884" y="1870110"/>
            <a:ext cx="6498316" cy="299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Rajdhani Medium"/>
                <a:sym typeface="Rajdhani Medium"/>
              </a:rPr>
              <a:t>Образец заголовка</a:t>
            </a:r>
            <a:endParaRPr dirty="0">
              <a:solidFill>
                <a:schemeClr val="accent1">
                  <a:lumMod val="50000"/>
                </a:schemeClr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36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9063" y="5408325"/>
            <a:ext cx="4232721" cy="811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42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9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0336864-1C34-4238-B207-6D57FD090EFA}"/>
              </a:ext>
            </a:extLst>
          </p:cNvPr>
          <p:cNvSpPr/>
          <p:nvPr/>
        </p:nvSpPr>
        <p:spPr>
          <a:xfrm>
            <a:off x="0" y="0"/>
            <a:ext cx="1261872" cy="126187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1A2F6FA-9F61-1C1F-7475-DE08AA262674}"/>
              </a:ext>
            </a:extLst>
          </p:cNvPr>
          <p:cNvSpPr/>
          <p:nvPr/>
        </p:nvSpPr>
        <p:spPr>
          <a:xfrm>
            <a:off x="10930128" y="0"/>
            <a:ext cx="1261872" cy="1261872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oogle Shape;523;p29">
            <a:extLst>
              <a:ext uri="{FF2B5EF4-FFF2-40B4-BE49-F238E27FC236}">
                <a16:creationId xmlns:a16="http://schemas.microsoft.com/office/drawing/2014/main" id="{A7B39A25-AB4C-27AB-8C9B-167CDAE24549}"/>
              </a:ext>
            </a:extLst>
          </p:cNvPr>
          <p:cNvSpPr/>
          <p:nvPr/>
        </p:nvSpPr>
        <p:spPr>
          <a:xfrm>
            <a:off x="-512666" y="145893"/>
            <a:ext cx="852413" cy="3283107"/>
          </a:xfrm>
          <a:custGeom>
            <a:avLst/>
            <a:gdLst/>
            <a:ahLst/>
            <a:cxnLst/>
            <a:rect l="l" t="t" r="r" b="b"/>
            <a:pathLst>
              <a:path w="14385" h="14385" fill="none" extrusionOk="0">
                <a:moveTo>
                  <a:pt x="1" y="14384"/>
                </a:moveTo>
                <a:lnTo>
                  <a:pt x="1" y="0"/>
                </a:lnTo>
                <a:lnTo>
                  <a:pt x="14385" y="0"/>
                </a:lnTo>
                <a:lnTo>
                  <a:pt x="14385" y="14384"/>
                </a:lnTo>
                <a:close/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108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986101D-90B9-B2BA-AFD6-7793423308A1}"/>
              </a:ext>
            </a:extLst>
          </p:cNvPr>
          <p:cNvSpPr/>
          <p:nvPr/>
        </p:nvSpPr>
        <p:spPr>
          <a:xfrm>
            <a:off x="1" y="4845269"/>
            <a:ext cx="331304" cy="201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365126"/>
            <a:ext cx="9299275" cy="773562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5625"/>
            <a:ext cx="979719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61872" y="6356350"/>
            <a:ext cx="2319528" cy="365125"/>
          </a:xfrm>
        </p:spPr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48464" cy="365125"/>
          </a:xfrm>
        </p:spPr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3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2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720" y="365126"/>
            <a:ext cx="10008079" cy="8598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8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45720" y="365126"/>
            <a:ext cx="10008079" cy="8598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480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86101D-90B9-B2BA-AFD6-7793423308A1}"/>
              </a:ext>
            </a:extLst>
          </p:cNvPr>
          <p:cNvSpPr/>
          <p:nvPr/>
        </p:nvSpPr>
        <p:spPr>
          <a:xfrm>
            <a:off x="0" y="4845269"/>
            <a:ext cx="1261872" cy="201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5720" y="365126"/>
            <a:ext cx="10008079" cy="8598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753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86101D-90B9-B2BA-AFD6-7793423308A1}"/>
              </a:ext>
            </a:extLst>
          </p:cNvPr>
          <p:cNvSpPr/>
          <p:nvPr/>
        </p:nvSpPr>
        <p:spPr>
          <a:xfrm>
            <a:off x="0" y="4845269"/>
            <a:ext cx="1261872" cy="201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7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0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4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D5E3-0C82-4D2F-BD43-7CF13DC5144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0336864-1C34-4238-B207-6D57FD090EFA}"/>
              </a:ext>
            </a:extLst>
          </p:cNvPr>
          <p:cNvSpPr/>
          <p:nvPr/>
        </p:nvSpPr>
        <p:spPr>
          <a:xfrm>
            <a:off x="0" y="0"/>
            <a:ext cx="1261872" cy="126187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9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963" y="1870110"/>
            <a:ext cx="7184571" cy="29990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Сетевое обучение – новая парадигма учебной деятельности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Гончаренко Н. Н.</a:t>
            </a:r>
          </a:p>
        </p:txBody>
      </p:sp>
    </p:spTree>
    <p:extLst>
      <p:ext uri="{BB962C8B-B14F-4D97-AF65-F5344CB8AC3E}">
        <p14:creationId xmlns:p14="http://schemas.microsoft.com/office/powerpoint/2010/main" val="233964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19" y="3480635"/>
            <a:ext cx="5067300" cy="345757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4110" y="1676400"/>
            <a:ext cx="4244140" cy="1390650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Музеи</a:t>
            </a:r>
            <a:endParaRPr lang="ru-RU" sz="4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12341" y="1720515"/>
            <a:ext cx="3489159" cy="1203158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МАОУ «ЛИТ»</a:t>
            </a:r>
            <a:endParaRPr lang="ru-RU" sz="4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183605" y="1744579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5191627" y="2346155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4800" y="3168075"/>
            <a:ext cx="6230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Программа «Музейная академия»</a:t>
            </a:r>
          </a:p>
        </p:txBody>
      </p:sp>
    </p:spTree>
    <p:extLst>
      <p:ext uri="{BB962C8B-B14F-4D97-AF65-F5344CB8AC3E}">
        <p14:creationId xmlns:p14="http://schemas.microsoft.com/office/powerpoint/2010/main" val="306374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3886200"/>
            <a:ext cx="6076950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1353235"/>
            <a:ext cx="10915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Олимпиада по </a:t>
            </a:r>
            <a:r>
              <a:rPr lang="ru-RU" sz="3200" dirty="0" smtClean="0"/>
              <a:t>математике им</a:t>
            </a:r>
            <a:r>
              <a:rPr lang="ru-RU" sz="3200" dirty="0"/>
              <a:t>. адмирала Г.И. </a:t>
            </a:r>
            <a:r>
              <a:rPr lang="ru-RU" sz="3200" dirty="0" err="1"/>
              <a:t>Невельского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для школьников 4-7 классов г. Хабаровска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50" y="2514600"/>
            <a:ext cx="4552950" cy="1368000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Сервисная компания «Колымская-ДВ»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69341" y="2596815"/>
            <a:ext cx="3489159" cy="1368000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МАОУ «ЛИТ»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1050" y="5230729"/>
            <a:ext cx="3904247" cy="1368000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ФГБОУ ВО ТОГУ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067300" y="3048000"/>
            <a:ext cx="2133600" cy="38100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5400000">
            <a:off x="2242350" y="4348950"/>
            <a:ext cx="1116000" cy="381000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9668256">
            <a:off x="4580805" y="4491331"/>
            <a:ext cx="2894568" cy="490227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5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Олимпиада по математике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</a:t>
            </a:r>
            <a:r>
              <a:rPr lang="ru-RU" dirty="0"/>
              <a:t>. адмирала Г.И. </a:t>
            </a:r>
            <a:r>
              <a:rPr lang="ru-RU" dirty="0" err="1"/>
              <a:t>Невельского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7" t="14082" r="2950" b="8128"/>
          <a:stretch/>
        </p:blipFill>
        <p:spPr>
          <a:xfrm>
            <a:off x="641685" y="1427746"/>
            <a:ext cx="7170821" cy="338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75" y="3120188"/>
            <a:ext cx="540719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74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14788" r="1941" b="11030"/>
          <a:stretch/>
        </p:blipFill>
        <p:spPr>
          <a:xfrm>
            <a:off x="5463987" y="856931"/>
            <a:ext cx="2633689" cy="435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Яндекс Лицей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0559" y="2064364"/>
            <a:ext cx="1781234" cy="744843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Яндекс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514" y="3239629"/>
            <a:ext cx="2469272" cy="744843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Организация участник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8428" y="3239629"/>
            <a:ext cx="1781234" cy="744843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учитель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82651" y="2842646"/>
            <a:ext cx="404762" cy="38483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05086" y="2842646"/>
            <a:ext cx="503959" cy="36000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vsatke.ru/foto/2021/it-cube-logo-dark-c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30" y="4063828"/>
            <a:ext cx="809427" cy="7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onacomforta.com/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37" y="1445493"/>
            <a:ext cx="777278" cy="5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kazkabor.ru/wp-content/uploads/unnamed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51" y="4063828"/>
            <a:ext cx="992387" cy="9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tatic.mk.ru/upload/entities/2019/09/30/18/articles/facebookPicture/a1/b0/79/17/08c3b6459255003eb4eadaf0464106f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56" y="3440403"/>
            <a:ext cx="4847435" cy="3231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1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Яндекс Лицей (учебный процесс)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b="5554"/>
          <a:stretch/>
        </p:blipFill>
        <p:spPr>
          <a:xfrm>
            <a:off x="5536274" y="1709247"/>
            <a:ext cx="6386483" cy="410966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15389" y="1878677"/>
            <a:ext cx="4788131" cy="3840479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КТП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Классная работа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Домашняя работа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Самостоятельная работа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Контрольная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46749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 будущего (учебный процесс)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3784" y="1913326"/>
            <a:ext cx="3143092" cy="943138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 smtClean="0">
                <a:solidFill>
                  <a:schemeClr val="tx1"/>
                </a:solidFill>
              </a:rPr>
              <a:t>базовая </a:t>
            </a:r>
            <a:r>
              <a:rPr lang="ru-RU" sz="2700" cap="all" dirty="0">
                <a:solidFill>
                  <a:schemeClr val="tx1"/>
                </a:solidFill>
              </a:rPr>
              <a:t>организация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1396" y="3365868"/>
            <a:ext cx="2161366" cy="943138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Учитель-лектор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0741" y="3365868"/>
            <a:ext cx="1965365" cy="943138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Учитель-практик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33628" y="2856464"/>
            <a:ext cx="130299" cy="48728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люс 11"/>
          <p:cNvSpPr/>
          <p:nvPr/>
        </p:nvSpPr>
        <p:spPr>
          <a:xfrm>
            <a:off x="2638395" y="3444463"/>
            <a:ext cx="816092" cy="785948"/>
          </a:xfrm>
          <a:prstGeom prst="mathPlus">
            <a:avLst>
              <a:gd name="adj1" fmla="val 11520"/>
            </a:avLst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33835" y="2856464"/>
            <a:ext cx="164921" cy="48728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s://skazkabor.ru/wp-content/uploads/unnam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02" y="4375427"/>
            <a:ext cx="1763904" cy="17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b="40254"/>
          <a:stretch/>
        </p:blipFill>
        <p:spPr>
          <a:xfrm>
            <a:off x="420881" y="4246612"/>
            <a:ext cx="2467753" cy="1892719"/>
          </a:xfrm>
          <a:prstGeom prst="rect">
            <a:avLst/>
          </a:prstGeom>
        </p:spPr>
      </p:pic>
      <p:pic>
        <p:nvPicPr>
          <p:cNvPr id="2050" name="Picture 2" descr="https://soiro64.ru/wp-content/uploads/2022/11/wxmem2wlos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5685043" y="2039605"/>
            <a:ext cx="5777143" cy="3456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7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кабинет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t="15531" r="37546" b="5202"/>
          <a:stretch/>
        </p:blipFill>
        <p:spPr>
          <a:xfrm>
            <a:off x="773723" y="1525551"/>
            <a:ext cx="4602145" cy="492282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0138"/>
          <a:stretch/>
        </p:blipFill>
        <p:spPr>
          <a:xfrm>
            <a:off x="5922697" y="1525551"/>
            <a:ext cx="5140538" cy="470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 учителя нет </a:t>
            </a:r>
            <a:r>
              <a:rPr lang="ru-RU" dirty="0" smtClean="0"/>
              <a:t>знаний!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89" y="1386276"/>
            <a:ext cx="3818011" cy="54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29" y="1386276"/>
            <a:ext cx="3818011" cy="54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8" y="1276139"/>
            <a:ext cx="6049058" cy="43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67" y="2019323"/>
            <a:ext cx="6091626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97" y="2722313"/>
            <a:ext cx="608510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Нормативно-правовые основания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C8725-9FDF-4067-4CB5-EE0C9680D23D}"/>
              </a:ext>
            </a:extLst>
          </p:cNvPr>
          <p:cNvSpPr txBox="1"/>
          <p:nvPr/>
        </p:nvSpPr>
        <p:spPr>
          <a:xfrm>
            <a:off x="400050" y="1231404"/>
            <a:ext cx="11194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sng" dirty="0">
                <a:solidFill>
                  <a:srgbClr val="0563C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Федеральный закон от 29.12.2012 N 273-ФЗ "Об образовании в Российской Федерации</a:t>
            </a:r>
            <a:r>
              <a:rPr lang="ru-RU" sz="3200" b="1" i="0" u="sng" dirty="0">
                <a:solidFill>
                  <a:schemeClr val="accent5">
                    <a:lumMod val="5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"</a:t>
            </a:r>
            <a:endParaRPr lang="ru-RU" sz="32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8690B-F60D-8AB6-8AB1-7DB8D15E8618}"/>
              </a:ext>
            </a:extLst>
          </p:cNvPr>
          <p:cNvSpPr txBox="1"/>
          <p:nvPr/>
        </p:nvSpPr>
        <p:spPr>
          <a:xfrm>
            <a:off x="728661" y="2308622"/>
            <a:ext cx="10765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Статья 15. Сетевая форма реализации образовательных программ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4272C3-0847-3EEB-AEF0-C6CF0EC7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24" b="100000" l="1369" r="968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75" y="2156085"/>
            <a:ext cx="6186331" cy="45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559" t="31079" r="8173" b="11875"/>
          <a:stretch/>
        </p:blipFill>
        <p:spPr>
          <a:xfrm>
            <a:off x="1064029" y="1412980"/>
            <a:ext cx="9892146" cy="54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30" y="1411455"/>
            <a:ext cx="6153150" cy="28479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83368" y="4411579"/>
            <a:ext cx="3192379" cy="1604210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ФГБОУ ВО ТОГУ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93241" y="4692315"/>
            <a:ext cx="3192379" cy="1203158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МАОУ «ЛИТ»</a:t>
            </a:r>
            <a:endParaRPr lang="ru-RU" sz="4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64505" y="4716379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4772527" y="5317955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21993"/>
          <a:stretch/>
        </p:blipFill>
        <p:spPr>
          <a:xfrm>
            <a:off x="7418699" y="1547153"/>
            <a:ext cx="346415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35904" y="6273225"/>
            <a:ext cx="3710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Тематические уроки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516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30" y="1411455"/>
            <a:ext cx="6153150" cy="28479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85010" y="4363452"/>
            <a:ext cx="4320000" cy="1980000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А. В. Созыкин директор школы ИРИТ-РТФ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93241" y="4692315"/>
            <a:ext cx="3192379" cy="1203158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МАОУ «ЛИТ»</a:t>
            </a:r>
            <a:endParaRPr lang="ru-RU" sz="4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64505" y="4716379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4772527" y="5317955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i?id=e69cb03c01014aca1783bb487f18d0833fe13833-1191884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27" y="1652337"/>
            <a:ext cx="3509999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00665" y="6273225"/>
            <a:ext cx="643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Уроки «Искусственный интеллект»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879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30" y="1411455"/>
            <a:ext cx="6153150" cy="28479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85010" y="4363452"/>
            <a:ext cx="4320000" cy="1980000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Сириус 27</a:t>
            </a:r>
            <a:endParaRPr lang="ru-RU" sz="4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93241" y="4692315"/>
            <a:ext cx="3192379" cy="1203158"/>
          </a:xfrm>
          <a:prstGeom prst="roundRect">
            <a:avLst/>
          </a:prstGeom>
          <a:solidFill>
            <a:srgbClr val="009F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МАОУ «ЛИТ»</a:t>
            </a:r>
            <a:endParaRPr lang="ru-RU" sz="4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64505" y="4716379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4772527" y="5317955"/>
            <a:ext cx="3144253" cy="48126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i?id=e69cb03c01014aca1783bb487f18d0833fe13833-1191884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27" y="1652337"/>
            <a:ext cx="3509999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8750" y="6273225"/>
            <a:ext cx="8917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Проект «Краевой физико-математический класс» </a:t>
            </a:r>
          </a:p>
        </p:txBody>
      </p:sp>
    </p:spTree>
    <p:extLst>
      <p:ext uri="{BB962C8B-B14F-4D97-AF65-F5344CB8AC3E}">
        <p14:creationId xmlns:p14="http://schemas.microsoft.com/office/powerpoint/2010/main" val="151542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68" y="1394911"/>
            <a:ext cx="5181600" cy="3362325"/>
          </a:xfrm>
          <a:prstGeom prst="rect">
            <a:avLst/>
          </a:prstGeom>
        </p:spPr>
      </p:pic>
      <p:pic>
        <p:nvPicPr>
          <p:cNvPr id="2050" name="Picture 2" descr="https://i.ytimg.com/vi/DgnxukXBIRQ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71" y="4518000"/>
            <a:ext cx="4096000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5095" t="14747" r="13875" b="12884"/>
          <a:stretch/>
        </p:blipFill>
        <p:spPr>
          <a:xfrm>
            <a:off x="1331496" y="3942000"/>
            <a:ext cx="4374001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3640" t="13212" r="36191" b="27577"/>
          <a:stretch/>
        </p:blipFill>
        <p:spPr>
          <a:xfrm>
            <a:off x="986529" y="1331495"/>
            <a:ext cx="495808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39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68" y="1394911"/>
            <a:ext cx="5181600" cy="3362325"/>
          </a:xfrm>
          <a:prstGeom prst="rect">
            <a:avLst/>
          </a:prstGeom>
        </p:spPr>
      </p:pic>
      <p:pic>
        <p:nvPicPr>
          <p:cNvPr id="7" name="Picture 2" descr="https://sravnismart.ru/wp-content/uploads/2023/05/article2_pic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59" y="1475874"/>
            <a:ext cx="4049999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0688" y="4928755"/>
            <a:ext cx="4677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Ресурсы </a:t>
            </a:r>
            <a:r>
              <a:rPr lang="ru-RU" sz="44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нейросети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433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уга 18"/>
          <p:cNvSpPr/>
          <p:nvPr/>
        </p:nvSpPr>
        <p:spPr>
          <a:xfrm rot="1475546">
            <a:off x="-960245" y="1404001"/>
            <a:ext cx="4705894" cy="5182446"/>
          </a:xfrm>
          <a:prstGeom prst="arc">
            <a:avLst>
              <a:gd name="adj1" fmla="val 16200000"/>
              <a:gd name="adj2" fmla="val 1967163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r>
              <a:rPr lang="ru-RU" dirty="0" err="1" smtClean="0"/>
              <a:t>нейросети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278965" y="1364566"/>
            <a:ext cx="7404572" cy="679180"/>
            <a:chOff x="2546252" y="1674055"/>
            <a:chExt cx="7404572" cy="679180"/>
          </a:xfrm>
          <a:solidFill>
            <a:schemeClr val="bg1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68388" y="1680882"/>
              <a:ext cx="7382436" cy="672353"/>
            </a:xfrm>
            <a:prstGeom prst="roundRect">
              <a:avLst>
                <a:gd name="adj" fmla="val 48667"/>
              </a:avLst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900113"/>
              <a:r>
                <a:rPr lang="ru-RU" sz="3600" b="1" dirty="0">
                  <a:solidFill>
                    <a:schemeClr val="tx1"/>
                  </a:solidFill>
                </a:rPr>
                <a:t>Генерация </a:t>
              </a:r>
              <a:r>
                <a:rPr lang="ru-RU" sz="3600" b="1" dirty="0" smtClean="0">
                  <a:solidFill>
                    <a:schemeClr val="tx1"/>
                  </a:solidFill>
                </a:rPr>
                <a:t>идей</a:t>
              </a:r>
              <a:endParaRPr lang="ru-RU" sz="3600" dirty="0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546252" y="1674055"/>
              <a:ext cx="675250" cy="675250"/>
            </a:xfrm>
            <a:prstGeom prst="ellipse">
              <a:avLst/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ysClr val="windowText" lastClr="000000"/>
                  </a:solidFill>
                </a:rPr>
                <a:t>1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510508" y="2862035"/>
            <a:ext cx="7404572" cy="679180"/>
            <a:chOff x="2546252" y="1674055"/>
            <a:chExt cx="7404572" cy="679180"/>
          </a:xfrm>
          <a:solidFill>
            <a:schemeClr val="bg1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68388" y="1680882"/>
              <a:ext cx="7382436" cy="672353"/>
            </a:xfrm>
            <a:prstGeom prst="roundRect">
              <a:avLst>
                <a:gd name="adj" fmla="val 48667"/>
              </a:avLst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900113"/>
              <a:r>
                <a:rPr lang="ru-RU" sz="3600" b="1" dirty="0">
                  <a:solidFill>
                    <a:sysClr val="windowText" lastClr="000000"/>
                  </a:solidFill>
                </a:rPr>
                <a:t>Создание текстов</a:t>
              </a:r>
              <a:endParaRPr lang="ru-RU" sz="3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546252" y="1674055"/>
              <a:ext cx="675250" cy="675250"/>
            </a:xfrm>
            <a:prstGeom prst="ellipse">
              <a:avLst/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ysClr val="windowText" lastClr="000000"/>
                  </a:solidFill>
                </a:rPr>
                <a:t>2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96932" y="4423673"/>
            <a:ext cx="7404572" cy="679180"/>
            <a:chOff x="2546252" y="1674055"/>
            <a:chExt cx="7404572" cy="679180"/>
          </a:xfrm>
          <a:solidFill>
            <a:schemeClr val="bg1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68388" y="1680882"/>
              <a:ext cx="7382436" cy="672353"/>
            </a:xfrm>
            <a:prstGeom prst="roundRect">
              <a:avLst>
                <a:gd name="adj" fmla="val 48667"/>
              </a:avLst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600" b="1" dirty="0">
                  <a:solidFill>
                    <a:sysClr val="windowText" lastClr="000000"/>
                  </a:solidFill>
                </a:rPr>
                <a:t>Создание изображений</a:t>
              </a:r>
              <a:endParaRPr lang="ru-RU" sz="3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546252" y="1674055"/>
              <a:ext cx="675250" cy="675250"/>
            </a:xfrm>
            <a:prstGeom prst="ellipse">
              <a:avLst/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ysClr val="windowText" lastClr="000000"/>
                  </a:solidFill>
                </a:rPr>
                <a:t>3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09276" y="5840931"/>
            <a:ext cx="7404572" cy="679180"/>
            <a:chOff x="2546252" y="1674055"/>
            <a:chExt cx="7404572" cy="679180"/>
          </a:xfrm>
          <a:solidFill>
            <a:schemeClr val="bg1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68388" y="1680882"/>
              <a:ext cx="7382436" cy="672353"/>
            </a:xfrm>
            <a:prstGeom prst="roundRect">
              <a:avLst>
                <a:gd name="adj" fmla="val 48667"/>
              </a:avLst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900113"/>
              <a:r>
                <a:rPr lang="ru-RU" sz="3600" b="1" dirty="0">
                  <a:solidFill>
                    <a:schemeClr val="tx1"/>
                  </a:solidFill>
                </a:rPr>
                <a:t>Создание видео</a:t>
              </a:r>
              <a:endParaRPr lang="ru-RU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46252" y="1674055"/>
              <a:ext cx="675250" cy="675250"/>
            </a:xfrm>
            <a:prstGeom prst="ellipse">
              <a:avLst/>
            </a:prstGeom>
            <a:grpFill/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ysClr val="windowText" lastClr="000000"/>
                  </a:solidFill>
                </a:rPr>
                <a:t>4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BB1C-28F6-4171-8A04-1BB2777DCF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би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убики" id="{7FC083D3-8349-4EE5-B084-1CD89D925589}" vid="{79CBA713-BC34-40F1-A004-34D7074DC6C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464</TotalTime>
  <Words>1012</Words>
  <Application>Microsoft Office PowerPoint</Application>
  <PresentationFormat>Широкоэкранный</PresentationFormat>
  <Paragraphs>133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Rajdhani Medium</vt:lpstr>
      <vt:lpstr>Times New Roman</vt:lpstr>
      <vt:lpstr>Wingdings</vt:lpstr>
      <vt:lpstr>Кубики</vt:lpstr>
      <vt:lpstr>Сетевое обучение – новая парадигма учебной деятельности</vt:lpstr>
      <vt:lpstr>Нормативно-правовые основания</vt:lpstr>
      <vt:lpstr>Ресурсы, которые могут быть использованы как сетевые </vt:lpstr>
      <vt:lpstr>Ресурсы, которые могут быть использованы как сетевые </vt:lpstr>
      <vt:lpstr>Ресурсы, которые могут быть использованы как сетевые </vt:lpstr>
      <vt:lpstr>Ресурсы, которые могут быть использованы как сетевые </vt:lpstr>
      <vt:lpstr>Ресурсы, которые могут быть использованы как сетевые </vt:lpstr>
      <vt:lpstr>Ресурсы, которые могут быть использованы как сетевые </vt:lpstr>
      <vt:lpstr>Ресурсы нейросети</vt:lpstr>
      <vt:lpstr>Ресурсы, которые могут быть использованы как сетевые </vt:lpstr>
      <vt:lpstr>Ресурсы, которые могут быть использованы как сетевые </vt:lpstr>
      <vt:lpstr>Олимпиада по математике  им. адмирала Г.И. Невельского</vt:lpstr>
      <vt:lpstr>Яндекс Лицей </vt:lpstr>
      <vt:lpstr>Яндекс Лицей (учебный процесс)</vt:lpstr>
      <vt:lpstr>Код будущего (учебный процесс)</vt:lpstr>
      <vt:lpstr>Личный кабинет</vt:lpstr>
      <vt:lpstr>Нет учителя нет знаний!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сетевой форма обучения лицее в рамках дополнительного образования по информатике</dc:title>
  <dc:creator>teacher</dc:creator>
  <cp:lastModifiedBy>teacher</cp:lastModifiedBy>
  <cp:revision>46</cp:revision>
  <dcterms:created xsi:type="dcterms:W3CDTF">2024-03-01T04:21:51Z</dcterms:created>
  <dcterms:modified xsi:type="dcterms:W3CDTF">2024-04-11T01:39:29Z</dcterms:modified>
</cp:coreProperties>
</file>