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1" r:id="rId2"/>
    <p:sldMasterId id="2147483773" r:id="rId3"/>
    <p:sldMasterId id="2147483785" r:id="rId4"/>
    <p:sldMasterId id="2147483797" r:id="rId5"/>
    <p:sldMasterId id="2147483809" r:id="rId6"/>
    <p:sldMasterId id="2147483821" r:id="rId7"/>
  </p:sldMasterIdLst>
  <p:notesMasterIdLst>
    <p:notesMasterId r:id="rId37"/>
  </p:notesMasterIdLst>
  <p:sldIdLst>
    <p:sldId id="256" r:id="rId8"/>
    <p:sldId id="277" r:id="rId9"/>
    <p:sldId id="302" r:id="rId10"/>
    <p:sldId id="286" r:id="rId11"/>
    <p:sldId id="283" r:id="rId12"/>
    <p:sldId id="285" r:id="rId13"/>
    <p:sldId id="303" r:id="rId14"/>
    <p:sldId id="288" r:id="rId15"/>
    <p:sldId id="293" r:id="rId16"/>
    <p:sldId id="292" r:id="rId17"/>
    <p:sldId id="295" r:id="rId18"/>
    <p:sldId id="296" r:id="rId19"/>
    <p:sldId id="297" r:id="rId20"/>
    <p:sldId id="298" r:id="rId21"/>
    <p:sldId id="299" r:id="rId22"/>
    <p:sldId id="304" r:id="rId23"/>
    <p:sldId id="305" r:id="rId24"/>
    <p:sldId id="306" r:id="rId25"/>
    <p:sldId id="300" r:id="rId26"/>
    <p:sldId id="301" r:id="rId27"/>
    <p:sldId id="289" r:id="rId28"/>
    <p:sldId id="287" r:id="rId29"/>
    <p:sldId id="258" r:id="rId30"/>
    <p:sldId id="273" r:id="rId31"/>
    <p:sldId id="268" r:id="rId32"/>
    <p:sldId id="259" r:id="rId33"/>
    <p:sldId id="260" r:id="rId34"/>
    <p:sldId id="261" r:id="rId35"/>
    <p:sldId id="290" r:id="rId3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499999999999975E-2"/>
                  <c:y val="-3.255813953488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4F5-48E5-ADDC-1EE263EC80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833333333333332E-2"/>
                  <c:y val="-2.790697674418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F5-48E5-ADDC-1EE263EC80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</c:v>
                </c:pt>
                <c:pt idx="1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F5-48E5-ADDC-1EE263EC80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-3.7209302325581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F5-48E5-ADDC-1EE263EC80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388888888888788E-2"/>
                  <c:y val="-2.3255813953488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F5-48E5-ADDC-1EE263EC80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67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4F5-48E5-ADDC-1EE263EC80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00000000000005E-2"/>
                  <c:y val="-3.255813953488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4F5-48E5-ADDC-1EE263EC80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666666666566E-2"/>
                  <c:y val="-2.7906976744186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4F5-48E5-ADDC-1EE263EC80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92</c:v>
                </c:pt>
                <c:pt idx="1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4F5-48E5-ADDC-1EE263EC808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38E-2"/>
                  <c:y val="-2.0930232558139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4F5-48E5-ADDC-1EE263EC80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72222222222212E-3"/>
                  <c:y val="-4.8837209302325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4F5-48E5-ADDC-1EE263EC80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65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4F5-48E5-ADDC-1EE263EC808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666666666666666E-3"/>
                  <c:y val="-3.4883720930232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4F5-48E5-ADDC-1EE263EC80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8888E-2"/>
                  <c:y val="-2.0930232558139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4F5-48E5-ADDC-1EE263EC80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83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4F5-48E5-ADDC-1EE263EC808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555555555555555E-2"/>
                  <c:y val="-2.0930232558139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F0-4BE6-AE28-543CCB714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22222222222223E-2"/>
                  <c:y val="-2.093023255813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CF0-4BE6-AE28-543CCB714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64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F0-4BE6-AE28-543CCB714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353852496"/>
        <c:axId val="-353856848"/>
        <c:axId val="0"/>
      </c:bar3DChart>
      <c:catAx>
        <c:axId val="-35385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353856848"/>
        <c:crosses val="autoZero"/>
        <c:auto val="1"/>
        <c:lblAlgn val="ctr"/>
        <c:lblOffset val="100"/>
        <c:noMultiLvlLbl val="0"/>
      </c:catAx>
      <c:valAx>
        <c:axId val="-353856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353852496"/>
        <c:crosses val="autoZero"/>
        <c:crossBetween val="between"/>
      </c:valAx>
      <c:spPr>
        <a:noFill/>
        <a:ln w="25409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309865645047718E-2"/>
          <c:y val="0.21200236890603266"/>
          <c:w val="0.87107364444876423"/>
          <c:h val="0.71240491064251854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explosion val="13"/>
            <c:spPr>
              <a:solidFill>
                <a:srgbClr val="FF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6D-4AB1-AAA6-DEA4E39938B9}"/>
              </c:ext>
            </c:extLst>
          </c:dPt>
          <c:dPt>
            <c:idx val="1"/>
            <c:bubble3D val="0"/>
            <c:explosion val="12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6D-4AB1-AAA6-DEA4E39938B9}"/>
              </c:ext>
            </c:extLst>
          </c:dPt>
          <c:dPt>
            <c:idx val="2"/>
            <c:bubble3D val="0"/>
            <c:explosion val="11"/>
            <c:spPr>
              <a:solidFill>
                <a:schemeClr val="accent1">
                  <a:lumMod val="9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6D-4AB1-AAA6-DEA4E39938B9}"/>
              </c:ext>
            </c:extLst>
          </c:dPt>
          <c:dPt>
            <c:idx val="3"/>
            <c:bubble3D val="0"/>
            <c:explosion val="1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6D-4AB1-AAA6-DEA4E39938B9}"/>
              </c:ext>
            </c:extLst>
          </c:dPt>
          <c:dPt>
            <c:idx val="4"/>
            <c:bubble3D val="0"/>
            <c:explosion val="11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86D-4AB1-AAA6-DEA4E39938B9}"/>
              </c:ext>
            </c:extLst>
          </c:dPt>
          <c:dPt>
            <c:idx val="5"/>
            <c:bubble3D val="0"/>
            <c:explosion val="15"/>
            <c:extLst xmlns:c16r2="http://schemas.microsoft.com/office/drawing/2015/06/chart">
              <c:ext xmlns:c16="http://schemas.microsoft.com/office/drawing/2014/chart" uri="{C3380CC4-5D6E-409C-BE32-E72D297353CC}">
                <c16:uniqueId val="{0000000A-386D-4AB1-AAA6-DEA4E39938B9}"/>
              </c:ext>
            </c:extLst>
          </c:dPt>
          <c:dLbls>
            <c:dLbl>
              <c:idx val="0"/>
              <c:layout>
                <c:manualLayout>
                  <c:x val="-1.6374032662981895E-2"/>
                  <c:y val="6.6961489378271108E-2"/>
                </c:manualLayout>
              </c:layout>
              <c:tx>
                <c:rich>
                  <a:bodyPr/>
                  <a:lstStyle/>
                  <a:p>
                    <a:pPr>
                      <a:defRPr sz="2238"/>
                    </a:pPr>
                    <a:fld id="{54B846FC-DD13-4383-9A0E-EEFE2A616B25}" type="CATEGORYNAME">
                      <a:rPr lang="ru-RU" smtClean="0"/>
                      <a:pPr>
                        <a:defRPr sz="2238"/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 sz="2238"/>
                    </a:pPr>
                    <a:r>
                      <a:rPr lang="ru-RU" dirty="0"/>
                      <a:t>17</a:t>
                    </a:r>
                  </a:p>
                </c:rich>
              </c:tx>
              <c:numFmt formatCode="0%" sourceLinked="0"/>
              <c:spPr>
                <a:noFill/>
                <a:ln w="26374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6D-4AB1-AAA6-DEA4E39938B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4047208247280249E-2"/>
                  <c:y val="0.13536092768315189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9DE97899-FB90-4A6E-B225-3D06FF4F66E1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 sz="2156"/>
                    </a:pPr>
                    <a:r>
                      <a:rPr lang="ru-RU" dirty="0"/>
                      <a:t>16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86D-4AB1-AAA6-DEA4E39938B9}"/>
                </c:ext>
                <c:ext xmlns:c15="http://schemas.microsoft.com/office/drawing/2012/chart" uri="{CE6537A1-D6FC-4f65-9D91-7224C49458BB}">
                  <c15:layout>
                    <c:manualLayout>
                      <c:w val="0.14110128919300366"/>
                      <c:h val="0.1264576566879272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3164467642549761E-2"/>
                  <c:y val="-0.16125828774847789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0BBE815F-064C-414B-88B0-7491CC1C7EF1}" type="CATEGORYNAME">
                      <a:rPr lang="ru-RU" baseline="0" smtClean="0"/>
                      <a:pPr>
                        <a:defRPr sz="2156"/>
                      </a:pPr>
                      <a:t>[ИМЯ КАТЕГОРИИ]</a:t>
                    </a:fld>
                    <a:endParaRPr lang="ru-RU" baseline="0" dirty="0"/>
                  </a:p>
                  <a:p>
                    <a:pPr>
                      <a:defRPr sz="2156"/>
                    </a:pPr>
                    <a:r>
                      <a:rPr lang="ru-RU" baseline="0" dirty="0"/>
                      <a:t>12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86D-4AB1-AAA6-DEA4E39938B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955296764797278E-2"/>
                  <c:y val="-9.8002225523328462E-2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3A4D6F08-BE04-4D8D-B152-9185FB42C156}" type="CATEGORYNAME">
                      <a:rPr lang="ru-RU" baseline="0" smtClean="0"/>
                      <a:pPr>
                        <a:defRPr sz="2156"/>
                      </a:pPr>
                      <a:t>[ИМЯ КАТЕГОРИИ]</a:t>
                    </a:fld>
                    <a:endParaRPr lang="ru-RU" baseline="0" dirty="0"/>
                  </a:p>
                  <a:p>
                    <a:pPr>
                      <a:defRPr sz="2156"/>
                    </a:pPr>
                    <a:r>
                      <a:rPr lang="ru-RU" baseline="0" dirty="0"/>
                      <a:t>10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86D-4AB1-AAA6-DEA4E39938B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6.6483856629784191E-2"/>
                  <c:y val="-6.940473654605786E-2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87F2BDD3-C18B-44B2-B870-8783294683F0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 sz="2156"/>
                    </a:pPr>
                    <a:r>
                      <a:rPr lang="ru-RU" dirty="0"/>
                      <a:t>8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86D-4AB1-AAA6-DEA4E39938B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2579406376687308"/>
                  <c:y val="-0.12234813762207589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F7A773E4-8836-460D-8DC1-B620050DB6E4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 sz="2156"/>
                    </a:pPr>
                    <a:r>
                      <a:rPr lang="ru-RU" dirty="0"/>
                      <a:t>8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86D-4AB1-AAA6-DEA4E39938B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6.820363708504594E-2"/>
                  <c:y val="-0.15871434882538799"/>
                </c:manualLayout>
              </c:layout>
              <c:tx>
                <c:rich>
                  <a:bodyPr/>
                  <a:lstStyle/>
                  <a:p>
                    <a:fld id="{69B9A614-340D-4847-907E-7BAB1CBD4A2E}" type="CATEGORYNAME">
                      <a:rPr lang="ru-RU" smtClean="0"/>
                      <a:pPr/>
                      <a:t>[ИМЯ КАТЕГОРИИ]</a:t>
                    </a:fld>
                    <a:endParaRPr lang="ru-RU" dirty="0"/>
                  </a:p>
                  <a:p>
                    <a:r>
                      <a:rPr lang="ru-RU" dirty="0"/>
                      <a:t>7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86D-4AB1-AAA6-DEA4E39938B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2.67465243470768E-3"/>
                  <c:y val="-0.23071351738235582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9DCF3AEC-1A14-47A5-8F34-F21CB394A451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 sz="2156"/>
                    </a:pPr>
                    <a:r>
                      <a:rPr lang="ru-RU" dirty="0"/>
                      <a:t>7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86D-4AB1-AAA6-DEA4E39938B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1.7385240825599921E-2"/>
                  <c:y val="4.8655463285857563E-2"/>
                </c:manualLayout>
              </c:layout>
              <c:tx>
                <c:rich>
                  <a:bodyPr/>
                  <a:lstStyle/>
                  <a:p>
                    <a:pPr>
                      <a:defRPr sz="2156"/>
                    </a:pPr>
                    <a:fld id="{F9F5A47F-CAC1-45A0-B602-E03E9BAECB9B}" type="CATEGORYNAME">
                      <a:rPr lang="ru-RU" smtClean="0"/>
                      <a:pPr>
                        <a:defRPr sz="2156"/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 sz="2156"/>
                    </a:pPr>
                    <a:r>
                      <a:rPr lang="ru-RU" dirty="0"/>
                      <a:t>6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86D-4AB1-AAA6-DEA4E39938B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%" sourceLinked="0"/>
            <c:spPr>
              <a:noFill/>
              <a:ln w="26374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156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Лист2!$A$10:$I$10</c:f>
              <c:strCache>
                <c:ptCount val="9"/>
                <c:pt idx="0">
                  <c:v>ЛИТ</c:v>
                </c:pt>
                <c:pt idx="1">
                  <c:v>КЦО</c:v>
                </c:pt>
                <c:pt idx="2">
                  <c:v>Мат.лицей</c:v>
                </c:pt>
                <c:pt idx="3">
                  <c:v>гим. №4</c:v>
                </c:pt>
                <c:pt idx="4">
                  <c:v>КнА гим № 9</c:v>
                </c:pt>
                <c:pt idx="5">
                  <c:v>КнА инженер</c:v>
                </c:pt>
                <c:pt idx="6">
                  <c:v>КнА лицей № 1</c:v>
                </c:pt>
                <c:pt idx="7">
                  <c:v>Вяземский СОШ № 2</c:v>
                </c:pt>
                <c:pt idx="8">
                  <c:v>гим. №5</c:v>
                </c:pt>
              </c:strCache>
            </c:strRef>
          </c:cat>
          <c:val>
            <c:numRef>
              <c:f>Лист2!$A$11:$I$11</c:f>
              <c:numCache>
                <c:formatCode>General</c:formatCode>
                <c:ptCount val="9"/>
                <c:pt idx="0">
                  <c:v>17</c:v>
                </c:pt>
                <c:pt idx="1">
                  <c:v>16</c:v>
                </c:pt>
                <c:pt idx="2">
                  <c:v>12</c:v>
                </c:pt>
                <c:pt idx="3">
                  <c:v>10</c:v>
                </c:pt>
                <c:pt idx="4">
                  <c:v>8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86D-4AB1-AAA6-DEA4E3993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441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самодиагностики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(всего 187 баллов)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Знание</c:v>
                </c:pt>
                <c:pt idx="1">
                  <c:v>Здоровье</c:v>
                </c:pt>
                <c:pt idx="2">
                  <c:v>Творчество</c:v>
                </c:pt>
                <c:pt idx="3">
                  <c:v>Воспитание</c:v>
                </c:pt>
                <c:pt idx="4">
                  <c:v>Профориент.</c:v>
                </c:pt>
                <c:pt idx="5">
                  <c:v>Шк. Команда</c:v>
                </c:pt>
                <c:pt idx="6">
                  <c:v>Обр.среда</c:v>
                </c:pt>
                <c:pt idx="7">
                  <c:v>Шк.климат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48</c:v>
                </c:pt>
                <c:pt idx="1">
                  <c:v>19</c:v>
                </c:pt>
                <c:pt idx="2">
                  <c:v>25</c:v>
                </c:pt>
                <c:pt idx="3">
                  <c:v>17</c:v>
                </c:pt>
                <c:pt idx="4">
                  <c:v>12</c:v>
                </c:pt>
                <c:pt idx="5">
                  <c:v>27</c:v>
                </c:pt>
                <c:pt idx="6">
                  <c:v>21</c:v>
                </c:pt>
                <c:pt idx="7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E1-44BE-BC68-BF1481ECB5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Знание</c:v>
                </c:pt>
                <c:pt idx="1">
                  <c:v>Здоровье</c:v>
                </c:pt>
                <c:pt idx="2">
                  <c:v>Творчество</c:v>
                </c:pt>
                <c:pt idx="3">
                  <c:v>Воспитание</c:v>
                </c:pt>
                <c:pt idx="4">
                  <c:v>Профориент.</c:v>
                </c:pt>
                <c:pt idx="5">
                  <c:v>Шк. Команда</c:v>
                </c:pt>
                <c:pt idx="6">
                  <c:v>Обр.среда</c:v>
                </c:pt>
                <c:pt idx="7">
                  <c:v>Шк.климат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E1-44BE-BC68-BF1481ECB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53859568"/>
        <c:axId val="-353857392"/>
      </c:radarChart>
      <c:catAx>
        <c:axId val="-35385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353857392"/>
        <c:crosses val="autoZero"/>
        <c:auto val="1"/>
        <c:lblAlgn val="ctr"/>
        <c:lblOffset val="100"/>
        <c:noMultiLvlLbl val="0"/>
      </c:catAx>
      <c:valAx>
        <c:axId val="-35385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5385956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 cap="rnd">
      <a:solidFill>
        <a:schemeClr val="accent1">
          <a:lumMod val="50000"/>
        </a:schemeClr>
      </a:solidFill>
      <a:beve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0.0335</cdr:x>
      <cdr:y>0</cdr:y>
    </cdr:from>
    <cdr:to>
      <cdr:x>0.98506</cdr:x>
      <cdr:y>0.12233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="" xmlns:a16="http://schemas.microsoft.com/office/drawing/2014/main" id="{0544BA15-023B-933D-B409-3369A645A56B}"/>
            </a:ext>
          </a:extLst>
        </cdr:cNvPr>
        <cdr:cNvSpPr txBox="1"/>
      </cdr:nvSpPr>
      <cdr:spPr>
        <a:xfrm xmlns:a="http://schemas.openxmlformats.org/drawingml/2006/main">
          <a:off x="318178" y="0"/>
          <a:ext cx="9036496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Доля победителей и призеров лицея в региональном этапе – </a:t>
          </a:r>
          <a:r>
            <a: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среди других школ края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19A24-D61D-427A-9DF9-EEA7A8C840B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C8A40-872A-4A07-BF3B-AE9A6660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9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B3F030-9899-410B-9867-C19354C52D5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6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2814-31F8-4EF0-BBB7-225D8B8936B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D86F-745C-4E5F-8B8D-F2967D8D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3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2814-31F8-4EF0-BBB7-225D8B8936B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D86F-745C-4E5F-8B8D-F2967D8D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35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2814-31F8-4EF0-BBB7-225D8B8936B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D86F-745C-4E5F-8B8D-F2967D8D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857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D2D6-B0F3-43D4-B9B2-FD72B44A63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AB11-2F2E-48FD-9FE4-AF842904D5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59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894D-F93E-4CF1-B4A2-CF1E45A5DA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72A4-B35D-4729-9B54-372681E6BC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47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AF86-5CD9-4FBA-B1A7-84DF50F025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53B0-F3CC-4B11-A2D5-1FF5303C6F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79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AC02-BB4D-4394-8B47-89585A5853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F924-CC90-4FEA-BDA0-0A725459C9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93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F0F71-3BB5-421A-81C6-8316F7A32D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04E4-5640-4E7C-8AAA-21932BAABA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3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B1CC-030B-4FB2-9045-442E8D032B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C34C-16DC-4C32-BBEC-F1C749CA8B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5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3884-4407-4117-95DF-FBC638EEC4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628B-CE2E-45A0-8E77-6132C1DE19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27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6687-A7BD-49C3-BBA9-8C5D3D59FE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4C4B-34AF-4B69-BE25-F92C7DE22D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2814-31F8-4EF0-BBB7-225D8B8936B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D86F-745C-4E5F-8B8D-F2967D8D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03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11F4-F5DF-4E6B-B0B9-C1A9CA939F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AE6AD-DA86-4E09-B5DE-240639D88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7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35E4-05BB-4323-8E07-D69702F57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772A-168C-4CA0-8BF8-DB7C3AED26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05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D381E-C1A4-4374-AF79-A7ED856582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F864-2501-4E25-9DB6-D281107889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50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33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4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88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75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92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87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4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2814-31F8-4EF0-BBB7-225D8B8936B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D86F-745C-4E5F-8B8D-F2967D8D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70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57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14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15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45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4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06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04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15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91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1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2814-31F8-4EF0-BBB7-225D8B8936B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D86F-745C-4E5F-8B8D-F2967D8D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566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09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48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32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60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97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640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469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471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9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2814-31F8-4EF0-BBB7-225D8B8936B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D86F-745C-4E5F-8B8D-F2967D8D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37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12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80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29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64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79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265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096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34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0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2814-31F8-4EF0-BBB7-225D8B8936B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D86F-745C-4E5F-8B8D-F2967D8D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013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47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31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108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878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33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303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32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18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856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4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2814-31F8-4EF0-BBB7-225D8B8936B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D86F-745C-4E5F-8B8D-F2967D8D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503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620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10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295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204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556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33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456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2814-31F8-4EF0-BBB7-225D8B8936B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D86F-745C-4E5F-8B8D-F2967D8D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5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2814-31F8-4EF0-BBB7-225D8B8936B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D86F-745C-4E5F-8B8D-F2967D8D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1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2814-31F8-4EF0-BBB7-225D8B8936B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DD86F-745C-4E5F-8B8D-F2967D8D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15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AC12D-EE93-4821-A38E-FA548BCA8E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FA27D7-DA4E-406A-8EAE-FCCB69ECE6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6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9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8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DA165D-A9C3-4818-BDD3-DAFD471B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F89DFD-4B5F-48A7-A2B5-3A32BE7EC0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5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1DB5C-BD63-4974-B767-360F689F3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2F711-BCAD-4E67-AACA-19B0B3C0C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7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_________Microsoft_Word1.docx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055" y="357051"/>
            <a:ext cx="10196945" cy="306541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spcBef>
                <a:spcPts val="690"/>
              </a:spcBef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36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и развитие образовательного пространства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415" y="4206240"/>
            <a:ext cx="4324894" cy="24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пол, стол, внутренний, окно&#10;&#10;Автоматически созданное описание">
            <a:extLst>
              <a:ext uri="{FF2B5EF4-FFF2-40B4-BE49-F238E27FC236}">
                <a16:creationId xmlns="" xmlns:a16="http://schemas.microsoft.com/office/drawing/2014/main" id="{20FB9CF4-AD38-437F-9AAD-160C4BBCA7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 t="22041" b="11973"/>
          <a:stretch/>
        </p:blipFill>
        <p:spPr>
          <a:xfrm>
            <a:off x="6265364" y="725528"/>
            <a:ext cx="5309226" cy="2664000"/>
          </a:xfrm>
          <a:prstGeom prst="rect">
            <a:avLst/>
          </a:prstGeom>
          <a:ln w="28575">
            <a:solidFill>
              <a:srgbClr val="EA671E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884434" y="73744"/>
            <a:ext cx="10842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Сотрудничество с вузами – гарантия повышения мотивации обучающихся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73AF125-FBC4-4DB1-8A5C-27F3F6D80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589" y="3798309"/>
            <a:ext cx="4158001" cy="2772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Рисунок 6" descr="Изображение выглядит как внутренний, человек, потолок, сце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35DC7B6-5D0E-4E80-BF3C-4E44A784E3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t="25578" r="7310"/>
          <a:stretch/>
        </p:blipFill>
        <p:spPr>
          <a:xfrm>
            <a:off x="499893" y="740948"/>
            <a:ext cx="4879939" cy="2664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1407" y="2809412"/>
            <a:ext cx="4418783" cy="294585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Рисунок 8" descr="Изображение выглядит как текст, стол, внутренний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BA0D1AB3-1486-460B-A2C2-0A2A3DB5C8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t="21633" r="2229"/>
          <a:stretch/>
        </p:blipFill>
        <p:spPr>
          <a:xfrm>
            <a:off x="286533" y="3798309"/>
            <a:ext cx="4836564" cy="2772000"/>
          </a:xfrm>
          <a:prstGeom prst="rect">
            <a:avLst/>
          </a:prstGeom>
          <a:ln w="28575">
            <a:solidFill>
              <a:srgbClr val="EA671E"/>
            </a:solidFill>
          </a:ln>
        </p:spPr>
      </p:pic>
    </p:spTree>
    <p:extLst>
      <p:ext uri="{BB962C8B-B14F-4D97-AF65-F5344CB8AC3E}">
        <p14:creationId xmlns:p14="http://schemas.microsoft.com/office/powerpoint/2010/main" val="42151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/>
          </p:nvPr>
        </p:nvGraphicFramePr>
        <p:xfrm>
          <a:off x="152400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640855" y="873054"/>
            <a:ext cx="8910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участников, победителей и призеров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 Всероссийской олимпиады школьников 201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8 - 2023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годы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35150" y="411390"/>
            <a:ext cx="8832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35150" y="0"/>
            <a:ext cx="8832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3880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/>
          </p:nvPr>
        </p:nvGraphicFramePr>
        <p:xfrm>
          <a:off x="1271465" y="12410"/>
          <a:ext cx="9496561" cy="679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40035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1464" y="332657"/>
            <a:ext cx="56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sz="24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35150" y="-99392"/>
            <a:ext cx="88328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</a:t>
            </a: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 2023-2024у.г.</a:t>
            </a:r>
            <a:endParaRPr lang="ru-RU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679" y="5340968"/>
            <a:ext cx="2510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Сайкова Алексия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10А  участница,   МХК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1C8CD08-643D-4A10-8D3A-EDC10F2B2F1A}"/>
              </a:ext>
            </a:extLst>
          </p:cNvPr>
          <p:cNvSpPr/>
          <p:nvPr/>
        </p:nvSpPr>
        <p:spPr>
          <a:xfrm>
            <a:off x="618310" y="3027681"/>
            <a:ext cx="2856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Чубий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Александр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9А 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Призер по физике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Изображение выглядит как человек, костюм, одежда, стоящ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411E64AF-C752-36DA-3837-C17649983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7" y="541270"/>
            <a:ext cx="2107474" cy="248641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еловек, позиров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14D508E1-AB4A-25BF-2A34-73B55A92B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3822230"/>
            <a:ext cx="1976846" cy="267043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человек, костюм, галстук, одеж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B3B1269-82E4-0B7B-C956-84061CF2DA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165" y="3822230"/>
            <a:ext cx="2069433" cy="277894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 rot="10800000" flipH="1" flipV="1">
            <a:off x="6836230" y="5476680"/>
            <a:ext cx="2151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 Михаил,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9А    участник, математика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4656" y="499368"/>
            <a:ext cx="2064509" cy="252831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701474" y="3175899"/>
            <a:ext cx="3116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Муренький Алексей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Призер по химии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374" y="261575"/>
            <a:ext cx="4267199" cy="79471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Невельского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04" y="3740059"/>
            <a:ext cx="3030768" cy="2952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9" y="1183331"/>
            <a:ext cx="3455418" cy="24296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5374" y="3993248"/>
            <a:ext cx="1486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</a:rPr>
              <a:t>Разработка заданий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</a:rPr>
              <a:t> и проверка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4300" y="0"/>
            <a:ext cx="3912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 смена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МатКод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«Созвездие»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8538" y="3740059"/>
            <a:ext cx="3036268" cy="22949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855" y="830998"/>
            <a:ext cx="3401992" cy="2408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713" y="3740059"/>
            <a:ext cx="3517607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67" y="2672504"/>
            <a:ext cx="10775091" cy="25408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ru-RU" sz="28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итоговый проект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 объектом оценки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результатов, полученных учащимися в ходе освоения междисциплинарных учебных программ.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913" y="485136"/>
            <a:ext cx="11505782" cy="2074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одной из форм организации учебного процесса и внеурочной деятельности, направлена на повышение качества образования, демократизации стиля общения педагогов и обучающихся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ru-RU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703388" y="2492376"/>
            <a:ext cx="8856662" cy="847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gradFill rotWithShape="1">
                  <a:gsLst>
                    <a:gs pos="0">
                      <a:srgbClr val="000099"/>
                    </a:gs>
                    <a:gs pos="50000">
                      <a:srgbClr val="CC0000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научно-практическая конференция 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3072720" y="3573355"/>
            <a:ext cx="69498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11 </a:t>
            </a: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марта – </a:t>
            </a: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</a:t>
            </a: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марта 20</a:t>
            </a:r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24 </a:t>
            </a: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года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AF81B7C-78C9-A404-89CB-3ABAA7A8EABA}"/>
              </a:ext>
            </a:extLst>
          </p:cNvPr>
          <p:cNvSpPr/>
          <p:nvPr/>
        </p:nvSpPr>
        <p:spPr>
          <a:xfrm>
            <a:off x="3287664" y="164715"/>
            <a:ext cx="561667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0" b="1" spc="18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uhaus 93" panose="04030905020B02020C02" pitchFamily="82" charset="0"/>
                <a:cs typeface="Aparajita" panose="02020603050405020304" pitchFamily="18" charset="0"/>
              </a:rPr>
              <a:t>XXXII</a:t>
            </a:r>
            <a:endParaRPr lang="ru-RU" sz="16000" b="1" spc="18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0200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Газетная бумага"/>
          <p:cNvSpPr>
            <a:spLocks noChangeArrowheads="1"/>
          </p:cNvSpPr>
          <p:nvPr/>
        </p:nvSpPr>
        <p:spPr bwMode="auto">
          <a:xfrm>
            <a:off x="1549132" y="126704"/>
            <a:ext cx="9144000" cy="11541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 </a:t>
            </a:r>
            <a:r>
              <a:rPr lang="en-US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XXXI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научно-практической   конференции </a:t>
            </a:r>
            <a:r>
              <a:rPr lang="en-US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-</a:t>
            </a:r>
            <a:r>
              <a:rPr lang="en-US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20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95451" y="-431800"/>
            <a:ext cx="184731" cy="369332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prstClr val="black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71154" y="1484314"/>
            <a:ext cx="9561350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Работало </a:t>
            </a:r>
            <a:r>
              <a:rPr lang="ru-RU" alt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предметных  секций, в работе которых приняли участие </a:t>
            </a:r>
            <a:r>
              <a:rPr lang="en-US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</a:t>
            </a:r>
            <a:endParaRPr lang="en-US" alt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заслушано</a:t>
            </a:r>
            <a:r>
              <a:rPr lang="ru-RU" altLang="ru-RU" sz="2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2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докладов</a:t>
            </a:r>
            <a:r>
              <a:rPr lang="ru-RU" altLang="ru-RU" sz="27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подготовленных  учащимися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Руководили работой учащихся </a:t>
            </a:r>
            <a:r>
              <a:rPr lang="ru-RU" alt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пленарное заседание было выдвинуто </a:t>
            </a: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 учащихся.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городскую </a:t>
            </a:r>
            <a:r>
              <a:rPr lang="en-US" altLang="ru-RU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  <a:r>
              <a:rPr lang="ru-RU" altLang="ru-RU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МНПК «Шаг в науку» было выдвинуто </a:t>
            </a:r>
            <a:r>
              <a:rPr lang="ru-RU" alt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учащихся.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ru-RU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27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082982"/>
              </p:ext>
            </p:extLst>
          </p:nvPr>
        </p:nvGraphicFramePr>
        <p:xfrm>
          <a:off x="957943" y="1516222"/>
          <a:ext cx="9483634" cy="4846248"/>
        </p:xfrm>
        <a:graphic>
          <a:graphicData uri="http://schemas.openxmlformats.org/drawingml/2006/table">
            <a:tbl>
              <a:tblPr firstRow="1" firstCol="1" bandRow="1"/>
              <a:tblGrid>
                <a:gridCol w="583474"/>
                <a:gridCol w="1524000"/>
                <a:gridCol w="2420983"/>
                <a:gridCol w="651757"/>
                <a:gridCol w="2334323"/>
                <a:gridCol w="1969097"/>
              </a:tblGrid>
              <a:tr h="335256"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 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5256"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Абрамова Анастасия </a:t>
                      </a:r>
                      <a:r>
                        <a:rPr lang="ru-RU" sz="120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Александровна</a:t>
                      </a:r>
                      <a:endParaRPr lang="ru-RU" sz="1200" i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сайта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Лавинова Т.В.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5256"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Труханов Марк </a:t>
                      </a:r>
                      <a:r>
                        <a:rPr lang="ru-RU" sz="120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Андреевич</a:t>
                      </a:r>
                      <a:endParaRPr lang="ru-RU" sz="1200" i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10А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Мобильная игра на </a:t>
                      </a:r>
                      <a:r>
                        <a:rPr lang="en-US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Android</a:t>
                      </a:r>
                      <a:endParaRPr lang="ru-RU" sz="1200" i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Лавинова Т.В.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5256"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Психология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Рюмина Екатерина </a:t>
                      </a:r>
                      <a:r>
                        <a:rPr lang="ru-RU" sz="120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Викторовна</a:t>
                      </a:r>
                      <a:endParaRPr lang="ru-RU" sz="1200" i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10а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Комформизм</a:t>
                      </a: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200" i="0" u="non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конформность</a:t>
                      </a: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психологические аспекты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Гавриш</a:t>
                      </a: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Н.А.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5256"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Суровая Маргарита </a:t>
                      </a:r>
                      <a:r>
                        <a:rPr lang="ru-RU" sz="120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Олеговна</a:t>
                      </a:r>
                      <a:endParaRPr lang="ru-RU" sz="1200" i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10а 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Здоровье подростков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Лысова И.И.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5256"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200" i="0" u="none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Винаркевич Алиса </a:t>
                      </a:r>
                      <a:r>
                        <a:rPr lang="ru-RU" sz="120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Станиславовна</a:t>
                      </a:r>
                      <a:endParaRPr lang="ru-RU" sz="1200" i="0" u="none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«Наглядный способ овладения фразовыми глаголами»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Николаева Е.В.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200" i="0" u="none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Добрынина Алина Евгеньевна</a:t>
                      </a:r>
                      <a:endParaRPr lang="ru-RU" sz="1200" i="0" u="none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1200" i="0" u="none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Озеленение парадной зоны лицея с использованием технологии миксбордеров</a:t>
                      </a:r>
                      <a:endParaRPr lang="ru-RU" sz="1200" i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Вдовина Е.В.</a:t>
                      </a:r>
                      <a:endParaRPr lang="ru-RU" sz="1200" i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5256"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Табалова Ангелина </a:t>
                      </a:r>
                      <a:r>
                        <a:rPr lang="ru-RU" sz="120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Алексеевна</a:t>
                      </a:r>
                      <a:endParaRPr lang="ru-RU" sz="1200" i="0" u="none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8А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«Молодежное </a:t>
                      </a:r>
                      <a:r>
                        <a:rPr lang="en-US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-кафе»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Мельник А.А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5256"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200" i="0" u="none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Золотарева Арина Александровна</a:t>
                      </a:r>
                      <a:endParaRPr lang="ru-RU" sz="1200" i="0" u="none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1200" i="0" u="none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Страх и прибыль: как эмоции влияют на успех инвесторов</a:t>
                      </a:r>
                      <a:endParaRPr lang="ru-RU" sz="1200" i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Голубева Л.И.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5256"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Галузинский Иван </a:t>
                      </a:r>
                      <a:r>
                        <a:rPr lang="ru-RU" sz="120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Леонидович</a:t>
                      </a:r>
                      <a:endParaRPr lang="ru-RU" sz="1200" i="0" u="none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Б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 энергетического «урожая»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Некрашевич Е. А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Коршунов </a:t>
                      </a:r>
                    </a:p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Егор </a:t>
                      </a:r>
                    </a:p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Алексеевич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сайта “Литературный Хабаровск”</a:t>
                      </a:r>
                    </a:p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Подзорова</a:t>
                      </a: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Т.Е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Лизандер Маргарита </a:t>
                      </a:r>
                      <a:r>
                        <a:rPr lang="ru-RU" sz="120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Денисовна</a:t>
                      </a:r>
                      <a:endParaRPr lang="ru-RU" sz="1200" i="0" u="none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8А</a:t>
                      </a: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«Избыточное заимствование иностранных слов в русском языке в начале XXI века».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1200" i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Полякова С.Г.</a:t>
                      </a: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78332" y="490022"/>
            <a:ext cx="52829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работ на X</a:t>
            </a:r>
            <a:r>
              <a:rPr lang="en-US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МНПК  </a:t>
            </a:r>
            <a:endParaRPr lang="ru-RU" altLang="ru-RU" sz="2800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10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12108" y="642918"/>
            <a:ext cx="7908324" cy="64294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162" y="642918"/>
            <a:ext cx="8261672" cy="642942"/>
          </a:xfrm>
        </p:spPr>
        <p:txBody>
          <a:bodyPr anchor="t" anchorCtr="0"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образование для школьников города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31504" y="2357430"/>
            <a:ext cx="1964166" cy="2310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24298" y="2357430"/>
            <a:ext cx="1857388" cy="2310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2709" y="2380300"/>
            <a:ext cx="2205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Школа раннего развития 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ля учащихся </a:t>
            </a:r>
          </a:p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5-7 классов 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4297" y="2380300"/>
            <a:ext cx="2005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будущего пятиклассника</a:t>
            </a:r>
          </a:p>
          <a:p>
            <a:pPr algn="ctr">
              <a:defRPr/>
            </a:pPr>
            <a:endParaRPr lang="ru-RU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2738414" y="1714488"/>
            <a:ext cx="64294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rot="5400000">
            <a:off x="2453458" y="1999446"/>
            <a:ext cx="570709" cy="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 rot="5400000">
            <a:off x="4525158" y="199944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>
            <a:stCxn id="5" idx="2"/>
          </p:cNvCxnSpPr>
          <p:nvPr/>
        </p:nvCxnSpPr>
        <p:spPr>
          <a:xfrm>
            <a:off x="5066270" y="1285860"/>
            <a:ext cx="886854" cy="357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6310314" y="2357430"/>
            <a:ext cx="1643074" cy="2310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10314" y="2571744"/>
            <a:ext cx="1643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Курсы для учащихся 7 классов по информатике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атематике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усскому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языку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8525691" y="2357429"/>
            <a:ext cx="2125834" cy="2310365"/>
          </a:xfrm>
          <a:prstGeom prst="roundRect">
            <a:avLst>
              <a:gd name="adj" fmla="val 41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Курсы для учащихся 9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классов по информатике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математике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русскому языку</a:t>
            </a:r>
          </a:p>
        </p:txBody>
      </p:sp>
      <p:cxnSp>
        <p:nvCxnSpPr>
          <p:cNvPr id="90" name="Прямая со стрелкой 89"/>
          <p:cNvCxnSpPr/>
          <p:nvPr/>
        </p:nvCxnSpPr>
        <p:spPr>
          <a:xfrm rot="5400000">
            <a:off x="6811176" y="1999446"/>
            <a:ext cx="570709" cy="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rot="5400000">
            <a:off x="8882878" y="1999446"/>
            <a:ext cx="570709" cy="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50" y="130959"/>
            <a:ext cx="245487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597" y="-686611"/>
            <a:ext cx="14859000" cy="8353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2394408" y="6252800"/>
            <a:ext cx="504334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Владимир Путин, Президент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8079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438" y="260648"/>
            <a:ext cx="8993706" cy="144016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раннего развития» помогает изучать</a:t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физику, математику, информатику с 5 класса ученикам других школ города Хабаровска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985798"/>
            <a:ext cx="7308304" cy="487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388" y="116673"/>
            <a:ext cx="10515600" cy="46680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системы качества образования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745" y="673453"/>
            <a:ext cx="4749800" cy="228156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инновационных технологий </a:t>
            </a:r>
            <a:r>
              <a:rPr lang="ru-RU" sz="1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2019, 2020, 2021г. входит 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ТОП 200 лучших школ России </a:t>
            </a:r>
            <a:r>
              <a:rPr lang="ru-RU" sz="1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поступлению в ведущие вузы России.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2016, 2017,</a:t>
            </a:r>
            <a:r>
              <a:rPr lang="en-US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2018г. – лицей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вошел в Топ-100 по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физико-математическому, информационному  образованию в России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2014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2015г. – лицей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вошел в Топ - 500 Лучших школ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16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6903748"/>
              </p:ext>
            </p:extLst>
          </p:nvPr>
        </p:nvGraphicFramePr>
        <p:xfrm>
          <a:off x="443239" y="4275668"/>
          <a:ext cx="5508812" cy="1976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0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93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7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72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2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знаний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– 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9774" y="668215"/>
            <a:ext cx="5183188" cy="142184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endParaRPr lang="ru-RU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1993 </a:t>
            </a:r>
            <a:r>
              <a:rPr lang="ru-RU" sz="1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закончили </a:t>
            </a:r>
            <a:r>
              <a:rPr lang="ru-RU" sz="1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</a:t>
            </a:r>
            <a:r>
              <a:rPr lang="ru-RU" sz="1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2147 выпускника</a:t>
            </a:r>
            <a:endParaRPr lang="ru-RU" sz="14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аттестаты с отличием </a:t>
            </a:r>
            <a:r>
              <a:rPr lang="ru-RU" sz="1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особого образца 334 выпускника</a:t>
            </a:r>
            <a:endParaRPr lang="ru-RU" sz="14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Сдали ЕГЭ на 100 баллов </a:t>
            </a:r>
            <a:r>
              <a:rPr lang="ru-RU" sz="1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1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Сдали ЕГЭ  на 95 -100 баллов   с </a:t>
            </a:r>
            <a:r>
              <a:rPr lang="ru-RU" sz="1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</a:t>
            </a:r>
            <a:r>
              <a:rPr lang="ru-RU" sz="1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выпускников  </a:t>
            </a:r>
            <a:endParaRPr lang="ru-RU" sz="14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34001818"/>
              </p:ext>
            </p:extLst>
          </p:nvPr>
        </p:nvGraphicFramePr>
        <p:xfrm>
          <a:off x="6273800" y="2641599"/>
          <a:ext cx="5455137" cy="3982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1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19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9696">
                <a:tc rowSpan="2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</a:t>
                      </a:r>
                      <a:endParaRPr lang="ru-RU" dirty="0"/>
                    </a:p>
                  </a:txBody>
                  <a:tcPr>
                    <a:solidFill>
                      <a:srgbClr val="EF8D4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тестовый балл по ЕГЭ</a:t>
                      </a:r>
                      <a:endParaRPr lang="ru-RU" dirty="0"/>
                    </a:p>
                  </a:txBody>
                  <a:tcPr>
                    <a:solidFill>
                      <a:srgbClr val="EF8D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42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Математика (проф.)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Русский  язык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История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Обществознание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Физика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Химия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Биология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Литература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9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Информатика и ИКТ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3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Английский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язык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География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F8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2761" y="3130063"/>
            <a:ext cx="493248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качества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балла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степени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обученности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76635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«Школа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–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ентр  образования , воспитания и просвещения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объединяющий территориально и духовно детей и взрослых, разные поколений, разные  социальные группы для обретения смысла жизни через познание, созидание , нравственные ценности для творческого построения будущего каждого и всех в России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739" y="269966"/>
            <a:ext cx="11343861" cy="118436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8 магистральных направлений проекта:</a:t>
            </a:r>
            <a:b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4823" y="1886584"/>
            <a:ext cx="8732520" cy="475805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numCol="2"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Знание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2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Воспитание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2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Творчество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2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Профориентация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Учитель (Школьная команда)</a:t>
            </a:r>
          </a:p>
          <a:p>
            <a:pPr marL="0" indent="0">
              <a:buNone/>
            </a:pPr>
            <a:endParaRPr lang="ru-RU" sz="22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Здоровье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2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Школьный  климат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2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Образовательная  среда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b="1" dirty="0" smtClean="0">
                <a:solidFill>
                  <a:srgbClr val="2C2D2E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181521" y="365125"/>
            <a:ext cx="858079" cy="598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6" y="4380411"/>
            <a:ext cx="2577737" cy="22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873" y="4350327"/>
            <a:ext cx="3325091" cy="2253673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82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Направление «Знание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предусматривает: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0" y="1302327"/>
            <a:ext cx="9864436" cy="291869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предоставление каждому обучающемуся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качественного общего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</a:p>
          <a:p>
            <a:pPr marL="457200" lvl="1" indent="0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гарантирует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максимально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образовательных результатов на основе лучших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 отечественной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педагогики, предполагающих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углубленного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профильного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и исследовательской деятельности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образовательных ресурсов,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объективной внутренней системы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качества образования.</a:t>
            </a: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06400" y="1440873"/>
            <a:ext cx="431800" cy="384752"/>
          </a:xfrm>
          <a:prstGeom prst="rightArrow">
            <a:avLst>
              <a:gd name="adj1" fmla="val 50000"/>
              <a:gd name="adj2" fmla="val 56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flipV="1">
            <a:off x="406400" y="2355273"/>
            <a:ext cx="489204" cy="424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606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Самодиагностика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1486"/>
            <a:ext cx="10515600" cy="567798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Администрация МАОУ ЛИТ провела самодиагностику с помощью Сервиса самодиагностики общеобразовательных организаций в целях выявления дефицитов в образовательном учреждении на основе принципов управления качеством образования в рамках проекта «Школа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России» для определения и фиксации уровня вхождения в проект.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результатам диагностики определено исходное состояние лицея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 высокий уровень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освоения модели «Школы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России» (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187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баллов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>
              <a:lnSpc>
                <a:spcPct val="160000"/>
              </a:lnSpc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Уровень включает в себя расширенный комплекс условий, позволяющий обеспечить освоение обучающимися навыков и умений, повысить их мотивацию к обучению, вовлеченность в образовательный процесс.</a:t>
            </a:r>
          </a:p>
          <a:p>
            <a:pPr>
              <a:lnSpc>
                <a:spcPct val="160000"/>
              </a:lnSpc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Графически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самодиагностики выглядят следующим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образом: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7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77400" cy="1325563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numCol="2">
            <a:norm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-48  (51)</a:t>
            </a:r>
            <a:b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 - 19 (22)</a:t>
            </a:r>
            <a:b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– 25 (29)</a:t>
            </a:r>
            <a:b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– 17 (22)</a:t>
            </a:r>
            <a:b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  - 12 (14)</a:t>
            </a:r>
            <a:b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команда – 27 (32)</a:t>
            </a:r>
            <a:b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 -  19 (21 )</a:t>
            </a:r>
            <a:b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климат – 16 (19)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53059"/>
              </p:ext>
            </p:extLst>
          </p:nvPr>
        </p:nvGraphicFramePr>
        <p:xfrm>
          <a:off x="838200" y="1825624"/>
          <a:ext cx="10515600" cy="4664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11191461" y="365126"/>
            <a:ext cx="606286" cy="4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7714"/>
            <a:ext cx="10515600" cy="836023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качество и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</a:t>
            </a:r>
            <a:b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единого образовательного пространства</a:t>
            </a:r>
            <a:r>
              <a:rPr 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420" y="1332411"/>
            <a:ext cx="11910580" cy="5451566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numCol="2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учебно-исследовательской и проектной деятельности</a:t>
            </a:r>
            <a:b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-Реализация учебных планов одного или нескольких профилей обучения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федеральных рабочих программ по учебным предметам (1‒11 классы)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Применение электронных образовательных ресурсов (ЭОР) из федерального перечня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рабочих программ курсов внеурочной деятельности, в том числе курса «Разговоры о важном»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Реализация и соблюдение требований локального акта, регламентирующего формы, порядок, периодичность текущего контроля успеваемости и промежуточной аттестации обучающихся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и соблюдение требований локального акта, регламентирующего внутреннюю систему оценки качества образования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Обеспеченность учебниками и учебными пособиями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во Всероссийской олимпиаде школьников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ru-RU" sz="6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победителей и призеров этапов Всероссийской олимпиады школьников</a:t>
            </a:r>
            <a:b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6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форма реализации общеобразовательных программ  (0 из1)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Наличие и функционирование школьного библиотечного  информационного центра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 </a:t>
            </a:r>
            <a:r>
              <a:rPr lang="ru-RU" sz="6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выпускников 11 класса, получивших медаль «За особые успехи в учении», которые набрали по одному из предметов ПО ВЫБОРУ на ЕГЭ менее 70 баллов (0 из1)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Образовательная организация не входит в перечень    образовательных организаций с признаками необъективных результатов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20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20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1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3211"/>
            <a:ext cx="10515600" cy="77506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качество и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</a:t>
            </a:r>
            <a:b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22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инклюзивной образовательной среды</a:t>
            </a:r>
            <a:br>
              <a:rPr lang="ru-RU" sz="22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417" y="993914"/>
            <a:ext cx="11933583" cy="5754756"/>
          </a:xfr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плана мероприятий по развитию 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инклюзивного образования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локальных нормативных актов по организации получения 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обучающимися 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ОВЗ, с инвалидностью</a:t>
            </a:r>
            <a:b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доступности образовательной организации в соответствии 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приказом </a:t>
            </a:r>
            <a:r>
              <a:rPr lang="ru-RU" sz="6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9 ноября 2015 г. №1309 ( с учетом 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обучающихся 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ОВЗ)</a:t>
            </a:r>
            <a:b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образовательных программ и методов обучения 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воспитания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специалистов, оказывающих обучающимся 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необходимую психолого-педагогическую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коррекционную, техническую 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адаптированных основных общеобразовательных программ</a:t>
            </a:r>
            <a:b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индивидуальных образовательных маршрутов</a:t>
            </a:r>
            <a:b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информационной открытости содержания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инклюзивного образования  (2 из 3)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учебниками, учебными пособиями,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дидактическими материалами</a:t>
            </a:r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из 3)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специальных технических средств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3)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технологий/средств электронного обучения и 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 образовательных технологий, учитывающее 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образовательные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потребности </a:t>
            </a:r>
            <a:b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повышением квалификации, 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переподготовкой, дополнительным 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 образованием 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коллектива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специалистов образовательной организации в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семинарах, тренингах </a:t>
            </a:r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педагогов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64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критерии  магистрального направления </a:t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«Школа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  - «Знание»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рабочие программы (на основе Федеральных образовательных программ)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календарно-тематическое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Объективная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внутришкольная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оценивания ВСОКО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рекомендации по контрольным работам и домашним заданиям. Единая линейка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(не менее 10 часов )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и исследовательская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форма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служба. План мероприятий по развитию инклюзивного образования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8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3328" y="930475"/>
            <a:ext cx="10515600" cy="4351338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lvl="0" indent="36512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0C6BA"/>
              </a:buClr>
              <a:buSzPct val="90000"/>
              <a:buNone/>
            </a:pPr>
            <a:r>
              <a:rPr lang="ru-RU" sz="3600" kern="0" dirty="0">
                <a:solidFill>
                  <a:srgbClr val="000000"/>
                </a:solidFill>
                <a:latin typeface="Times New Roman"/>
                <a:cs typeface="Arial"/>
              </a:rPr>
              <a:t>Лицей работает в режиме 6-дневной недели.</a:t>
            </a:r>
          </a:p>
          <a:p>
            <a:pPr marL="0" lvl="0" indent="36512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0C6BA"/>
              </a:buClr>
              <a:buSzPct val="90000"/>
              <a:buNone/>
            </a:pPr>
            <a:r>
              <a:rPr lang="ru-RU" sz="3600" kern="0" dirty="0">
                <a:solidFill>
                  <a:srgbClr val="000000"/>
                </a:solidFill>
                <a:latin typeface="Times New Roman"/>
                <a:cs typeface="Arial"/>
              </a:rPr>
              <a:t>В </a:t>
            </a:r>
            <a:r>
              <a:rPr lang="ru-RU" sz="3600" kern="0" dirty="0" smtClean="0">
                <a:solidFill>
                  <a:srgbClr val="000000"/>
                </a:solidFill>
                <a:latin typeface="Times New Roman"/>
                <a:cs typeface="Arial"/>
              </a:rPr>
              <a:t> основной </a:t>
            </a:r>
            <a:r>
              <a:rPr lang="ru-RU" sz="3600" kern="0" dirty="0">
                <a:solidFill>
                  <a:srgbClr val="000000"/>
                </a:solidFill>
                <a:latin typeface="Times New Roman"/>
                <a:cs typeface="Arial"/>
              </a:rPr>
              <a:t>и средней школе </a:t>
            </a:r>
            <a:r>
              <a:rPr lang="ru-RU" sz="3600" kern="0" dirty="0" smtClean="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ru-RU" sz="3600" b="1" kern="0" dirty="0" smtClean="0">
                <a:solidFill>
                  <a:srgbClr val="C00000"/>
                </a:solidFill>
                <a:latin typeface="Times New Roman"/>
                <a:cs typeface="Arial"/>
              </a:rPr>
              <a:t>18</a:t>
            </a:r>
            <a:r>
              <a:rPr lang="ru-RU" sz="3600" b="1" kern="0" dirty="0">
                <a:solidFill>
                  <a:srgbClr val="002060"/>
                </a:solidFill>
                <a:latin typeface="Times New Roman"/>
                <a:cs typeface="Arial"/>
              </a:rPr>
              <a:t> </a:t>
            </a:r>
            <a:r>
              <a:rPr lang="ru-RU" sz="3600" b="1" kern="0" dirty="0" smtClean="0">
                <a:solidFill>
                  <a:srgbClr val="002060"/>
                </a:solidFill>
                <a:latin typeface="Times New Roman"/>
                <a:cs typeface="Arial"/>
              </a:rPr>
              <a:t> </a:t>
            </a:r>
            <a:r>
              <a:rPr lang="ru-RU" sz="3600" kern="0" dirty="0" smtClean="0">
                <a:solidFill>
                  <a:srgbClr val="000000"/>
                </a:solidFill>
                <a:latin typeface="Times New Roman"/>
                <a:cs typeface="Arial"/>
              </a:rPr>
              <a:t>классов</a:t>
            </a:r>
            <a:r>
              <a:rPr lang="ru-RU" sz="3600" kern="0" dirty="0">
                <a:solidFill>
                  <a:srgbClr val="000000"/>
                </a:solidFill>
                <a:latin typeface="Times New Roman"/>
                <a:cs typeface="Arial"/>
              </a:rPr>
              <a:t>, </a:t>
            </a:r>
            <a:endParaRPr lang="ru-RU" sz="3600" kern="0" dirty="0" smtClean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0" lvl="0" indent="36512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0C6BA"/>
              </a:buClr>
              <a:buSzPct val="90000"/>
              <a:buNone/>
            </a:pPr>
            <a:r>
              <a:rPr lang="ru-RU" sz="3600" kern="0" dirty="0" smtClean="0">
                <a:solidFill>
                  <a:srgbClr val="000000"/>
                </a:solidFill>
                <a:latin typeface="Times New Roman"/>
                <a:cs typeface="Arial"/>
              </a:rPr>
              <a:t>в </a:t>
            </a:r>
            <a:r>
              <a:rPr lang="ru-RU" sz="3600" kern="0" dirty="0">
                <a:solidFill>
                  <a:srgbClr val="000000"/>
                </a:solidFill>
                <a:latin typeface="Times New Roman"/>
                <a:cs typeface="Arial"/>
              </a:rPr>
              <a:t>которых  обучается  </a:t>
            </a:r>
            <a:r>
              <a:rPr lang="ru-RU" sz="3600" b="1" kern="0" dirty="0" smtClean="0">
                <a:solidFill>
                  <a:srgbClr val="C00000"/>
                </a:solidFill>
                <a:latin typeface="Times New Roman"/>
                <a:cs typeface="Arial"/>
              </a:rPr>
              <a:t>501</a:t>
            </a:r>
            <a:r>
              <a:rPr lang="ru-RU" sz="3600" kern="0" dirty="0" smtClean="0">
                <a:solidFill>
                  <a:srgbClr val="002060"/>
                </a:solidFill>
                <a:latin typeface="Times New Roman"/>
                <a:cs typeface="Arial"/>
              </a:rPr>
              <a:t> </a:t>
            </a:r>
            <a:r>
              <a:rPr lang="ru-RU" sz="3600" kern="0" dirty="0" smtClean="0">
                <a:solidFill>
                  <a:srgbClr val="000000"/>
                </a:solidFill>
                <a:latin typeface="Times New Roman"/>
                <a:cs typeface="Arial"/>
              </a:rPr>
              <a:t>ученик.</a:t>
            </a:r>
          </a:p>
          <a:p>
            <a:pPr marL="0" lvl="0" indent="36512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0C6BA"/>
              </a:buClr>
              <a:buSzPct val="90000"/>
              <a:buNone/>
            </a:pPr>
            <a:endParaRPr lang="ru-RU" sz="2000" kern="0" dirty="0" smtClean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0C6BA"/>
              </a:buClr>
              <a:buSzPct val="90000"/>
              <a:buNone/>
            </a:pPr>
            <a:r>
              <a:rPr lang="ru-RU" sz="3200" kern="0" dirty="0" smtClean="0">
                <a:solidFill>
                  <a:srgbClr val="000000"/>
                </a:solidFill>
                <a:latin typeface="Times New Roman"/>
                <a:cs typeface="Arial"/>
              </a:rPr>
              <a:t> Основная школа(5-9 </a:t>
            </a:r>
            <a:r>
              <a:rPr lang="ru-RU" sz="3200" kern="0" dirty="0">
                <a:solidFill>
                  <a:srgbClr val="000000"/>
                </a:solidFill>
                <a:latin typeface="Times New Roman"/>
                <a:cs typeface="Arial"/>
              </a:rPr>
              <a:t>классы</a:t>
            </a:r>
            <a:r>
              <a:rPr lang="ru-RU" sz="3200" kern="0" dirty="0" smtClean="0">
                <a:solidFill>
                  <a:srgbClr val="000000"/>
                </a:solidFill>
                <a:latin typeface="Times New Roman"/>
                <a:cs typeface="Arial"/>
              </a:rPr>
              <a:t>)       </a:t>
            </a:r>
            <a:r>
              <a:rPr lang="ru-RU" sz="3200" b="1" kern="0" dirty="0" smtClean="0">
                <a:solidFill>
                  <a:srgbClr val="002060"/>
                </a:solidFill>
                <a:latin typeface="Times New Roman"/>
                <a:cs typeface="Arial"/>
              </a:rPr>
              <a:t>14 классов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0C6BA"/>
              </a:buClr>
              <a:buSzPct val="90000"/>
              <a:buNone/>
            </a:pPr>
            <a:endParaRPr lang="ru-RU" sz="2000" b="1" kern="0" dirty="0">
              <a:solidFill>
                <a:srgbClr val="002060"/>
              </a:solidFill>
              <a:latin typeface="Times New Roman"/>
              <a:cs typeface="Arial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0C6BA"/>
              </a:buClr>
              <a:buSzPct val="90000"/>
              <a:buNone/>
            </a:pPr>
            <a:r>
              <a:rPr lang="ru-RU" sz="3200" kern="0" dirty="0" smtClean="0">
                <a:solidFill>
                  <a:srgbClr val="000000"/>
                </a:solidFill>
                <a:latin typeface="Times New Roman"/>
                <a:cs typeface="Arial"/>
              </a:rPr>
              <a:t> Средняя школа (10-11 </a:t>
            </a:r>
            <a:r>
              <a:rPr lang="ru-RU" sz="3200" kern="0" dirty="0">
                <a:solidFill>
                  <a:srgbClr val="000000"/>
                </a:solidFill>
                <a:latin typeface="Times New Roman"/>
                <a:cs typeface="Arial"/>
              </a:rPr>
              <a:t>классы</a:t>
            </a:r>
            <a:r>
              <a:rPr lang="ru-RU" sz="3200" kern="0" dirty="0" smtClean="0">
                <a:solidFill>
                  <a:srgbClr val="000000"/>
                </a:solidFill>
                <a:latin typeface="Times New Roman"/>
                <a:cs typeface="Arial"/>
              </a:rPr>
              <a:t>)     </a:t>
            </a:r>
            <a:r>
              <a:rPr lang="ru-RU" sz="3200" b="1" kern="0" dirty="0" smtClean="0">
                <a:solidFill>
                  <a:srgbClr val="002060"/>
                </a:solidFill>
                <a:latin typeface="Times New Roman"/>
                <a:cs typeface="Arial"/>
              </a:rPr>
              <a:t>4  класса  </a:t>
            </a:r>
            <a:endParaRPr lang="ru-RU" sz="3200" b="1" kern="0" dirty="0">
              <a:solidFill>
                <a:srgbClr val="002060"/>
              </a:solidFill>
              <a:latin typeface="Times New Roman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8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864226"/>
              </p:ext>
            </p:extLst>
          </p:nvPr>
        </p:nvGraphicFramePr>
        <p:xfrm>
          <a:off x="838200" y="374469"/>
          <a:ext cx="10027508" cy="621652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08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177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9156">
                <a:tc gridSpan="3"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лицея 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2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школа</a:t>
                      </a:r>
                    </a:p>
                  </a:txBody>
                  <a:tcPr marL="9045" marR="9045" marT="9045" marB="9045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5–7 классы, общеобразовательные классы</a:t>
                      </a:r>
                    </a:p>
                  </a:txBody>
                  <a:tcPr marL="9045" marR="9045" marT="9045" marB="9045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Пропедевтические курсы по физике, информатике</a:t>
                      </a:r>
                    </a:p>
                  </a:txBody>
                  <a:tcPr marL="9045" marR="9045" marT="9045" marB="9045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5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школа</a:t>
                      </a:r>
                    </a:p>
                  </a:txBody>
                  <a:tcPr marL="9045" marR="9045" marT="9045" marB="9045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 классы,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с углубленным изучением математики, физики, информатики и ИКТ</a:t>
                      </a:r>
                    </a:p>
                  </a:txBody>
                  <a:tcPr marL="9045" marR="9045" marT="9045" marB="9045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Предпрофильная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9-х классах (выбор индивидуальных образовательных траекторий)</a:t>
                      </a:r>
                    </a:p>
                  </a:txBody>
                  <a:tcPr marL="9045" marR="9045" marT="9045" marB="9045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2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школа</a:t>
                      </a:r>
                    </a:p>
                  </a:txBody>
                  <a:tcPr marL="9045" marR="9045" marT="9045" marB="9045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10–11 классы,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профильные  классы с углубленным изучением математики, физики, информатики и ИКТ</a:t>
                      </a:r>
                    </a:p>
                  </a:txBody>
                  <a:tcPr marL="9045" marR="9045" marT="9045" marB="9045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Профильные классы (выбор вариантов индивидуальных учебных планов)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профиль</a:t>
                      </a:r>
                    </a:p>
                  </a:txBody>
                  <a:tcPr marL="9045" marR="9045" marT="9045" marB="9045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8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6518"/>
            <a:ext cx="11541211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система гарантии качества образования в лицее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7998" y="2660428"/>
            <a:ext cx="209241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ПРОЦЕДУРЫ</a:t>
            </a:r>
          </a:p>
          <a:p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аттестация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Лицензионный контроль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аккредитация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обучения (ГИА, ВПР)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939113"/>
            <a:ext cx="268553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КАЧЕСТВА</a:t>
            </a:r>
          </a:p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ОБРАЗОВАНИЯ</a:t>
            </a:r>
          </a:p>
          <a:p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знаний обучающихся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обучающихся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Конкурентоспособность выпускников при поступлении в ВУЗы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учебных программ (соответствие ФГОС)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педагогического состава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и инновационная деятельность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материально-техническая оснащенность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к электронно-библиотечным и информационным ресурсам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дистанционного обучения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психолого-педагогической службы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7998" y="939115"/>
            <a:ext cx="205122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ФУКЦИОНИРОВАНИЯ</a:t>
            </a:r>
          </a:p>
          <a:p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результатов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 обучения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5228" y="4902328"/>
            <a:ext cx="26855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СБОРА ДАННЫХ</a:t>
            </a:r>
          </a:p>
          <a:p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(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(ВСОКО),   внешний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139" y="4893687"/>
            <a:ext cx="377022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НЕЗАВИСИМЫЕ ОЦЕНКИ КАЧЕСТВА ОБРАЗОВАНИЯ</a:t>
            </a:r>
          </a:p>
          <a:p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 качества образования (НОКО)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ОУ на сайте </a:t>
            </a:r>
            <a:r>
              <a:rPr lang="en-US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bus.gov.ru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969209" y="1207038"/>
            <a:ext cx="3204520" cy="4048703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2787" y="1188503"/>
            <a:ext cx="149105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заинтересованные в гарантии качества образования</a:t>
            </a:r>
          </a:p>
          <a:p>
            <a:pPr algn="ctr"/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9102" y="1182714"/>
            <a:ext cx="149105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Стороны,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заинтересованные в гарантии качества образования</a:t>
            </a:r>
          </a:p>
          <a:p>
            <a:pPr algn="ctr"/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2786" y="2300423"/>
            <a:ext cx="1491050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заинтересованных сторон</a:t>
            </a:r>
            <a:r>
              <a:rPr lang="en-US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Учредителя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Наблюдательного совета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 общественности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29102" y="2275709"/>
            <a:ext cx="1491050" cy="9387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заинтересованных сторон</a:t>
            </a:r>
          </a:p>
          <a:p>
            <a:pPr algn="ctr"/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9385" y="1375719"/>
            <a:ext cx="2067697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  <a:p>
            <a:pPr algn="ctr"/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4492" y="2753306"/>
            <a:ext cx="1326295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ресурсов,  обеспечивающих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ОУ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47434" y="2745068"/>
            <a:ext cx="1326295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измерению, анализу и улучшению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47005" y="4350912"/>
            <a:ext cx="2290118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основных процессов системы качества ОУ</a:t>
            </a:r>
          </a:p>
        </p:txBody>
      </p:sp>
      <p:sp>
        <p:nvSpPr>
          <p:cNvPr id="21" name="Овал 20"/>
          <p:cNvSpPr/>
          <p:nvPr/>
        </p:nvSpPr>
        <p:spPr>
          <a:xfrm>
            <a:off x="7788876" y="5535594"/>
            <a:ext cx="1548714" cy="8002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лицея</a:t>
            </a:r>
          </a:p>
        </p:txBody>
      </p:sp>
      <p:sp>
        <p:nvSpPr>
          <p:cNvPr id="22" name="Овал 21"/>
          <p:cNvSpPr/>
          <p:nvPr/>
        </p:nvSpPr>
        <p:spPr>
          <a:xfrm>
            <a:off x="9444681" y="4873723"/>
            <a:ext cx="1548714" cy="8002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Общественнаяинформация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лицее, СМИ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6713836" y="1578576"/>
            <a:ext cx="815549" cy="19255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9597082" y="1589194"/>
            <a:ext cx="815549" cy="19255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7292928" y="2243977"/>
            <a:ext cx="816321" cy="19513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16200000">
            <a:off x="8952598" y="2227501"/>
            <a:ext cx="816321" cy="19513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7283150" y="3845187"/>
            <a:ext cx="816321" cy="19513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6200000">
            <a:off x="8980138" y="3833342"/>
            <a:ext cx="816321" cy="19513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8213793" y="5064825"/>
            <a:ext cx="747016" cy="20465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9257676" y="4101829"/>
            <a:ext cx="1339132" cy="20465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16200000">
            <a:off x="9736671" y="3975344"/>
            <a:ext cx="1659295" cy="17041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16200000">
            <a:off x="10014306" y="4507312"/>
            <a:ext cx="2747472" cy="19924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354066" y="5898290"/>
            <a:ext cx="2071815" cy="8237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365125"/>
            <a:ext cx="8708571" cy="944691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ОБЕСПЕЧЕНИЯ КАЧЕСТВА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6995"/>
            <a:ext cx="10515600" cy="4712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ВНЕШНЕЙ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</a:p>
          <a:p>
            <a:pPr marL="0" indent="0">
              <a:buNone/>
            </a:pP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СИСТЕМА ОЦЕНКИ  КАЧЕСТВА   ОБРАЗОВАНИЯ </a:t>
            </a:r>
          </a:p>
          <a:p>
            <a:pPr marL="0" lvl="0" indent="0">
              <a:buNone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(ВСОКО)</a:t>
            </a:r>
          </a:p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087" y="2792626"/>
            <a:ext cx="2059460" cy="12027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системы образования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7660" y="2792626"/>
            <a:ext cx="1929713" cy="12027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выпускников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 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85486" y="2710248"/>
            <a:ext cx="2415745" cy="12851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Накопленная оценка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работы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44930" y="2710248"/>
            <a:ext cx="2885302" cy="12851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оценка индивидуальных  достижений  обучающихся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>
            <a:off x="10315832" y="3995347"/>
            <a:ext cx="914400" cy="61784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0800000">
            <a:off x="6862119" y="3995349"/>
            <a:ext cx="939112" cy="617839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3912973" y="2133600"/>
            <a:ext cx="914400" cy="659026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1425147" y="2133600"/>
            <a:ext cx="914400" cy="659026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7801231" y="3262184"/>
            <a:ext cx="543699" cy="48463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4827373" y="3262184"/>
            <a:ext cx="543699" cy="48463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353961" y="3336324"/>
            <a:ext cx="516924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7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1097092" y="365124"/>
          <a:ext cx="4306930" cy="573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5667215" imgH="8019927" progId="AcroExch.Document.DC">
                  <p:embed/>
                </p:oleObj>
              </mc:Choice>
              <mc:Fallback>
                <p:oleObj name="Acrobat Document" r:id="rId3" imgW="5667215" imgH="801992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7092" y="365124"/>
                        <a:ext cx="4306930" cy="573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5923005" y="634313"/>
          <a:ext cx="5173364" cy="538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окумент" r:id="rId5" imgW="5925852" imgH="6562810" progId="Word.Document.12">
                  <p:embed/>
                </p:oleObj>
              </mc:Choice>
              <mc:Fallback>
                <p:oleObj name="Документ" r:id="rId5" imgW="5925852" imgH="65628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23005" y="634313"/>
                        <a:ext cx="5173364" cy="5387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719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880"/>
            <a:ext cx="10515600" cy="71326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мотиваций повышения качества образования в лицее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ссылка на другую страницу 3"/>
          <p:cNvSpPr/>
          <p:nvPr/>
        </p:nvSpPr>
        <p:spPr>
          <a:xfrm>
            <a:off x="1081087" y="1063490"/>
            <a:ext cx="2609850" cy="733425"/>
          </a:xfrm>
          <a:prstGeom prst="flowChartOffpageConnector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окружение</a:t>
            </a:r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>
            <a:off x="4467225" y="1055688"/>
            <a:ext cx="2609850" cy="733425"/>
          </a:xfrm>
          <a:prstGeom prst="flowChartOffpageConnector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процессы</a:t>
            </a:r>
          </a:p>
        </p:txBody>
      </p:sp>
      <p:sp>
        <p:nvSpPr>
          <p:cNvPr id="7" name="Блок-схема: ссылка на другую страницу 6"/>
          <p:cNvSpPr/>
          <p:nvPr/>
        </p:nvSpPr>
        <p:spPr>
          <a:xfrm>
            <a:off x="8048625" y="1054100"/>
            <a:ext cx="2609850" cy="733425"/>
          </a:xfrm>
          <a:prstGeom prst="flowChartOffpageConnector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 вузами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28700" y="1875894"/>
            <a:ext cx="2633662" cy="1039283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Позиционирование лицея на рынке образовательных услуг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28700" y="3008840"/>
            <a:ext cx="2633662" cy="809625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 образовательных услуг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28698" y="3874029"/>
            <a:ext cx="2633664" cy="1089552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запросам внешней системы оценки качества образования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8698" y="5121538"/>
            <a:ext cx="2609852" cy="130122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региональном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муниципальном образовательном пространстве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67224" y="5509232"/>
            <a:ext cx="2609849" cy="809625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с другими ОУ города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67224" y="4412315"/>
            <a:ext cx="2609849" cy="1037957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образовательная траектория обучающихся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67224" y="2895894"/>
            <a:ext cx="2609849" cy="1383243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взаимодействия с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Попечительским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советом, родителями и общественностью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67225" y="1885419"/>
            <a:ext cx="2609848" cy="951515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психолого-педагогической службы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48625" y="5121538"/>
            <a:ext cx="2609850" cy="999068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проекты, гранты лицей  ̶  вуз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048625" y="4063470"/>
            <a:ext cx="2609850" cy="900111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олимпиадном движении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048625" y="3067313"/>
            <a:ext cx="2609850" cy="838200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научно-исследовательской деятельности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048625" y="1885419"/>
            <a:ext cx="2609850" cy="1039283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Последовательная работа по профориентации выпускников</a:t>
            </a:r>
          </a:p>
        </p:txBody>
      </p:sp>
    </p:spTree>
    <p:extLst>
      <p:ext uri="{BB962C8B-B14F-4D97-AF65-F5344CB8AC3E}">
        <p14:creationId xmlns:p14="http://schemas.microsoft.com/office/powerpoint/2010/main" val="23773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295403" y="1044128"/>
            <a:ext cx="1759263" cy="995362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Тихоокеанский</a:t>
            </a:r>
            <a:endParaRPr lang="ru-RU" altLang="ru-RU" sz="1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  <a:endParaRPr lang="ru-RU" altLang="ru-RU" sz="1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  <a:endParaRPr lang="ru-RU" alt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274670" y="1047268"/>
            <a:ext cx="1760538" cy="995362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Дальневосточный университет путей сообщения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263805" y="1037329"/>
            <a:ext cx="1845089" cy="995362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Хабаровский</a:t>
            </a:r>
            <a:endParaRPr lang="ru-RU" altLang="ru-RU" sz="1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  <a:endParaRPr lang="ru-RU" altLang="ru-RU" sz="1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</a:t>
            </a:r>
            <a:endParaRPr lang="ru-RU" altLang="ru-RU" sz="1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  <a:endParaRPr lang="ru-RU" alt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347650" y="1037329"/>
            <a:ext cx="1922186" cy="995362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Хабаровский</a:t>
            </a:r>
            <a:endParaRPr lang="ru-RU" altLang="ru-RU" sz="1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  <a:endParaRPr lang="ru-RU" altLang="ru-RU" sz="1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ниверситет </a:t>
            </a:r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и права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531072" y="1272719"/>
            <a:ext cx="1333501" cy="1008062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altLang="ru-RU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 РАН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335218" y="2221480"/>
            <a:ext cx="1676400" cy="1008000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altLang="ru-RU" sz="1000" dirty="0">
              <a:solidFill>
                <a:prstClr val="white"/>
              </a:solidFill>
            </a:endParaRPr>
          </a:p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экономики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381918" y="2207299"/>
            <a:ext cx="1770063" cy="1008000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государственный университет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6218238" y="3904008"/>
            <a:ext cx="4068000" cy="108000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6251575" y="3963988"/>
            <a:ext cx="2063750" cy="99695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6251575" y="2084388"/>
            <a:ext cx="0" cy="287655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8315325" y="2084388"/>
            <a:ext cx="0" cy="187960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10277338" y="2268398"/>
            <a:ext cx="14288" cy="162000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V="1">
            <a:off x="4164427" y="2084388"/>
            <a:ext cx="0" cy="187960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2167352" y="2084388"/>
            <a:ext cx="0" cy="187960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 flipV="1">
            <a:off x="5096289" y="3200815"/>
            <a:ext cx="0" cy="773113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H="1" flipV="1">
            <a:off x="7250113" y="3190876"/>
            <a:ext cx="0" cy="773113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595" name="Text Box 19" descr="Голубая тисненая бумага"/>
          <p:cNvSpPr txBox="1">
            <a:spLocks noChangeArrowheads="1"/>
          </p:cNvSpPr>
          <p:nvPr/>
        </p:nvSpPr>
        <p:spPr bwMode="auto">
          <a:xfrm>
            <a:off x="1624013" y="5624513"/>
            <a:ext cx="1739900" cy="7223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</a:t>
            </a:r>
            <a:r>
              <a:rPr lang="ru-RU" alt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alt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6" name="Text Box 20" descr="Голубая тисненая бумага"/>
          <p:cNvSpPr txBox="1">
            <a:spLocks noChangeArrowheads="1"/>
          </p:cNvSpPr>
          <p:nvPr/>
        </p:nvSpPr>
        <p:spPr bwMode="auto">
          <a:xfrm>
            <a:off x="3853564" y="5626895"/>
            <a:ext cx="1558751" cy="7223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Спецкурсы и факультативы</a:t>
            </a:r>
            <a:endParaRPr lang="ru-RU" alt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7" name="Text Box 21" descr="Голубая тисненая бумага"/>
          <p:cNvSpPr txBox="1">
            <a:spLocks noChangeArrowheads="1"/>
          </p:cNvSpPr>
          <p:nvPr/>
        </p:nvSpPr>
        <p:spPr bwMode="auto">
          <a:xfrm>
            <a:off x="5907787" y="5687220"/>
            <a:ext cx="1439862" cy="7223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</a:t>
            </a:r>
            <a:endParaRPr lang="ru-RU" alt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01" name="Text Box 25" descr="Голубая тисненая бумага"/>
          <p:cNvSpPr txBox="1">
            <a:spLocks noChangeArrowheads="1"/>
          </p:cNvSpPr>
          <p:nvPr/>
        </p:nvSpPr>
        <p:spPr bwMode="auto">
          <a:xfrm>
            <a:off x="7665528" y="5620545"/>
            <a:ext cx="1392709" cy="7223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Элективные</a:t>
            </a:r>
            <a:endParaRPr lang="ru-RU" altLang="ru-RU" sz="1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</a:t>
            </a:r>
            <a:endParaRPr lang="ru-RU" alt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 flipH="1">
            <a:off x="6251575" y="3963988"/>
            <a:ext cx="998538" cy="99695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5086351" y="3963988"/>
            <a:ext cx="1165225" cy="99695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>
            <a:off x="4154489" y="3963988"/>
            <a:ext cx="2130425" cy="99695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2157413" y="3963988"/>
            <a:ext cx="4127500" cy="99695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2431828" y="2217108"/>
            <a:ext cx="1548258" cy="1041408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физико-технический институт</a:t>
            </a:r>
            <a:endParaRPr lang="ru-RU" alt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>
            <a:off x="3354389" y="3963989"/>
            <a:ext cx="2859087" cy="960437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 flipH="1">
            <a:off x="3363913" y="3248577"/>
            <a:ext cx="0" cy="72000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1524000" y="-41819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ВУЗами - гарантия качества образования в Лицее инновационных технологий</a:t>
            </a: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-441325" y="734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8496300" y="2218283"/>
            <a:ext cx="1511300" cy="1008000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altLang="ru-RU" sz="10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  <a:endParaRPr lang="ru-RU" alt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ФСБ</a:t>
            </a:r>
          </a:p>
          <a:p>
            <a:pPr algn="ctr"/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 flipV="1">
            <a:off x="6240463" y="4005264"/>
            <a:ext cx="2951162" cy="936625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 flipV="1">
            <a:off x="9191625" y="3163405"/>
            <a:ext cx="0" cy="828000"/>
          </a:xfrm>
          <a:prstGeom prst="line">
            <a:avLst/>
          </a:prstGeom>
          <a:noFill/>
          <a:ln w="57150">
            <a:solidFill>
              <a:srgbClr val="EA671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660249" y="4960939"/>
            <a:ext cx="8988425" cy="1722437"/>
          </a:xfrm>
          <a:prstGeom prst="roundRect">
            <a:avLst/>
          </a:prstGeom>
          <a:solidFill>
            <a:schemeClr val="accent6"/>
          </a:solidFill>
          <a:ln w="57150">
            <a:solidFill>
              <a:srgbClr val="EA671E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Хабаровский лицей инновационных технологий</a:t>
            </a:r>
          </a:p>
        </p:txBody>
      </p:sp>
      <p:sp>
        <p:nvSpPr>
          <p:cNvPr id="24598" name="Text Box 22" descr="Голубая тисненая бумага"/>
          <p:cNvSpPr txBox="1">
            <a:spLocks noChangeArrowheads="1"/>
          </p:cNvSpPr>
          <p:nvPr/>
        </p:nvSpPr>
        <p:spPr bwMode="auto">
          <a:xfrm>
            <a:off x="9094473" y="5618103"/>
            <a:ext cx="1295294" cy="7560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altLang="ru-RU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</a:t>
            </a:r>
            <a:endParaRPr lang="ru-RU" alt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25" descr="Голубая тисненая бумага"/>
          <p:cNvSpPr txBox="1">
            <a:spLocks noChangeArrowheads="1"/>
          </p:cNvSpPr>
          <p:nvPr/>
        </p:nvSpPr>
        <p:spPr bwMode="auto">
          <a:xfrm>
            <a:off x="7503347" y="5620201"/>
            <a:ext cx="1392709" cy="7560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Элективные</a:t>
            </a:r>
            <a:endParaRPr lang="ru-RU" altLang="ru-RU" sz="1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</a:t>
            </a:r>
            <a:endParaRPr lang="ru-RU" alt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9" descr="Голубая тисненая бумага"/>
          <p:cNvSpPr txBox="1">
            <a:spLocks noChangeArrowheads="1"/>
          </p:cNvSpPr>
          <p:nvPr/>
        </p:nvSpPr>
        <p:spPr bwMode="auto">
          <a:xfrm>
            <a:off x="1862465" y="5620201"/>
            <a:ext cx="1739900" cy="7560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</a:t>
            </a:r>
            <a:r>
              <a:rPr lang="ru-RU" altLang="ru-RU" sz="1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</a:t>
            </a:r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alt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0" descr="Голубая тисненая бумага"/>
          <p:cNvSpPr txBox="1">
            <a:spLocks noChangeArrowheads="1"/>
          </p:cNvSpPr>
          <p:nvPr/>
        </p:nvSpPr>
        <p:spPr bwMode="auto">
          <a:xfrm>
            <a:off x="3891694" y="5626551"/>
            <a:ext cx="1558751" cy="7560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Спецкурсы и факультативы</a:t>
            </a:r>
            <a:endParaRPr lang="ru-RU" alt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21" descr="Голубая тисненая бумага"/>
          <p:cNvSpPr txBox="1">
            <a:spLocks noChangeArrowheads="1"/>
          </p:cNvSpPr>
          <p:nvPr/>
        </p:nvSpPr>
        <p:spPr bwMode="auto">
          <a:xfrm>
            <a:off x="5745607" y="5619597"/>
            <a:ext cx="1439862" cy="7560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altLang="ru-RU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</a:t>
            </a:r>
            <a:endParaRPr lang="ru-RU" alt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3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960</TotalTime>
  <Words>1361</Words>
  <Application>Microsoft Office PowerPoint</Application>
  <PresentationFormat>Широкоэкранный</PresentationFormat>
  <Paragraphs>424</Paragraphs>
  <Slides>29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46" baseType="lpstr">
      <vt:lpstr>Aparajita</vt:lpstr>
      <vt:lpstr>Arial</vt:lpstr>
      <vt:lpstr>Bauhaus 93</vt:lpstr>
      <vt:lpstr>Calibri</vt:lpstr>
      <vt:lpstr>Calibri Light</vt:lpstr>
      <vt:lpstr>Impact</vt:lpstr>
      <vt:lpstr>Times New Roman</vt:lpstr>
      <vt:lpstr>Wingdings</vt:lpstr>
      <vt:lpstr>Тема Office</vt:lpstr>
      <vt:lpstr>4_Тема Office</vt:lpstr>
      <vt:lpstr>11_Тема Office</vt:lpstr>
      <vt:lpstr>Office Theme</vt:lpstr>
      <vt:lpstr>3_Тема Office</vt:lpstr>
      <vt:lpstr>1_Тема Office</vt:lpstr>
      <vt:lpstr>2_Тема Office</vt:lpstr>
      <vt:lpstr>Acrobat Document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МЕХАНИЗМ ОБЕСПЕЧЕНИЯ КАЧЕСТВА ОБРАЗОВАНИЯ</vt:lpstr>
      <vt:lpstr>Презентация PowerPoint</vt:lpstr>
      <vt:lpstr>Система мотиваций повышения качества образования в лицее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Олимпиада Невельского 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Дополнительное образование для школьников города</vt:lpstr>
      <vt:lpstr>«Школа раннего развития» помогает изучать физику, математику, информатику с 5 класса ученикам других школ города Хабаровска</vt:lpstr>
      <vt:lpstr> Результаты функционирования системы качества образования ЛИТа </vt:lpstr>
      <vt:lpstr>Проект  «Школа Минпросвещения России</vt:lpstr>
      <vt:lpstr>8 магистральных направлений проекта: </vt:lpstr>
      <vt:lpstr>Направление «Знание» предусматривает:</vt:lpstr>
      <vt:lpstr>Самодиагностика</vt:lpstr>
      <vt:lpstr>Знание -48  (51) Здоровье  - 19 (22) Творчество – 25 (29) Воспитание – 17 (22) Профориентация  - 12 (14) Школьная команда – 27 (32) Образовательная среда -  19 (21 ) Школьный климат – 16 (19)</vt:lpstr>
      <vt:lpstr>  Знание: качество и объективность  Критерии единого образовательного пространства   </vt:lpstr>
      <vt:lpstr>   Знание: качество и объективность Критерии инклюзивной образовательной среды    </vt:lpstr>
      <vt:lpstr>Основные критерии  магистрального направления  Проекта «Школа Минпросвещения России»  - «Знание»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МИНПРОСВЕЩЕНИЯ РОССИИ - НОВЫЙ ПPOEKT В СФЕРЕ ОБРАЗОВАНИЯ </dc:title>
  <dc:creator>Win10Pro</dc:creator>
  <cp:lastModifiedBy>Наталья Ивановна</cp:lastModifiedBy>
  <cp:revision>88</cp:revision>
  <cp:lastPrinted>2024-01-30T04:03:15Z</cp:lastPrinted>
  <dcterms:created xsi:type="dcterms:W3CDTF">2024-01-27T13:52:29Z</dcterms:created>
  <dcterms:modified xsi:type="dcterms:W3CDTF">2024-04-11T02:15:37Z</dcterms:modified>
</cp:coreProperties>
</file>