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8" r:id="rId4"/>
    <p:sldId id="264" r:id="rId5"/>
    <p:sldId id="259" r:id="rId6"/>
    <p:sldId id="257" r:id="rId7"/>
    <p:sldId id="269" r:id="rId8"/>
    <p:sldId id="270" r:id="rId9"/>
    <p:sldId id="271" r:id="rId10"/>
    <p:sldId id="272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недопущения распространения </a:t>
            </a:r>
            <a:r>
              <a:rPr lang="ru-RU" sz="1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деятельность лицея в 2021-2022 учебном году  будет организована в соответствии с </a:t>
            </a:r>
            <a:r>
              <a:rPr lang="ru-RU" sz="1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рекомендациями Федеральной службы по надзору в сфере защиты прав потребителей и благополучия человека  </a:t>
            </a:r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Конференция 30.08.20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303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Внешний вид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Внешний вид обучающегося должен соответствовать деловому стилю. Одежда должна быть строгая, деловая, аккуратная. Для спортивных занятий – спортивная форма. Для праздничных мероприятий – праздничная одежда. Украшения должны соответствовать деловому стилю одежды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Дисциплина в образовательном учреждении поддерживается на основе уважения человеческого достоинства обучающихся и педагогических работников. Применение методов физического и психологического воздействия по отношению к обучающимся не 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6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Распределение классного руководства и закрепление кабинетов за классами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8525" y="1824682"/>
            <a:ext cx="9720073" cy="4023360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Вдовина Е.В. – 9б, 29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Мельник А.А. -6 б, 40каб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Голубева Л.И. – 10 а, 30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Гольцман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М.Г. – 10 б, 44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Вихрянова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Е.Ю. – 9 а, 9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Короткова В.В. – 8 а, 8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Дубинская И.А. – 11а, 37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Шекера Г.В. – 5 а, 33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Лысова И.И. – 5 б, 31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Подзорова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Т.Е. – 5 В, 7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Лавинова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Т.В. – 9 в, 34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Гончаренко Н.Н. – 11в,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Пышная Н.А. – 7 а, 34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Мирошниченко С.Н. – 7 в, 45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Тарабанько Е.В.– 8 б, 22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Фирстов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А.П.         – 6 А,24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Данилюк О.А. – 11б, 28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Тарасова Т.А.-      </a:t>
            </a:r>
            <a:r>
              <a:rPr 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в, 38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Н.И. - 7 б,20 </a:t>
            </a:r>
            <a:r>
              <a:rPr lang="ru-RU" sz="20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endParaRPr lang="ru-RU" sz="2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872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4127" y="3091348"/>
            <a:ext cx="10067206" cy="2979251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- это динамичная сфера, которая не может стоять на месте. А  Мы стремимся к тому, чтобы каждая школа ассоциировалась со словом «качество», а знания которые она давала учащимся , позволяли бы им быть успешными в </a:t>
            </a:r>
            <a:r>
              <a:rPr lang="ru-RU" sz="24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любом направлении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С.С.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кравцов</a:t>
            </a: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министр просвещения Российской Федерации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88" y="431801"/>
            <a:ext cx="2942683" cy="2413000"/>
          </a:xfrm>
        </p:spPr>
      </p:pic>
    </p:spTree>
    <p:extLst>
      <p:ext uri="{BB962C8B-B14F-4D97-AF65-F5344CB8AC3E}">
        <p14:creationId xmlns:p14="http://schemas.microsoft.com/office/powerpoint/2010/main" val="173807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Миссия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Определить 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миссию</a:t>
            </a:r>
            <a:r>
              <a:rPr lang="ru-RU" sz="28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том, чтобы создать условия личностного развития учащихся для их адаптации к жизни в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обществе,  сделать все необходимое для недопущения 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распространения </a:t>
            </a:r>
            <a:r>
              <a:rPr lang="ru-RU" sz="28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короновирусной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инфекции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2021-2022 </a:t>
            </a: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учебном году </a:t>
            </a:r>
          </a:p>
          <a:p>
            <a:pPr marL="609600" indent="-609600">
              <a:buFontTx/>
              <a:buAutoNum type="arabicPeriod"/>
            </a:pPr>
            <a:r>
              <a:rPr lang="ru-RU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Утвердить цель работы лицея: Создание единого инновационного пространства  адекватного современным условиям для развития личности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учащегося</a:t>
            </a:r>
          </a:p>
          <a:p>
            <a:pPr marL="0" indent="0">
              <a:buNone/>
            </a:pP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691" y="258254"/>
            <a:ext cx="2871387" cy="215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11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Концептуальная основа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Российской Федерации; </a:t>
            </a:r>
          </a:p>
          <a:p>
            <a: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</a:t>
            </a:r>
            <a:r>
              <a:rPr lang="ru-RU" alt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273-ФЗ «Об образовании в Российской Федерации»; </a:t>
            </a:r>
          </a:p>
          <a:p>
            <a:r>
              <a:rPr lang="ru-RU" altLang="ru-RU" sz="24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анПин</a:t>
            </a:r>
            <a:r>
              <a:rPr lang="ru-RU" alt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30.06.2020 №3.1/2.4.3598.20 о недопущении распространения </a:t>
            </a:r>
            <a:r>
              <a:rPr lang="ru-RU" altLang="ru-RU" sz="2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короновирусной</a:t>
            </a:r>
            <a:r>
              <a:rPr lang="ru-RU" alt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</a:t>
            </a:r>
          </a:p>
          <a:p>
            <a:r>
              <a:rPr lang="ru-RU" alt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</a:t>
            </a:r>
            <a:r>
              <a:rPr lang="ru-RU" altLang="ru-RU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"Педагог (педагогическая деятельность в сфере дошкольного, начального общего, основного общего, среднего общего образования) (воспитатель, учитель)" (утв. приказом Министерства труда и социальной защиты РФ от 18 октября 2013 года № 544н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08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Утвердить задачи лицея на 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2021– 2022 </a:t>
            </a:r>
            <a:r>
              <a:rPr lang="ru-RU" sz="5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учебный год: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целях недопущения распространения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короновирусной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инфекции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организовать деятельность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лицея в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2021-2022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учебном году 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соответствии с </a:t>
            </a:r>
            <a:r>
              <a:rPr lang="ru-RU" sz="24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рекомендациями Федеральной службы по надзору в сфере защиты прав потребителей и благополучия человека </a:t>
            </a:r>
            <a:endParaRPr lang="en-US" sz="24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Продолжить обеспечение реализации комплекса мер по вопросам безопасности , воспитательной работы, психологического сопровождения участников образовательного процесса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Обеспечить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государственный стандарт образования для учащихся лицея, сохраняя высокое качество обучения на основе внедрения новых образовательных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технологий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Продолжить развитие ресурсного, материально – технического, кадрового, научно – методического обеспечения образовательного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процесса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Совершенствовать воспитательную систему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МАОУ </a:t>
            </a: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ЛИТ, ориентированную на творческое сотрудничество и преобразующую совместную деятельность учителя – ученика – родителей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Создать организационный комитет, составить план мероприятий по достойной встрече 30 летнего юбилея лицея</a:t>
            </a:r>
            <a:endParaRPr lang="ru-RU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90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Правила </a:t>
            </a:r>
            <a:b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внутреннего распорядка: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 регламентируют трудовой распорядок, организационную и общекультурную дисциплину в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лицее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Права и обязанности обучающихся в лицее</a:t>
            </a:r>
            <a:endParaRPr lang="ru-RU" sz="16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занятий обучающихся определен уставом лицея.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Учебный год в  Лицее  начинается 1 сентября. Продолжительность учебного года: 5-11 классы - не менее 34 недель без учета государственной итоговой аттестации.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Продолжительность каникул в течение учебного года не менее 30 календарных дней. Летние каникулы не менее 8 недель для учащихся 9- х классов, для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-8,10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не менее 12 недель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2.4. Лицей работает по графику шестидневной учебной недели. 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проводятся в  первую смену.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Продолжительность урока (академический час) во всех классах не должна превышать 45 минут. </a:t>
            </a:r>
          </a:p>
          <a:p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перемен 10, 15,20 минут: 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питания: завтрак 70 </a:t>
            </a:r>
            <a:r>
              <a:rPr lang="ru-RU" sz="16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обед 120 </a:t>
            </a:r>
            <a:r>
              <a:rPr lang="ru-RU" sz="16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33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328" y="111082"/>
            <a:ext cx="9720072" cy="149961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 Лицея имеют право: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6327" y="1159933"/>
            <a:ext cx="9720073" cy="4023360"/>
          </a:xfrm>
        </p:spPr>
        <p:txBody>
          <a:bodyPr>
            <a:noAutofit/>
          </a:bodyPr>
          <a:lstStyle/>
          <a:p>
            <a:pPr lvl="0"/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бесплатного общего образования в соответствии с федеральными государственными образовательными стандартами и федеральными государственными </a:t>
            </a:r>
            <a:r>
              <a:rPr lang="ru-RU" sz="1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требованиями;обучение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федеральными государственными образо­вательными стандартами и федеральными государственными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требованиями;  </a:t>
            </a:r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защиту прав личности и вежливое отношение к себе, на уважение своего человеческого достоинства, на свободу совести, информации, на свободное выражение собственных мнений и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убеждений;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предмета углубленного изучения, факультативных, элективных  занятий,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открытую и своевременную оценку его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знаний;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 во всероссийской и иных олимпиадах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заблаговременное уведомление о сроке контрольной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предложений в администрацию Лицея по улучшению обучения и воспитания;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обеспечение качественным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питанием;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детских общественных организаций, а также клубов, секций, кружков и других объединений школьников по 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интересам; на </a:t>
            </a:r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  пользование  библиотечно-информационными ресурсами библиотеки Лицея;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управлении Лицеем  в форме, определяемой Уставом Лицея;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получение дополнительных образовательных услуг (в том числе платных на договорной основе);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свободное посещение мероприятий, не предусмотренных учебным планом;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участие в общественно-полезном труде;</a:t>
            </a:r>
          </a:p>
          <a:p>
            <a:pPr lvl="0"/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перевод в другое образовательное учреждение, реализующее образовательную программу соответствующего уровня, при согласии этого образовательного учреждения и успешном прохождении ими аттестации.</a:t>
            </a:r>
          </a:p>
          <a:p>
            <a:r>
              <a:rPr lang="ru-RU" sz="1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  перечисленных   выше   прав   несовместимо   с нарушением общественного порядка, норм нравственности и охраны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524298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2.7. Обучающиеся Лицея  обязаны: 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овладевать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знаниями;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и выполнять требования Устава;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пропускать уроки, не опаздывать на занятия без уважительных причин; аккуратно вести дневник и подавать его при первом требовании учителя; принимать активное участие в жизни Лицея, поддерживать и развивать традиции Лицея и его авторитет;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вежливым в общении с учителем, уважительно относиться к родителям, проявлять милосердие, заботиться о младших, уважать честь и достоинство других обучающихся и работников учреждения;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требования работников учреждения по соблюдению правил внутреннего распорядка;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достойно вести себя, соблюдать культуру поведения и внешнего вида; заботиться о здоровье и безопасности своей жизни и жизни товарищей; в случае пропуска занятий представить справку или оправдательный документ; 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 и соблюдать правила техники безопасности на уроках, правила дорожного движения на улицах, поведения на воде, противопожарной безопасности;</a:t>
            </a:r>
          </a:p>
          <a:p>
            <a:pPr lvl="0"/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бережно относиться к государственной, общественной и личной собственности, охранять природу.</a:t>
            </a:r>
          </a:p>
          <a:p>
            <a:endParaRPr lang="ru-RU" sz="1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262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запрещается: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приносить</a:t>
            </a:r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передавать, использовать в Лицее оружие, спиртные напитки, табачные изделия, токсические и наркотические вещества;</a:t>
            </a:r>
          </a:p>
          <a:p>
            <a:pPr lvl="0"/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любые предметы и вещества, которые могут привести к взрывам и возгоранием;</a:t>
            </a:r>
          </a:p>
          <a:p>
            <a:pPr lvl="0"/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физическую силу и психическое воздействие для     выяснения отношений, запугивания, вымогательства;</a:t>
            </a:r>
          </a:p>
          <a:p>
            <a:pPr lvl="0"/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любые действия, влекущие за собой опасные последствия для окружающих, такие как толкание, удары предметами, бросание чем-либо.</a:t>
            </a:r>
          </a:p>
          <a:p>
            <a:r>
              <a:rPr 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2.9. Обучающиеся несут персональную ответственность за сохранность собственной одежды и вещей в случае не сдачи их в гардероб, а администрация Лицее отвечает за сохранность вещей, сданных в гардероб.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482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1156</TotalTime>
  <Words>1204</Words>
  <Application>Microsoft Office PowerPoint</Application>
  <PresentationFormat>Широкоэкранный</PresentationFormat>
  <Paragraphs>70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Times New Roman</vt:lpstr>
      <vt:lpstr>Tw Cen MT</vt:lpstr>
      <vt:lpstr>Tw Cen MT Condensed</vt:lpstr>
      <vt:lpstr>Wingdings 3</vt:lpstr>
      <vt:lpstr>Интеграл</vt:lpstr>
      <vt:lpstr>В целях недопущения распространения короновирусной инфекции деятельность лицея в 2021-2022 учебном году  будет организована в соответствии с СанПин, рекомендациями Федеральной службы по надзору в сфере защиты прав потребителей и благополучия человека  </vt:lpstr>
      <vt:lpstr>Образование - это динамичная сфера, которая не может стоять на месте. А  Мы стремимся к тому, чтобы каждая школа ассоциировалась со словом «качество», а знания которые она давала учащимся , позволяли бы им быть успешными в любом направлении   С.С. кравцов, министр просвещения Российской Федерации</vt:lpstr>
      <vt:lpstr>          Миссия, цель:</vt:lpstr>
      <vt:lpstr>Концептуальная основа </vt:lpstr>
      <vt:lpstr>Утвердить задачи лицея на 2021– 2022 учебный год:</vt:lpstr>
      <vt:lpstr>                  Правила         внутреннего распорядка:</vt:lpstr>
      <vt:lpstr>Обучающиеся  Лицея имеют право: </vt:lpstr>
      <vt:lpstr>2.7. Обучающиеся Лицея  обязаны:  </vt:lpstr>
      <vt:lpstr>Обучающимся запрещается: </vt:lpstr>
      <vt:lpstr>Внешний вид </vt:lpstr>
      <vt:lpstr>Распределение классного руководства и закрепление кабинетов за классами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должна успевать и за своими учениками, и за развитием общества, и за информационными потоками, а по-хорошему должна быть впереди, опережать всё это. Нужно обновить содержание образования,  сохранив при этом, разумеется наши традиции и преимущества» В.В. Путин из Послания Президента РФ Федеральному  собранию</dc:title>
  <dc:creator>VV Polozova</dc:creator>
  <cp:lastModifiedBy>VV Polozova</cp:lastModifiedBy>
  <cp:revision>71</cp:revision>
  <dcterms:created xsi:type="dcterms:W3CDTF">2017-08-23T00:51:23Z</dcterms:created>
  <dcterms:modified xsi:type="dcterms:W3CDTF">2021-08-28T04:38:40Z</dcterms:modified>
</cp:coreProperties>
</file>