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3" r:id="rId2"/>
    <p:sldId id="268" r:id="rId3"/>
    <p:sldId id="258" r:id="rId4"/>
    <p:sldId id="264" r:id="rId5"/>
    <p:sldId id="276" r:id="rId6"/>
    <p:sldId id="274" r:id="rId7"/>
    <p:sldId id="257" r:id="rId8"/>
    <p:sldId id="269" r:id="rId9"/>
    <p:sldId id="270" r:id="rId10"/>
    <p:sldId id="271" r:id="rId11"/>
    <p:sldId id="272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7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9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Конференция 30.08.20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Повестка Дня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/>
              <a:t>1. </a:t>
            </a:r>
            <a:r>
              <a:rPr lang="ru-RU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учебной работы за 2021/2022 год и задачи на новый учебный год 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Н.И.Шашлова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Т.Д.Пестрикова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зам. директора по УВР) </a:t>
            </a:r>
            <a:b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2. Инновационная работа Центра НИТ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Д.В.Шестопалов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зам. директора по ИТ) </a:t>
            </a:r>
            <a:b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3. Итоги </a:t>
            </a:r>
            <a:r>
              <a:rPr lang="ru-RU" sz="27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внеучебной</a:t>
            </a:r>
            <a:r>
              <a:rPr lang="ru-RU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деятельности, летней практики за 2021/2022 учебный год 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Е.В.Николаева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зам. директора по ВР)</a:t>
            </a:r>
            <a:b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Правила внутреннего распорядка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(В.В. Полозова, директор)</a:t>
            </a:r>
            <a:b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Отчет об использовании финансовых средств за 2021/2022 год 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Е.А.Шилина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главный бухгалтер) 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Разное.</a:t>
            </a:r>
            <a:b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2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83"/>
            <a:ext cx="2717800" cy="2717800"/>
          </a:xfrm>
        </p:spPr>
      </p:pic>
    </p:spTree>
    <p:extLst>
      <p:ext uri="{BB962C8B-B14F-4D97-AF65-F5344CB8AC3E}">
        <p14:creationId xmlns:p14="http://schemas.microsoft.com/office/powerpoint/2010/main" val="107753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запрещается: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приносить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передавать, использовать в Лицее оружие, спиртные напитки, табачные изделия, токсические и наркотические вещества;</a:t>
            </a:r>
          </a:p>
          <a:p>
            <a:pPr lvl="0"/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любые предметы и вещества, которые могут привести к взрывам и возгоранием;</a:t>
            </a:r>
          </a:p>
          <a:p>
            <a:pPr lvl="0"/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физическую силу и психическое воздействие для     выяснения отношений, запугивания, вымогательства;</a:t>
            </a:r>
          </a:p>
          <a:p>
            <a:pPr lvl="0"/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любые действия, влекущие за собой опасные последствия для окружающих, такие как толкание, удары предметами, бросание чем-либо.</a:t>
            </a:r>
          </a:p>
          <a:p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2.9. Обучающиеся несут персональную ответственность за сохранность собственной одежды и вещей в случае не сдачи их в гардероб, а администрация Лицее отвечает за сохранность вещей, сданных в гардероб.   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467" y="14817"/>
            <a:ext cx="3028244" cy="227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82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068" y="1473200"/>
            <a:ext cx="10380132" cy="4836160"/>
          </a:xfrm>
        </p:spPr>
        <p:txBody>
          <a:bodyPr>
            <a:normAutofit lnSpcReduction="10000"/>
          </a:bodyPr>
          <a:lstStyle/>
          <a:p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Внешний вид обучающегося должен соответствовать деловому стилю. Одежда должна быть строгая, деловая, аккуратная. Для спортивных занятий – спортивная форма. Для праздничных мероприятий – праздничная одежда. Украшения должны соответствовать деловому стилю одежды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5.3. Дисциплина в образовательном учреждении поддерживается на основе уважения человеческого достоинства обучающихся и педагогических работников. Применение методов физического и психологического воздействия по отношению к обучающимся не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489" y="0"/>
            <a:ext cx="4199547" cy="314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6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525" y="82708"/>
            <a:ext cx="9720072" cy="149961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Распределение классного руководства и закрепление кабинетов за классами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8525" y="1824682"/>
            <a:ext cx="10250837" cy="4699686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Шекера Г.В. – 6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Вихрянова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Е.Ю. –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10А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9 </a:t>
            </a:r>
            <a:r>
              <a:rPr lang="ru-RU" sz="1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Лысова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И.И. – 6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Б,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ru-RU" sz="1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ЛавиноваТ.В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10Б , 35 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Подзорова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Т.Е. – 6В, 7 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Филимонова Н.В. – 5Б, 20 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Н.И.–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 24 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Голубева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Л.И. –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11А,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1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Мельник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7Б, 40 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Гольцман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М.Г. –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11Б,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</a:t>
            </a:r>
            <a:r>
              <a:rPr lang="ru-RU" sz="1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Пышная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 – 8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  <a:r>
              <a:rPr lang="ru-RU" sz="1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Дубинская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И.А. – 5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</a:t>
            </a:r>
            <a:r>
              <a:rPr lang="ru-RU" sz="1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Мельник А.А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7Б</a:t>
            </a:r>
            <a:r>
              <a:rPr lang="ru-RU" sz="16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Данилюк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О.А. –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8Б,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1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Мирошниченко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С.Н. – 8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В,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Гончаренко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Н.Н. – 5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В, 36 </a:t>
            </a:r>
            <a:r>
              <a:rPr lang="ru-RU" sz="1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Короткова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 –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9А,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Тарабанько Е.В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9Б,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1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Бобкова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Л.М.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9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В, 38 </a:t>
            </a:r>
            <a:r>
              <a:rPr lang="ru-RU" sz="1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dirty="0" smtClean="0"/>
              <a:t>  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2217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3091348"/>
            <a:ext cx="10067206" cy="297925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- это динамичная сфера, которая не может стоять на месте. А  Мы стремимся к тому, чтобы каждая школа ассоциировалась со словом «качество», а знания которые она давала учащимся , позволяли бы им быть успешными в </a:t>
            </a:r>
            <a:r>
              <a:rPr lang="ru-RU" sz="2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любом направлении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С.С. </a:t>
            </a:r>
            <a:r>
              <a:rPr lang="ru-RU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кравцов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министр просвещения Российской Федерации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8" y="431801"/>
            <a:ext cx="2942683" cy="2413000"/>
          </a:xfrm>
        </p:spPr>
      </p:pic>
    </p:spTree>
    <p:extLst>
      <p:ext uri="{BB962C8B-B14F-4D97-AF65-F5344CB8AC3E}">
        <p14:creationId xmlns:p14="http://schemas.microsoft.com/office/powerpoint/2010/main" val="1738070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Миссия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миссию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том, чтобы создать условия личностного развития учащихся для их адаптации к жизни в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обществе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Утвердить цель работы лицея: Создание единого инновационного пространства  адекватного современным условиям для развития личности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учащегося</a:t>
            </a:r>
          </a:p>
          <a:p>
            <a:pPr marL="0" indent="0">
              <a:buNone/>
            </a:pP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76" y="132460"/>
            <a:ext cx="2871387" cy="21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11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Концептуальная основа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Российской Федерации; </a:t>
            </a:r>
          </a:p>
          <a:p>
            <a:r>
              <a:rPr lang="ru-RU" alt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2012 г. </a:t>
            </a:r>
            <a:r>
              <a:rPr lang="ru-RU" alt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alt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273-ФЗ «Об образовании в Российской Федерации»; </a:t>
            </a:r>
          </a:p>
          <a:p>
            <a:r>
              <a:rPr lang="ru-RU" alt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анПин</a:t>
            </a:r>
            <a:r>
              <a:rPr lang="ru-RU" alt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30.06.2020 №3.1/2.4.3598.20 о недопущении распространения </a:t>
            </a:r>
            <a:r>
              <a:rPr lang="ru-RU" altLang="ru-RU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короновирусной</a:t>
            </a:r>
            <a:r>
              <a:rPr lang="ru-RU" alt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</a:t>
            </a:r>
          </a:p>
          <a:p>
            <a:r>
              <a:rPr lang="ru-RU" alt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</a:t>
            </a:r>
            <a:r>
              <a:rPr lang="ru-RU" alt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"Педагог (педагогическая деятельность в сфере дошкольного, начального общего, основного общего, среднего общего образования) (воспитатель, учитель)" (утв. приказом Министерства труда и социальной защиты РФ от 18 октября 2013 года № 544н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08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89691" cy="351424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267" y="0"/>
            <a:ext cx="4928733" cy="3514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845" y="245533"/>
            <a:ext cx="5294836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81" y="3574091"/>
            <a:ext cx="4371292" cy="30976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1" y="4650016"/>
            <a:ext cx="3111310" cy="175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09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Утвердить задачи лицея на </a:t>
            </a: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2022– 2023 </a:t>
            </a:r>
            <a:r>
              <a:rPr lang="ru-RU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учебный год: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целях недопущения распространения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инфекции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организовать деятельность 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лицея в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учебном году 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sz="1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рекомендациями Федеральной службы по надзору в сфере защиты прав потребителей и благополучия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человека. </a:t>
            </a:r>
            <a:endParaRPr lang="en-US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Продолжить обеспечение реализации комплекса мер по вопросам безопасности , воспитательной     работы, психологического сопровождения участников образовательного процесса.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государственный стандарт образования для учащихся лицея, сохраняя высокое качество обучения на основе внедрения новых образовательных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технологий.</a:t>
            </a:r>
            <a:endParaRPr lang="en-US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переход 5 классов на новый ФГОС ООО, который обеспечивает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личностное развитие учащихся, включая гражданское, патриотическое, духовно-нравственное, эстетическое, физическое, трудовое, экологическое воспитание.</a:t>
            </a:r>
          </a:p>
          <a:p>
            <a:pPr lvl="0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Продолжить 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ресурсного, материально – технического, кадрового, научно – методического обеспечения образовательного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процесса.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Совершенствовать воспитательную систему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ЛИТ, ориентированную на творческое сотрудничество и преобразующую совместную деятельность учителя – ученика – родителей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173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внутреннего    распорядка: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 регламентируют трудовой распорядок, организационную и общекультурную дисциплину в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лицее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Права и обязанности обучающихся в лицее</a:t>
            </a:r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занятий обучающихся определен уставом лицея.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 Учебный год в  Лицее  начинается 1 сентября. Продолжительность учебного года: 5-11 классы - не менее 34 недель без учета государственной итоговой аттестации.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Продолжительность каникул в течение учебного года не менее 30 календарных дней. Летние каникулы не менее 8 недель для учащихся 9- х классов, для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-8,10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не менее 12 недель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 Лицей работает по графику шестидневной учебной недели. 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проводятся в  первую смену.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Продолжительность урока (академический час) во всех классах не должна превышать 45 минут. 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перемен 10, 15,20 минут: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питания: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 70 </a:t>
            </a:r>
            <a:r>
              <a:rPr lang="ru-RU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обед 120 </a:t>
            </a:r>
            <a:r>
              <a:rPr lang="ru-RU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1" y="17607"/>
            <a:ext cx="3028422" cy="226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32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328" y="111082"/>
            <a:ext cx="9720072" cy="149961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 Лицея имеют право: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327" y="1159933"/>
            <a:ext cx="9720073" cy="4023360"/>
          </a:xfrm>
        </p:spPr>
        <p:txBody>
          <a:bodyPr>
            <a:noAutofit/>
          </a:bodyPr>
          <a:lstStyle/>
          <a:p>
            <a:pPr lvl="0"/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бесплатного общего образования в соответствии с федеральными государственными образовательными стандартами и федеральными государственными </a:t>
            </a:r>
            <a:r>
              <a:rPr lang="ru-RU" sz="1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требованиями;обучение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федеральными государственными образо­вательными стандартами и федеральными государственными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требованиями;  </a:t>
            </a: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защиту прав личности и вежливое отношение к себе, на уважение своего человеческого достоинства, на свободу совести, информации, на свободное выражение собственных мнений и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убеждений; на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предмета углубленного изучения, факультативных, элективных  занятий,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открытую и своевременную оценку его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знаний; на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 во всероссийской и иных олимпиадах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школьников; на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заблаговременное уведомление о сроке контрольной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работы; на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предложений в администрацию Лицея по улучшению обучения и воспитания;</a:t>
            </a:r>
          </a:p>
          <a:p>
            <a:pPr lvl="0"/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качественным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питанием; на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детских общественных организаций, а также клубов, секций, кружков и других объединений школьников по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интересам; на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 пользование  библиотечно-информационными ресурсами библиотеки Лицея;</a:t>
            </a:r>
          </a:p>
          <a:p>
            <a:pPr lvl="0"/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участие в управлении Лицеем  в форме, определяемой Уставом Лицея;</a:t>
            </a:r>
          </a:p>
          <a:p>
            <a:pPr lvl="0"/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дополнительных образовательных услуг (в том числе платных на договорной основе);</a:t>
            </a:r>
          </a:p>
          <a:p>
            <a:pPr lvl="0"/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свободное посещение мероприятий, не предусмотренных учебным планом;</a:t>
            </a:r>
          </a:p>
          <a:p>
            <a:pPr lvl="0"/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участие в общественно-полезном труде;</a:t>
            </a:r>
          </a:p>
          <a:p>
            <a:pPr lvl="0"/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перевод в другое образовательное учреждение, реализующее образовательную программу соответствующего уровня, при согласии этого образовательного учреждения и успешном прохождении ими аттестации.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  перечисленных   выше   прав   несовместимо   с нарушением общественного порядка, норм нравственности и охраны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524298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2.7. Обучающиеся Лицея  обязаны: 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711" y="1888066"/>
            <a:ext cx="9720073" cy="4023360"/>
          </a:xfrm>
        </p:spPr>
        <p:txBody>
          <a:bodyPr>
            <a:noAutofit/>
          </a:bodyPr>
          <a:lstStyle/>
          <a:p>
            <a:pPr lvl="0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овладевать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знаниями;</a:t>
            </a:r>
          </a:p>
          <a:p>
            <a:pPr lvl="0"/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и выполнять требования Устава;</a:t>
            </a:r>
          </a:p>
          <a:p>
            <a:pPr lvl="0"/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пропускать уроки, не опаздывать на занятия без уважительных причин; </a:t>
            </a:r>
            <a:endParaRPr lang="ru-RU" sz="1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вести дневник и подавать его при первом требовании учителя; принимать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</a:t>
            </a:r>
          </a:p>
          <a:p>
            <a:pPr lvl="0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жизни Лицея, поддерживать и развивать традиции Лицея и его авторитет;</a:t>
            </a:r>
          </a:p>
          <a:p>
            <a:pPr lvl="0"/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вежливым в общении с учителем, уважительно относиться к родителям, проявлять милосердие, заботиться о младших, уважать честь и достоинство других обучающихся и работников учреждения;</a:t>
            </a:r>
          </a:p>
          <a:p>
            <a:pPr lvl="0"/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требования работников учреждения по соблюдению правил внутреннего распорядка;</a:t>
            </a:r>
          </a:p>
          <a:p>
            <a:pPr lvl="0"/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достойно вести себя, соблюдать культуру поведения и внешнего вида; заботиться о здоровье и безопасности своей жизни и жизни товарищей; в случае пропуска занятий представить справку или оправдательный документ; </a:t>
            </a:r>
          </a:p>
          <a:p>
            <a:pPr lvl="0"/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и соблюдать правила техники безопасности на уроках, правила дорожного движения на улицах, поведения на воде, противопожарной безопасности;</a:t>
            </a:r>
          </a:p>
          <a:p>
            <a:pPr lvl="0"/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 относиться к государственной, общественной и личной собственности, охранять природу.</a:t>
            </a:r>
          </a:p>
          <a:p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133" y="0"/>
            <a:ext cx="2798234" cy="395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62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1247</TotalTime>
  <Words>1172</Words>
  <Application>Microsoft Office PowerPoint</Application>
  <PresentationFormat>Широкоэкранный</PresentationFormat>
  <Paragraphs>76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Times New Roman</vt:lpstr>
      <vt:lpstr>Tw Cen MT</vt:lpstr>
      <vt:lpstr>Tw Cen MT Condensed</vt:lpstr>
      <vt:lpstr>Wingdings 3</vt:lpstr>
      <vt:lpstr>Интеграл</vt:lpstr>
      <vt:lpstr>Конференция 30.08.2022                         Повестка Дня   1. Итоги учебной работы за 2021/2022 год и задачи на новый учебный год (Н.И.Шашлова, Т.Д.Пестрикова зам. директора по УВР)   2. Инновационная работа Центра НИТ (Д.В.Шестопалов, зам. директора по ИТ)   3. Итоги внеучебной деятельности, летней практики за 2021/2022 учебный год (Е.В.Николаева зам. директора по ВР) 4. Правила внутреннего распорядка (В.В. Полозова, директор) 5. Отчет об использовании финансовых средств за 2021/2022 год (Е.А.Шилина, главный бухгалтер)  6. Разное.                      </vt:lpstr>
      <vt:lpstr>Образование - это динамичная сфера, которая не может стоять на месте. А  Мы стремимся к тому, чтобы каждая школа ассоциировалась со словом «качество», а знания которые она давала учащимся , позволяли бы им быть успешными в любом направлении   С.С. кравцов, министр просвещения Российской Федерации</vt:lpstr>
      <vt:lpstr>          Миссия, цель:</vt:lpstr>
      <vt:lpstr>Концептуальная основа </vt:lpstr>
      <vt:lpstr>Презентация PowerPoint</vt:lpstr>
      <vt:lpstr>Утвердить задачи лицея на 2022– 2023 учебный год:</vt:lpstr>
      <vt:lpstr>                                                Правила                                              внутреннего    распорядка:</vt:lpstr>
      <vt:lpstr>Обучающиеся  Лицея имеют право: </vt:lpstr>
      <vt:lpstr>2.7. Обучающиеся Лицея  обязаны:  </vt:lpstr>
      <vt:lpstr>Обучающимся запрещается:                   </vt:lpstr>
      <vt:lpstr>Внешний вид </vt:lpstr>
      <vt:lpstr>Распределение классного руководства и закрепление кабинетов за классами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должна успевать и за своими учениками, и за развитием общества, и за информационными потоками, а по-хорошему должна быть впереди, опережать всё это. Нужно обновить содержание образования,  сохранив при этом, разумеется наши традиции и преимущества» В.В. Путин из Послания Президента РФ Федеральному  собранию</dc:title>
  <dc:creator>VV Polozova</dc:creator>
  <cp:lastModifiedBy>VV Polozova</cp:lastModifiedBy>
  <cp:revision>79</cp:revision>
  <dcterms:created xsi:type="dcterms:W3CDTF">2017-08-23T00:51:23Z</dcterms:created>
  <dcterms:modified xsi:type="dcterms:W3CDTF">2022-08-30T03:45:50Z</dcterms:modified>
</cp:coreProperties>
</file>