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8" r:id="rId3"/>
    <p:sldId id="279" r:id="rId4"/>
    <p:sldId id="280" r:id="rId5"/>
    <p:sldId id="285" r:id="rId6"/>
    <p:sldId id="286" r:id="rId7"/>
    <p:sldId id="284" r:id="rId8"/>
    <p:sldId id="268" r:id="rId9"/>
    <p:sldId id="287" r:id="rId10"/>
    <p:sldId id="288" r:id="rId11"/>
    <p:sldId id="282" r:id="rId12"/>
    <p:sldId id="281" r:id="rId13"/>
    <p:sldId id="261" r:id="rId14"/>
    <p:sldId id="289" r:id="rId15"/>
    <p:sldId id="277" r:id="rId16"/>
    <p:sldId id="28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99FFCC"/>
    <a:srgbClr val="FFFF99"/>
    <a:srgbClr val="CCECFF"/>
    <a:srgbClr val="FFFFCC"/>
    <a:srgbClr val="FFFFFF"/>
    <a:srgbClr val="00FFCC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категорий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accent6">
                  <a:lumMod val="50000"/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77%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371-495B-8D2C-CD4C3C7F29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371-495B-8D2C-CD4C3C7F29E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371-495B-8D2C-CD4C3C7F29EC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ВКК</c:v>
                </c:pt>
                <c:pt idx="1">
                  <c:v>1КК</c:v>
                </c:pt>
                <c:pt idx="2">
                  <c:v>СЗД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371-495B-8D2C-CD4C3C7F29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93716960"/>
        <c:axId val="1793713152"/>
      </c:barChart>
      <c:catAx>
        <c:axId val="17937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93713152"/>
        <c:crosses val="autoZero"/>
        <c:auto val="1"/>
        <c:lblAlgn val="ctr"/>
        <c:lblOffset val="100"/>
        <c:noMultiLvlLbl val="0"/>
      </c:catAx>
      <c:valAx>
        <c:axId val="17937131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93716960"/>
        <c:crosses val="autoZero"/>
        <c:crossBetween val="between"/>
      </c:valAx>
      <c:spPr>
        <a:noFill/>
        <a:ln>
          <a:noFill/>
        </a:ln>
        <a:effectLst>
          <a:outerShdw blurRad="76200" dist="12700" dir="2700000" sy="-23000" kx="-800400" algn="bl" rotWithShape="0">
            <a:prstClr val="black">
              <a:alpha val="20000"/>
            </a:prstClr>
          </a:outerShdw>
        </a:effectLst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939C-1566-42B4-AAA9-CA08E04D34E1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6A4BF-C20B-4F08-853E-BD09BF9C6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5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8F81A6-E3A3-4B25-AC32-673DBFFF599E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6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7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98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27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188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1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0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9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2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05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0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0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8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1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0FB1-7528-4084-A986-9AC7FE72896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9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8065180" cy="1053193"/>
          </a:xfrm>
          <a:solidFill>
            <a:srgbClr val="FFCC00"/>
          </a:solidFill>
        </p:spPr>
        <p:txBody>
          <a:bodyPr anchor="t"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для  5-х классов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22521" y="3673929"/>
            <a:ext cx="1941966" cy="578392"/>
          </a:xfrm>
          <a:solidFill>
            <a:srgbClr val="FFCC66"/>
          </a:solidFill>
        </p:spPr>
        <p:txBody>
          <a:bodyPr/>
          <a:lstStyle/>
          <a:p>
            <a:r>
              <a:rPr lang="ru-RU" b="1" dirty="0" smtClean="0"/>
              <a:t>30.08.2023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08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091" y="533400"/>
            <a:ext cx="8915400" cy="3777622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2023-2024 учебный год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85794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Календарный график на 2023-2024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447043"/>
              </p:ext>
            </p:extLst>
          </p:nvPr>
        </p:nvGraphicFramePr>
        <p:xfrm>
          <a:off x="2204359" y="2090058"/>
          <a:ext cx="9300254" cy="3853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553"/>
                <a:gridCol w="659513"/>
                <a:gridCol w="653924"/>
                <a:gridCol w="648335"/>
                <a:gridCol w="782474"/>
                <a:gridCol w="779679"/>
                <a:gridCol w="659513"/>
                <a:gridCol w="659513"/>
                <a:gridCol w="693047"/>
                <a:gridCol w="637157"/>
                <a:gridCol w="695842"/>
                <a:gridCol w="670692"/>
                <a:gridCol w="628773"/>
                <a:gridCol w="595239"/>
              </a:tblGrid>
              <a:tr h="4833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Класс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vert="vert27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Учебные занятия </a:t>
                      </a:r>
                      <a:r>
                        <a:rPr lang="en-US" sz="1000" b="1" u="none" strike="noStrike" dirty="0">
                          <a:effectLst/>
                        </a:rPr>
                        <a:t>I </a:t>
                      </a:r>
                      <a:r>
                        <a:rPr lang="ru-RU" sz="1000" b="1" u="none" strike="noStrike" dirty="0">
                          <a:effectLst/>
                        </a:rPr>
                        <a:t>четверти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Каникулы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vert="vert270" anchor="ctr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Учебные занятия           </a:t>
                      </a:r>
                      <a:r>
                        <a:rPr lang="en-US" sz="1000" b="1" u="none" strike="noStrike" dirty="0">
                          <a:effectLst/>
                        </a:rPr>
                        <a:t>II </a:t>
                      </a:r>
                      <a:r>
                        <a:rPr lang="ru-RU" sz="1000" b="1" u="none" strike="noStrike" dirty="0">
                          <a:effectLst/>
                        </a:rPr>
                        <a:t>четверти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Каникулы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vert="vert270" anchor="ctr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Учебные занятия          </a:t>
                      </a:r>
                      <a:r>
                        <a:rPr lang="en-US" sz="1000" b="1" u="none" strike="noStrike" dirty="0">
                          <a:effectLst/>
                        </a:rPr>
                        <a:t>III </a:t>
                      </a:r>
                      <a:r>
                        <a:rPr lang="ru-RU" sz="1000" b="1" u="none" strike="noStrike" dirty="0">
                          <a:effectLst/>
                        </a:rPr>
                        <a:t>четверти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Каникулы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vert="vert270" anchor="ctr"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Учебные занятия </a:t>
                      </a:r>
                      <a:r>
                        <a:rPr lang="en-US" sz="1000" b="1" u="none" strike="noStrike" dirty="0">
                          <a:effectLst/>
                        </a:rPr>
                        <a:t>IV </a:t>
                      </a:r>
                      <a:r>
                        <a:rPr lang="ru-RU" sz="1000" b="1" u="none" strike="noStrike" dirty="0">
                          <a:effectLst/>
                        </a:rPr>
                        <a:t>четверти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Каникулы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vert="vert270" anchor="ctr">
                    <a:solidFill>
                      <a:srgbClr val="CCECFF"/>
                    </a:solidFill>
                  </a:tcPr>
                </a:tc>
              </a:tr>
              <a:tr h="953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Число </a:t>
                      </a:r>
                      <a:r>
                        <a:rPr lang="ru-RU" sz="1000" b="1" u="none" strike="noStrike" dirty="0">
                          <a:effectLst/>
                        </a:rPr>
                        <a:t>недель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начало и конец четверти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Число</a:t>
                      </a: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недель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начало и конец четверти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Число </a:t>
                      </a:r>
                      <a:r>
                        <a:rPr lang="ru-RU" sz="1000" b="1" u="none" strike="noStrike" dirty="0">
                          <a:effectLst/>
                        </a:rPr>
                        <a:t>недель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начало и конец четверти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Число </a:t>
                      </a:r>
                      <a:r>
                        <a:rPr lang="ru-RU" sz="1000" b="1" u="none" strike="noStrike" dirty="0">
                          <a:effectLst/>
                        </a:rPr>
                        <a:t>недель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начало и конец четверти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промежуточная аттестация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</a:t>
                      </a:r>
                      <a:r>
                        <a:rPr lang="ru-RU" sz="1000" b="1" u="none" strike="noStrike" dirty="0" err="1">
                          <a:effectLst/>
                        </a:rPr>
                        <a:t>нед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01.09-27.10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28.10-05.11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8нед.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06.11-29.12.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30.12-07.01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10 нед.,3дн.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08.01-22.03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23.03-31.03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нед.,2 </a:t>
                      </a:r>
                      <a:r>
                        <a:rPr lang="ru-RU" sz="1000" b="1" u="none" strike="noStrike" dirty="0" err="1">
                          <a:effectLst/>
                        </a:rPr>
                        <a:t>дн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01.04-25.05.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27.05-31.05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01.06-31.08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</a:tr>
              <a:tr h="483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</a:t>
                      </a:r>
                      <a:r>
                        <a:rPr lang="ru-RU" sz="1000" b="1" u="none" strike="noStrike" dirty="0" err="1">
                          <a:effectLst/>
                        </a:rPr>
                        <a:t>нед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01.09-27.11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28.10-05.11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8нед.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06.11-29.12.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30.12-07.01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10 нед.,3дн.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08.01-22.03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23.03-31.03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нед.,2 </a:t>
                      </a:r>
                      <a:r>
                        <a:rPr lang="ru-RU" sz="1000" b="1" u="none" strike="noStrike" dirty="0" err="1">
                          <a:effectLst/>
                        </a:rPr>
                        <a:t>дн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01.04-25.05.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27.05-31.05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01.06-31.08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</a:tr>
              <a:tr h="483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</a:t>
                      </a:r>
                      <a:r>
                        <a:rPr lang="ru-RU" sz="1000" b="1" u="none" strike="noStrike" dirty="0" err="1">
                          <a:effectLst/>
                        </a:rPr>
                        <a:t>нед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01.09-27.12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28.10-05.11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8нед.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06.11-29.12.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30.12-07.01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10 нед.,3дн.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08.01-22.03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23.03-31.03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нед.,2 </a:t>
                      </a:r>
                      <a:r>
                        <a:rPr lang="ru-RU" sz="1000" b="1" u="none" strike="noStrike" dirty="0" err="1">
                          <a:effectLst/>
                        </a:rPr>
                        <a:t>дн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01.04-25.05.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27.05-31.05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01.06-31.08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</a:tr>
              <a:tr h="483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</a:t>
                      </a:r>
                      <a:r>
                        <a:rPr lang="ru-RU" sz="1000" b="1" u="none" strike="noStrike" dirty="0" err="1">
                          <a:effectLst/>
                        </a:rPr>
                        <a:t>нед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01.09-27.12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28.10-05.11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8нед.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06.11-29.12.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30.12-07.01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10 нед.,3дн.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08.01-22.03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23.03-31.03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нед.,2 </a:t>
                      </a:r>
                      <a:r>
                        <a:rPr lang="ru-RU" sz="1000" b="1" u="none" strike="noStrike" dirty="0" err="1">
                          <a:effectLst/>
                        </a:rPr>
                        <a:t>дн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01.04-25.05.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27.05-31.05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01.06-31.08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</a:tr>
              <a:tr h="483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</a:t>
                      </a:r>
                      <a:r>
                        <a:rPr lang="ru-RU" sz="1000" b="1" u="none" strike="noStrike" dirty="0" err="1">
                          <a:effectLst/>
                        </a:rPr>
                        <a:t>нед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01.09-27.12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28.10-05.11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8нед.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06.11-29.12.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30.12-07.01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10 нед.,3дн.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08.01-22.03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23.03-31.03</a:t>
                      </a:r>
                      <a:endParaRPr lang="ru-RU" sz="1000" b="1" i="0" u="none" strike="noStrike" dirty="0">
                        <a:solidFill>
                          <a:srgbClr val="0061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8 нед.,2 </a:t>
                      </a:r>
                      <a:r>
                        <a:rPr lang="ru-RU" sz="1000" b="1" u="none" strike="noStrike" dirty="0" err="1">
                          <a:effectLst/>
                        </a:rPr>
                        <a:t>дн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4F622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01.04-25.05.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27.05-31.05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01.06-31.08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4" marR="8464" marT="8464" marB="0"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55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74518" y="0"/>
            <a:ext cx="8911687" cy="816429"/>
          </a:xfrm>
          <a:solidFill>
            <a:srgbClr val="FFCCCC"/>
          </a:solidFill>
        </p:spPr>
        <p:txBody>
          <a:bodyPr/>
          <a:lstStyle/>
          <a:p>
            <a:pPr algn="ctr"/>
            <a:r>
              <a:rPr lang="ru-RU" b="1" dirty="0" smtClean="0"/>
              <a:t>Учебный план</a:t>
            </a: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823430"/>
              </p:ext>
            </p:extLst>
          </p:nvPr>
        </p:nvGraphicFramePr>
        <p:xfrm>
          <a:off x="2694213" y="538843"/>
          <a:ext cx="7862208" cy="607717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91275"/>
                <a:gridCol w="1822176"/>
                <a:gridCol w="1482919"/>
                <a:gridCol w="1482919"/>
                <a:gridCol w="1482919"/>
              </a:tblGrid>
              <a:tr h="10168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Предметные области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Учебные предметы, курсы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Классы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Количество часов в неделю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5Б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5В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Обязательная часть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Русский язык и литература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Русский язык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33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Литература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25957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Иностранные языки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Иностранный язык (английский)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392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Второй иностранный язык (немецкий)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и информатика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Математика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25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Вероятность и статистика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Информатика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Общественно-научные предметы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История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Обществознание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39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География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Естественно-научные предметы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Физика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Химия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39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Биология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25957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Искусство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Изобразительное искусство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Музыка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Технология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Технология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ОДНКНР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ОДНКНР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39264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Основы безопасности жизнедеятельности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399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Физическая культура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  <a:tr h="12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7" marR="353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925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пятиклассников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71598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плане работы лицея на текущий год запланированы мероприятия по адаптации пятиклассников: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-Посещение уроков администрацией лицея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-Анкетирование обучающихся педагогом-психологом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-Опрос учителей-предметников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-Посещение воспитательных мероприятий.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 anchor="ctr"/>
          <a:lstStyle/>
          <a:p>
            <a:pPr algn="ctr"/>
            <a:r>
              <a:rPr lang="ru-RU" dirty="0" smtClean="0"/>
              <a:t>Оценочный мониторинг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/>
              <a:t>ВПР</a:t>
            </a:r>
          </a:p>
          <a:p>
            <a:r>
              <a:rPr lang="ru-RU" sz="4000" b="1" dirty="0" smtClean="0"/>
              <a:t>Промежуточная аттестация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4627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545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0612" y="892628"/>
            <a:ext cx="8915400" cy="3777622"/>
          </a:xfrm>
          <a:solidFill>
            <a:srgbClr val="FFFFCC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год уже наступает!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Ждут вас за дверью новые чудеса.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из вас сердцем своим понимает,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начинается новая полоса.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80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Кадровый состав лицея.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Уровень образования педагогических работников соответствует требованиям занимаемых должностей.</a:t>
            </a:r>
          </a:p>
          <a:p>
            <a:r>
              <a:rPr lang="ru-RU" sz="3200" dirty="0" smtClean="0"/>
              <a:t>Общее </a:t>
            </a:r>
            <a:r>
              <a:rPr lang="ru-RU" sz="3200" dirty="0"/>
              <a:t>количество педагогических работников лицея составляет 35 человек, из них 5 – руководящих работников, 30 – педагогических. </a:t>
            </a:r>
          </a:p>
          <a:p>
            <a:r>
              <a:rPr lang="ru-RU" sz="3200" dirty="0"/>
              <a:t>100% учителей </a:t>
            </a:r>
            <a:r>
              <a:rPr lang="ru-RU" sz="3200" dirty="0" smtClean="0"/>
              <a:t>имеют </a:t>
            </a:r>
            <a:r>
              <a:rPr lang="ru-RU" sz="3200" dirty="0"/>
              <a:t>высшее образование и полную </a:t>
            </a:r>
            <a:r>
              <a:rPr lang="ru-RU" sz="3200" dirty="0" smtClean="0"/>
              <a:t>занятость.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2690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179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Наличие квалификационных категорий.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273364"/>
              </p:ext>
            </p:extLst>
          </p:nvPr>
        </p:nvGraphicFramePr>
        <p:xfrm>
          <a:off x="2589213" y="1600200"/>
          <a:ext cx="8915400" cy="431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66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268" y="68938"/>
            <a:ext cx="8911687" cy="72299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Наличие наград у педагогов.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219313"/>
              </p:ext>
            </p:extLst>
          </p:nvPr>
        </p:nvGraphicFramePr>
        <p:xfrm>
          <a:off x="2261508" y="898071"/>
          <a:ext cx="9504361" cy="476747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54789"/>
                <a:gridCol w="4145683"/>
                <a:gridCol w="1203889"/>
              </a:tblGrid>
              <a:tr h="7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Наименование награды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ФИО учителя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52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0" dirty="0">
                          <a:solidFill>
                            <a:schemeClr val="tx1"/>
                          </a:solidFill>
                          <a:effectLst/>
                        </a:rPr>
                        <a:t>Почетное звание «Заслуженный учитель Российской Федерации»</a:t>
                      </a:r>
                      <a:endParaRPr lang="ru-RU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Директор, Полозова Виктория Владимировна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CC"/>
                    </a:solidFill>
                  </a:tcPr>
                </a:tc>
              </a:tr>
              <a:tr h="21528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Некрашевич Елена Александровна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CC"/>
                    </a:solidFill>
                  </a:tcPr>
                </a:tc>
              </a:tr>
              <a:tr h="10764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Нагрудный знак «Отличник народного просвещения»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Полозова Виктория Владимировна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1996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FF"/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Лысова Ираида Ивановна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1991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FF"/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Некрашевич Елена Александровна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1993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FF"/>
                    </a:solidFill>
                  </a:tcPr>
                </a:tc>
              </a:tr>
              <a:tr h="126755"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Нагрудный знак «Почетный работник общего образования Российской Федерации»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</a:rPr>
                        <a:t>Шашлова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 Наталья Ивановна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Пестрикова Татьяна Дмитриевна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Шестопалов Дмитрий Васильевич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</a:rPr>
                        <a:t>Гавриш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 Наталия Анатольевна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</a:rPr>
                        <a:t>Гольцман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 Марина Генриховна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Голубева Лидия Ивановна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Данилюк Ольга Александровна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Полякова Светлана Геннадьевна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Пышная Наталья Анатольевна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</a:rPr>
                        <a:t>Лавинова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 Татьяна Валерьевна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Шекера Галина Владимировна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Почетная грамота Министерства образования и науки Российской Федерации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</a:rPr>
                        <a:t>Подзорова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 Татьяна Евгеньевна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CCCC"/>
                    </a:solidFill>
                  </a:tcPr>
                </a:tc>
              </a:tr>
              <a:tr h="546959">
                <a:tc>
                  <a:txBody>
                    <a:bodyPr/>
                    <a:lstStyle/>
                    <a:p>
                      <a:pPr marL="12700" marR="12700" indent="8255" algn="just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5377180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Почетное звание "Заслуженный работник образования Хабаровского края".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69" marR="34769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Полозова Виктория Владимировна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FFFFCC"/>
                    </a:solidFill>
                  </a:tcPr>
                </a:tc>
              </a:tr>
              <a:tr h="32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Памятный знак «За вклад в образование» Администрация г. Хабаровска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Шашлова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Наталья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Ивановна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Шестопалов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Дмитрий Васильевич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769" marR="34769" marT="0" marB="0"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81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1763486" y="908051"/>
            <a:ext cx="8447314" cy="5222875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В 2022-2023 учебном году лицей работал в режиме 6-дневной недели, в основной и средней школе занимались 18 классов, в которых на конец   учебного года обучались  492 человека.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3161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45030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>
                <a:latin typeface="+mn-lt"/>
              </a:rPr>
              <a:t>По итогам учебного года показатели  по лицею следующие: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b="1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92</a:t>
            </a:r>
            <a:r>
              <a:rPr lang="ru-RU" sz="5400" b="1" dirty="0" smtClean="0">
                <a:solidFill>
                  <a:srgbClr val="0070C0"/>
                </a:solidFill>
              </a:rPr>
              <a:t> </a:t>
            </a:r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  <a:r>
              <a:rPr lang="ru-RU" sz="5400" b="1" dirty="0">
                <a:solidFill>
                  <a:srgbClr val="0070C0"/>
                </a:solidFill>
              </a:rPr>
              <a:t> </a:t>
            </a:r>
            <a:r>
              <a:rPr lang="ru-RU" sz="4000" b="1" dirty="0"/>
              <a:t>- процент качества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</a:t>
            </a:r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ru-RU" sz="5400" b="1" dirty="0" smtClean="0">
                <a:solidFill>
                  <a:srgbClr val="0070C0"/>
                </a:solidFill>
              </a:rPr>
              <a:t> </a:t>
            </a:r>
            <a:r>
              <a:rPr lang="ru-RU" sz="4000" b="1" dirty="0"/>
              <a:t>– средний балл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7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2438400" y="277814"/>
            <a:ext cx="7772400" cy="1063625"/>
          </a:xfrm>
          <a:solidFill>
            <a:srgbClr val="FFCCCC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Трудоустройство выпускников</a:t>
            </a:r>
            <a:br>
              <a:rPr lang="ru-RU" altLang="ru-RU" sz="40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altLang="ru-RU" sz="4000" b="1" dirty="0">
                <a:solidFill>
                  <a:schemeClr val="tx1"/>
                </a:solidFill>
                <a:cs typeface="Times New Roman" panose="02020603050405020304" pitchFamily="18" charset="0"/>
              </a:rPr>
              <a:t>(всего 55 выпускников)</a:t>
            </a:r>
            <a:endParaRPr lang="ru-RU" alt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600201"/>
            <a:ext cx="7772400" cy="492442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ВУЗы Москвы      -    17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С-Петербург          -     9   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Владивосток          -     14  (ДВФУ – 13)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Краснодар              -     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ТОГУ                      -      2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ДВГУПС                -      6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ДВГМУ                  -      3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ХГУЭП                  -      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РАНХИГС            -       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Канада                 -        1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+mj-lt"/>
              </a:rPr>
              <a:t> 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1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894114" y="1501082"/>
            <a:ext cx="3763735" cy="3777622"/>
          </a:xfrm>
          <a:solidFill>
            <a:srgbClr val="CCECFF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200" dirty="0"/>
              <a:t> </a:t>
            </a:r>
            <a:r>
              <a:rPr lang="ru-RU" sz="2100" b="1" dirty="0">
                <a:solidFill>
                  <a:srgbClr val="FF0000"/>
                </a:solidFill>
              </a:rPr>
              <a:t>7 выпускников  получили аттестат особого </a:t>
            </a:r>
            <a:r>
              <a:rPr lang="ru-RU" sz="2100" b="1" dirty="0" smtClean="0">
                <a:solidFill>
                  <a:srgbClr val="FF0000"/>
                </a:solidFill>
              </a:rPr>
              <a:t>образца:</a:t>
            </a:r>
            <a:endParaRPr lang="ru-RU" sz="2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100" dirty="0" err="1" smtClean="0"/>
              <a:t>Бунеева</a:t>
            </a:r>
            <a:r>
              <a:rPr lang="ru-RU" sz="2100" dirty="0" smtClean="0"/>
              <a:t> </a:t>
            </a:r>
            <a:r>
              <a:rPr lang="ru-RU" sz="2100" dirty="0"/>
              <a:t>Диана, </a:t>
            </a:r>
            <a:r>
              <a:rPr lang="ru-RU" sz="2100" dirty="0" smtClean="0"/>
              <a:t>9А                         </a:t>
            </a:r>
            <a:r>
              <a:rPr lang="ru-RU" sz="2100" dirty="0"/>
              <a:t>Величко Герман, 9А</a:t>
            </a:r>
          </a:p>
          <a:p>
            <a:pPr marL="0" indent="0">
              <a:buNone/>
            </a:pPr>
            <a:r>
              <a:rPr lang="ru-RU" sz="2100" dirty="0" smtClean="0"/>
              <a:t>Золотарева </a:t>
            </a:r>
            <a:r>
              <a:rPr lang="ru-RU" sz="2100" dirty="0"/>
              <a:t>Арина, 9А</a:t>
            </a:r>
          </a:p>
          <a:p>
            <a:pPr marL="0" indent="0">
              <a:buNone/>
            </a:pPr>
            <a:r>
              <a:rPr lang="ru-RU" sz="2100" dirty="0" smtClean="0"/>
              <a:t>Цветов </a:t>
            </a:r>
            <a:r>
              <a:rPr lang="ru-RU" sz="2100" dirty="0"/>
              <a:t>Тимофей, 9А</a:t>
            </a:r>
          </a:p>
          <a:p>
            <a:pPr marL="0" indent="0">
              <a:buNone/>
            </a:pPr>
            <a:r>
              <a:rPr lang="ru-RU" sz="2100" dirty="0" err="1" smtClean="0"/>
              <a:t>Литвинюк</a:t>
            </a:r>
            <a:r>
              <a:rPr lang="ru-RU" sz="2100" dirty="0" smtClean="0"/>
              <a:t> </a:t>
            </a:r>
            <a:r>
              <a:rPr lang="ru-RU" sz="2100" dirty="0"/>
              <a:t>Егор , 9А</a:t>
            </a:r>
          </a:p>
          <a:p>
            <a:pPr marL="0" indent="0">
              <a:buNone/>
            </a:pPr>
            <a:r>
              <a:rPr lang="ru-RU" sz="2100" dirty="0" smtClean="0"/>
              <a:t>Ильичев </a:t>
            </a:r>
            <a:r>
              <a:rPr lang="ru-RU" sz="2100" dirty="0"/>
              <a:t>Роман, 9В</a:t>
            </a:r>
          </a:p>
          <a:p>
            <a:pPr marL="0" indent="0">
              <a:buNone/>
            </a:pPr>
            <a:r>
              <a:rPr lang="ru-RU" sz="2100" dirty="0" err="1" smtClean="0"/>
              <a:t>Сайкова</a:t>
            </a:r>
            <a:r>
              <a:rPr lang="ru-RU" sz="2100" dirty="0" smtClean="0"/>
              <a:t> </a:t>
            </a:r>
            <a:r>
              <a:rPr lang="ru-RU" sz="2100" dirty="0" err="1"/>
              <a:t>Алисия</a:t>
            </a:r>
            <a:r>
              <a:rPr lang="ru-RU" sz="2100" dirty="0"/>
              <a:t>, 9В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992586" y="215780"/>
            <a:ext cx="4630282" cy="6642220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15 выпускников  получили золотые медали:</a:t>
            </a:r>
          </a:p>
          <a:p>
            <a:pPr marL="0" lvl="0" indent="0">
              <a:buNone/>
            </a:pPr>
            <a:r>
              <a:rPr lang="ru-RU" sz="1600" b="1" dirty="0"/>
              <a:t>Бессонов Евгений, 11А </a:t>
            </a:r>
          </a:p>
          <a:p>
            <a:pPr marL="0" lvl="0" indent="0">
              <a:buNone/>
            </a:pPr>
            <a:r>
              <a:rPr lang="ru-RU" sz="1600" b="1" dirty="0" err="1"/>
              <a:t>Бузанов</a:t>
            </a:r>
            <a:r>
              <a:rPr lang="ru-RU" sz="1600" b="1" dirty="0"/>
              <a:t> Игорь, 11А  </a:t>
            </a:r>
          </a:p>
          <a:p>
            <a:pPr marL="0" lvl="0" indent="0">
              <a:buNone/>
            </a:pPr>
            <a:r>
              <a:rPr lang="ru-RU" sz="1600" b="1" dirty="0" err="1"/>
              <a:t>Ванаков</a:t>
            </a:r>
            <a:r>
              <a:rPr lang="ru-RU" sz="1600" b="1" dirty="0"/>
              <a:t> Евгений, 11А  </a:t>
            </a:r>
          </a:p>
          <a:p>
            <a:pPr marL="0" lvl="0" indent="0">
              <a:buNone/>
            </a:pPr>
            <a:r>
              <a:rPr lang="ru-RU" sz="1600" b="1" dirty="0"/>
              <a:t>Голяченко Дмитрий, 11А  </a:t>
            </a:r>
          </a:p>
          <a:p>
            <a:pPr marL="0" lvl="0" indent="0">
              <a:buNone/>
            </a:pPr>
            <a:r>
              <a:rPr lang="ru-RU" sz="1600" b="1" dirty="0"/>
              <a:t>Григорьева Софья , 11А</a:t>
            </a:r>
          </a:p>
          <a:p>
            <a:pPr marL="0" lvl="0" indent="0">
              <a:buNone/>
            </a:pPr>
            <a:r>
              <a:rPr lang="ru-RU" sz="1600" b="1" dirty="0" err="1"/>
              <a:t>Кизласова</a:t>
            </a:r>
            <a:r>
              <a:rPr lang="ru-RU" sz="1600" b="1" dirty="0"/>
              <a:t> Маргарита , 11А</a:t>
            </a:r>
          </a:p>
          <a:p>
            <a:pPr marL="0" lvl="0" indent="0">
              <a:buNone/>
            </a:pPr>
            <a:r>
              <a:rPr lang="ru-RU" sz="1600" b="1" dirty="0"/>
              <a:t>Кузнецов Роман, 11А</a:t>
            </a:r>
          </a:p>
          <a:p>
            <a:pPr marL="0" lvl="0" indent="0">
              <a:buNone/>
            </a:pPr>
            <a:r>
              <a:rPr lang="ru-RU" sz="1600" b="1" dirty="0" err="1"/>
              <a:t>Лавринович</a:t>
            </a:r>
            <a:r>
              <a:rPr lang="ru-RU" sz="1600" b="1" dirty="0"/>
              <a:t> Кирилл, 11А  </a:t>
            </a:r>
          </a:p>
          <a:p>
            <a:pPr marL="0" lvl="0" indent="0">
              <a:buNone/>
            </a:pPr>
            <a:r>
              <a:rPr lang="ru-RU" sz="1600" b="1" dirty="0"/>
              <a:t>Лукашева Полина, 11А  </a:t>
            </a:r>
          </a:p>
          <a:p>
            <a:pPr marL="0" lvl="0" indent="0">
              <a:buNone/>
            </a:pPr>
            <a:r>
              <a:rPr lang="ru-RU" sz="1600" b="1" dirty="0" err="1"/>
              <a:t>Тен</a:t>
            </a:r>
            <a:r>
              <a:rPr lang="ru-RU" sz="1600" b="1" dirty="0"/>
              <a:t> Екатерина, 11А  </a:t>
            </a:r>
          </a:p>
          <a:p>
            <a:pPr marL="0" lvl="0" indent="0">
              <a:buNone/>
            </a:pPr>
            <a:r>
              <a:rPr lang="ru-RU" sz="1600" b="1" dirty="0"/>
              <a:t>Тишкин Алексей, 11А  </a:t>
            </a:r>
          </a:p>
          <a:p>
            <a:pPr marL="0" lvl="0" indent="0">
              <a:buNone/>
            </a:pPr>
            <a:r>
              <a:rPr lang="ru-RU" sz="1600" b="1" dirty="0"/>
              <a:t>Уварова Ирина, 11А  </a:t>
            </a:r>
          </a:p>
          <a:p>
            <a:pPr marL="0" lvl="0" indent="0">
              <a:buNone/>
            </a:pPr>
            <a:r>
              <a:rPr lang="ru-RU" sz="1600" b="1" dirty="0"/>
              <a:t>Цой Владимир , 11А</a:t>
            </a:r>
          </a:p>
          <a:p>
            <a:pPr marL="0" lvl="0" indent="0">
              <a:buNone/>
            </a:pPr>
            <a:r>
              <a:rPr lang="ru-RU" sz="1600" b="1" dirty="0"/>
              <a:t>Бондарь </a:t>
            </a:r>
            <a:r>
              <a:rPr lang="ru-RU" sz="1600" b="1" dirty="0" err="1"/>
              <a:t>Есения</a:t>
            </a:r>
            <a:r>
              <a:rPr lang="ru-RU" sz="1600" b="1" dirty="0"/>
              <a:t> , 11Б</a:t>
            </a:r>
          </a:p>
          <a:p>
            <a:pPr marL="0" lvl="0" indent="0">
              <a:buNone/>
            </a:pPr>
            <a:r>
              <a:rPr lang="ru-RU" sz="1600" b="1" dirty="0" err="1"/>
              <a:t>Альбертовская</a:t>
            </a:r>
            <a:r>
              <a:rPr lang="ru-RU" sz="1600" b="1" dirty="0"/>
              <a:t> Ирина , 11Б</a:t>
            </a:r>
          </a:p>
        </p:txBody>
      </p:sp>
    </p:spTree>
    <p:extLst>
      <p:ext uri="{BB962C8B-B14F-4D97-AF65-F5344CB8AC3E}">
        <p14:creationId xmlns:p14="http://schemas.microsoft.com/office/powerpoint/2010/main" val="8729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2421475" y="273045"/>
            <a:ext cx="8911687" cy="1280890"/>
          </a:xfrm>
          <a:solidFill>
            <a:srgbClr val="FFCCCC"/>
          </a:solidFill>
        </p:spPr>
        <p:txBody>
          <a:bodyPr/>
          <a:lstStyle/>
          <a:p>
            <a:pPr algn="ctr"/>
            <a:r>
              <a:rPr lang="ru-RU" altLang="ru-RU" dirty="0" smtClean="0"/>
              <a:t>Лучшие показатели</a:t>
            </a:r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2958914" y="1657353"/>
            <a:ext cx="8147050" cy="453072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100% -  классный руководитель  Голубева Л.И.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100% -классный руководитель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Вихрянова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Е.Ю.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6Б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100% -   классный руководитель  Лысова И.И.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5В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100% -классный руководитель Гончаренко Н.Н.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97% - классный руководитель  Пышная Н.А.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97% - классный руководитель  Дубинская И.А.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11Б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96%  - классный руководитель 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Гольцман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М.Г.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95% - классный руководитель  Короткова В.В.</a:t>
            </a:r>
          </a:p>
          <a:p>
            <a:pPr marL="0" indent="0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91233127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511</TotalTime>
  <Words>842</Words>
  <Application>Microsoft Office PowerPoint</Application>
  <PresentationFormat>Широкоэкранный</PresentationFormat>
  <Paragraphs>320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Wingdings 3</vt:lpstr>
      <vt:lpstr>Легкий дым</vt:lpstr>
      <vt:lpstr>Конференция для  5-х классов</vt:lpstr>
      <vt:lpstr>Кадровый состав лицея.</vt:lpstr>
      <vt:lpstr>Наличие квалификационных категорий.</vt:lpstr>
      <vt:lpstr>Наличие наград у педагогов.</vt:lpstr>
      <vt:lpstr>Презентация PowerPoint</vt:lpstr>
      <vt:lpstr> По итогам учебного года показатели  по лицею следующие: </vt:lpstr>
      <vt:lpstr>Трудоустройство выпускников (всего 55 выпускников)</vt:lpstr>
      <vt:lpstr>Презентация PowerPoint</vt:lpstr>
      <vt:lpstr>Лучшие показатели</vt:lpstr>
      <vt:lpstr>Презентация PowerPoint</vt:lpstr>
      <vt:lpstr>Календарный график на 2023-2024</vt:lpstr>
      <vt:lpstr>Учебный план</vt:lpstr>
      <vt:lpstr>Адаптация пятиклассников</vt:lpstr>
      <vt:lpstr>Оценочный мониторинг</vt:lpstr>
      <vt:lpstr>Презентация PowerPoint</vt:lpstr>
      <vt:lpstr>Презентация PowerPoint</vt:lpstr>
    </vt:vector>
  </TitlesOfParts>
  <Company>МАОУ ЛИТ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Пестрикова Татьяна Дмитриевна</dc:creator>
  <cp:lastModifiedBy>Пестрикова Татьяна Дмитриевна</cp:lastModifiedBy>
  <cp:revision>50</cp:revision>
  <dcterms:created xsi:type="dcterms:W3CDTF">2017-07-12T05:59:43Z</dcterms:created>
  <dcterms:modified xsi:type="dcterms:W3CDTF">2023-08-30T00:22:39Z</dcterms:modified>
</cp:coreProperties>
</file>