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93" r:id="rId3"/>
    <p:sldId id="278" r:id="rId4"/>
    <p:sldId id="291" r:id="rId5"/>
    <p:sldId id="294" r:id="rId6"/>
    <p:sldId id="280" r:id="rId7"/>
    <p:sldId id="292" r:id="rId8"/>
    <p:sldId id="285" r:id="rId9"/>
    <p:sldId id="286" r:id="rId10"/>
    <p:sldId id="296" r:id="rId11"/>
    <p:sldId id="295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288" r:id="rId21"/>
    <p:sldId id="281" r:id="rId22"/>
    <p:sldId id="305" r:id="rId23"/>
    <p:sldId id="308" r:id="rId24"/>
    <p:sldId id="309" r:id="rId25"/>
    <p:sldId id="307" r:id="rId26"/>
    <p:sldId id="261" r:id="rId27"/>
    <p:sldId id="289" r:id="rId28"/>
    <p:sldId id="277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99FFCC"/>
    <a:srgbClr val="FFFF99"/>
    <a:srgbClr val="CCECFF"/>
    <a:srgbClr val="FFFFCC"/>
    <a:srgbClr val="FFFFFF"/>
    <a:srgbClr val="00FFCC"/>
    <a:srgbClr val="FFCC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766425889386968E-2"/>
          <c:y val="0.19153302395691829"/>
          <c:w val="0.94176155253612392"/>
          <c:h val="0.620826229528124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7030A0"/>
            </a:solidFill>
            <a:ln w="28575" cap="flat" cmpd="sng" algn="ctr">
              <a:solidFill>
                <a:schemeClr val="accent6">
                  <a:lumMod val="50000"/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9.8462042827112163E-3"/>
                  <c:y val="4.022818958650903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 smtClean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28 </a:t>
                    </a:r>
                    <a:r>
                      <a:rPr lang="en-US" dirty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(77%)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386757575153453"/>
                      <c:h val="0.244061856130548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EE2-4699-B4CA-C50EEDA2C500}"/>
                </c:ext>
              </c:extLst>
            </c:dLbl>
            <c:dLbl>
              <c:idx val="1"/>
              <c:layout>
                <c:manualLayout>
                  <c:x val="-9.7062957826888666E-17"/>
                  <c:y val="-1.271847050135390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 </a:t>
                    </a:r>
                  </a:p>
                  <a:p>
                    <a:r>
                      <a:rPr lang="en-US" dirty="0" smtClean="0"/>
                      <a:t>(</a:t>
                    </a:r>
                    <a:r>
                      <a:rPr lang="en-US" dirty="0"/>
                      <a:t>17%)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E2-4699-B4CA-C50EEDA2C500}"/>
                </c:ext>
              </c:extLst>
            </c:dLbl>
            <c:dLbl>
              <c:idx val="2"/>
              <c:layout>
                <c:manualLayout>
                  <c:x val="-2.6472021574490113E-3"/>
                  <c:y val="-2.0319921956912191E-3"/>
                </c:manualLayout>
              </c:layout>
              <c:tx>
                <c:rich>
                  <a:bodyPr/>
                  <a:lstStyle/>
                  <a:p>
                    <a:fld id="{808C47A5-DDF4-4DC1-815E-8D4B236CB09C}" type="VALUE">
                      <a:rPr lang="en-US" smtClean="0"/>
                      <a:pPr/>
                      <a:t>[ЗНАЧЕНИЕ]</a:t>
                    </a:fld>
                    <a:endParaRPr lang="en-US" dirty="0" smtClean="0"/>
                  </a:p>
                  <a:p>
                    <a:r>
                      <a:rPr lang="en-US" dirty="0" smtClean="0"/>
                      <a:t>(</a:t>
                    </a:r>
                    <a:r>
                      <a:rPr lang="en-US" dirty="0"/>
                      <a:t>6%)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EE2-4699-B4CA-C50EEDA2C5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ВКК</c:v>
                </c:pt>
                <c:pt idx="1">
                  <c:v>1КК</c:v>
                </c:pt>
                <c:pt idx="2">
                  <c:v>СЗД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</c:v>
                </c:pt>
                <c:pt idx="1">
                  <c:v>6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EE2-4699-B4CA-C50EEDA2C50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62608080"/>
        <c:axId val="262604272"/>
      </c:barChart>
      <c:catAx>
        <c:axId val="26260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2604272"/>
        <c:crosses val="autoZero"/>
        <c:auto val="1"/>
        <c:lblAlgn val="ctr"/>
        <c:lblOffset val="100"/>
        <c:noMultiLvlLbl val="0"/>
      </c:catAx>
      <c:valAx>
        <c:axId val="26260427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62608080"/>
        <c:crosses val="autoZero"/>
        <c:crossBetween val="between"/>
      </c:valAx>
      <c:spPr>
        <a:noFill/>
        <a:ln>
          <a:noFill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ВВК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8E4-4B12-8EA6-BB7A064E3A78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8E4-4B12-8EA6-BB7A064E3A78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8E4-4B12-8EA6-BB7A064E3A7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62%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8E4-4B12-8EA6-BB7A064E3A7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62%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8E4-4B12-8EA6-BB7A064E3A7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77%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E4-4B12-8EA6-BB7A064E3A78}"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2020-2021</c:v>
                </c:pt>
                <c:pt idx="1">
                  <c:v>2021-2022</c:v>
                </c:pt>
                <c:pt idx="2">
                  <c:v>2022-2023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0.62</c:v>
                </c:pt>
                <c:pt idx="1">
                  <c:v>0.62</c:v>
                </c:pt>
                <c:pt idx="2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8E4-4B12-8EA6-BB7A064E3A7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514C18-CA48-46DC-9874-FF1D632F8108}" type="doc">
      <dgm:prSet loTypeId="urn:microsoft.com/office/officeart/2005/8/layout/radial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51D3E01-BE29-418C-91C6-32497B9EBC30}">
      <dgm:prSet phldrT="[Текст]"/>
      <dgm:spPr/>
      <dgm:t>
        <a:bodyPr/>
        <a:lstStyle/>
        <a:p>
          <a:r>
            <a:rPr lang="ru-RU" dirty="0" smtClean="0"/>
            <a:t>А</a:t>
          </a:r>
          <a:endParaRPr lang="ru-RU" dirty="0"/>
        </a:p>
      </dgm:t>
    </dgm:pt>
    <dgm:pt modelId="{947C6C5C-A1A3-4AED-BEFA-5F59FA661D92}" type="parTrans" cxnId="{64A94191-2603-406F-9432-DE85900E2F29}">
      <dgm:prSet/>
      <dgm:spPr/>
      <dgm:t>
        <a:bodyPr/>
        <a:lstStyle/>
        <a:p>
          <a:endParaRPr lang="ru-RU"/>
        </a:p>
      </dgm:t>
    </dgm:pt>
    <dgm:pt modelId="{B85793B5-D454-4724-A5CD-A22CD6C925FD}" type="sibTrans" cxnId="{64A94191-2603-406F-9432-DE85900E2F29}">
      <dgm:prSet/>
      <dgm:spPr/>
      <dgm:t>
        <a:bodyPr/>
        <a:lstStyle/>
        <a:p>
          <a:endParaRPr lang="ru-RU"/>
        </a:p>
      </dgm:t>
    </dgm:pt>
    <dgm:pt modelId="{3DF1ECE7-D4B2-450E-BA31-E3E0AD4B12D8}">
      <dgm:prSet phldrT="[Текст]" custT="1"/>
      <dgm:spPr/>
      <dgm:t>
        <a:bodyPr/>
        <a:lstStyle/>
        <a:p>
          <a:r>
            <a:rPr lang="ru-RU" sz="2800" b="1" dirty="0" smtClean="0"/>
            <a:t>«5»-17</a:t>
          </a:r>
          <a:endParaRPr lang="ru-RU" sz="2800" b="1" dirty="0"/>
        </a:p>
      </dgm:t>
    </dgm:pt>
    <dgm:pt modelId="{ED48D1ED-6EEF-4471-9D3E-62E84ED3602F}" type="parTrans" cxnId="{93068571-3D3B-45AB-9884-E5E1388DB724}">
      <dgm:prSet/>
      <dgm:spPr/>
      <dgm:t>
        <a:bodyPr/>
        <a:lstStyle/>
        <a:p>
          <a:endParaRPr lang="ru-RU"/>
        </a:p>
      </dgm:t>
    </dgm:pt>
    <dgm:pt modelId="{88043B30-4E8D-4AC2-96F8-B252625F3A4C}" type="sibTrans" cxnId="{93068571-3D3B-45AB-9884-E5E1388DB724}">
      <dgm:prSet/>
      <dgm:spPr/>
      <dgm:t>
        <a:bodyPr/>
        <a:lstStyle/>
        <a:p>
          <a:endParaRPr lang="ru-RU"/>
        </a:p>
      </dgm:t>
    </dgm:pt>
    <dgm:pt modelId="{EB7C2D97-9D7A-41D4-9C41-5920E1B21F03}">
      <dgm:prSet phldrT="[Текст]"/>
      <dgm:spPr/>
      <dgm:t>
        <a:bodyPr/>
        <a:lstStyle/>
        <a:p>
          <a:r>
            <a:rPr lang="ru-RU" dirty="0" smtClean="0"/>
            <a:t>Б</a:t>
          </a:r>
          <a:endParaRPr lang="ru-RU" dirty="0"/>
        </a:p>
      </dgm:t>
    </dgm:pt>
    <dgm:pt modelId="{54F0AB54-BD3C-4013-8BAB-F25E973B6195}" type="parTrans" cxnId="{03B454B0-B99B-47DD-9496-78DA4E3D6C3A}">
      <dgm:prSet/>
      <dgm:spPr/>
      <dgm:t>
        <a:bodyPr/>
        <a:lstStyle/>
        <a:p>
          <a:endParaRPr lang="ru-RU"/>
        </a:p>
      </dgm:t>
    </dgm:pt>
    <dgm:pt modelId="{29416B19-7526-4784-9BDD-DA1F72BA43F3}" type="sibTrans" cxnId="{03B454B0-B99B-47DD-9496-78DA4E3D6C3A}">
      <dgm:prSet/>
      <dgm:spPr/>
      <dgm:t>
        <a:bodyPr/>
        <a:lstStyle/>
        <a:p>
          <a:endParaRPr lang="ru-RU"/>
        </a:p>
      </dgm:t>
    </dgm:pt>
    <dgm:pt modelId="{BC48F20F-48D2-4CE3-A4E2-80DE71DF0C1A}">
      <dgm:prSet phldrT="[Текст]" custT="1"/>
      <dgm:spPr/>
      <dgm:t>
        <a:bodyPr/>
        <a:lstStyle/>
        <a:p>
          <a:r>
            <a:rPr lang="ru-RU" sz="2800" b="1" dirty="0" smtClean="0"/>
            <a:t>«5»-18</a:t>
          </a:r>
          <a:endParaRPr lang="ru-RU" sz="2800" dirty="0"/>
        </a:p>
      </dgm:t>
    </dgm:pt>
    <dgm:pt modelId="{1EDFD5DA-B1CB-45AD-8AD5-01BA6612C5DA}" type="parTrans" cxnId="{15FE1F01-C967-4CDF-9EA1-5ED8E79D13F0}">
      <dgm:prSet/>
      <dgm:spPr/>
      <dgm:t>
        <a:bodyPr/>
        <a:lstStyle/>
        <a:p>
          <a:endParaRPr lang="ru-RU"/>
        </a:p>
      </dgm:t>
    </dgm:pt>
    <dgm:pt modelId="{F4B51CF2-7747-4187-9854-D643F507ED20}" type="sibTrans" cxnId="{15FE1F01-C967-4CDF-9EA1-5ED8E79D13F0}">
      <dgm:prSet/>
      <dgm:spPr/>
      <dgm:t>
        <a:bodyPr/>
        <a:lstStyle/>
        <a:p>
          <a:endParaRPr lang="ru-RU"/>
        </a:p>
      </dgm:t>
    </dgm:pt>
    <dgm:pt modelId="{86438139-CAED-470A-9DD3-8D516CA85BD5}">
      <dgm:prSet phldrT="[Текст]"/>
      <dgm:spPr/>
      <dgm:t>
        <a:bodyPr/>
        <a:lstStyle/>
        <a:p>
          <a:r>
            <a:rPr lang="ru-RU" dirty="0" smtClean="0"/>
            <a:t>В</a:t>
          </a:r>
          <a:endParaRPr lang="ru-RU" dirty="0"/>
        </a:p>
      </dgm:t>
    </dgm:pt>
    <dgm:pt modelId="{7C7681CF-4DDF-491A-B924-3E81EC372C16}" type="parTrans" cxnId="{30F63BB8-CAB4-4704-94F6-273F734D7448}">
      <dgm:prSet/>
      <dgm:spPr/>
      <dgm:t>
        <a:bodyPr/>
        <a:lstStyle/>
        <a:p>
          <a:endParaRPr lang="ru-RU"/>
        </a:p>
      </dgm:t>
    </dgm:pt>
    <dgm:pt modelId="{88B3F691-1EF2-4336-8AEC-C21D5383CF0C}" type="sibTrans" cxnId="{30F63BB8-CAB4-4704-94F6-273F734D7448}">
      <dgm:prSet/>
      <dgm:spPr/>
      <dgm:t>
        <a:bodyPr/>
        <a:lstStyle/>
        <a:p>
          <a:endParaRPr lang="ru-RU"/>
        </a:p>
      </dgm:t>
    </dgm:pt>
    <dgm:pt modelId="{9007613F-2007-4DFB-8F51-050B728370DF}">
      <dgm:prSet phldrT="[Текст]" custT="1"/>
      <dgm:spPr/>
      <dgm:t>
        <a:bodyPr/>
        <a:lstStyle/>
        <a:p>
          <a:r>
            <a:rPr lang="ru-RU" sz="2600" b="1" dirty="0" smtClean="0"/>
            <a:t>«5»-16</a:t>
          </a:r>
          <a:endParaRPr lang="ru-RU" sz="2600" dirty="0"/>
        </a:p>
      </dgm:t>
    </dgm:pt>
    <dgm:pt modelId="{D6FC790E-AD17-417B-BB5F-2C9C411B7DCD}" type="parTrans" cxnId="{B13BD725-F6DA-4B9B-8552-7B2E906E8C08}">
      <dgm:prSet/>
      <dgm:spPr/>
      <dgm:t>
        <a:bodyPr/>
        <a:lstStyle/>
        <a:p>
          <a:endParaRPr lang="ru-RU"/>
        </a:p>
      </dgm:t>
    </dgm:pt>
    <dgm:pt modelId="{FB792CB3-CA9A-4CE2-8606-328DE40A2955}" type="sibTrans" cxnId="{B13BD725-F6DA-4B9B-8552-7B2E906E8C08}">
      <dgm:prSet/>
      <dgm:spPr/>
      <dgm:t>
        <a:bodyPr/>
        <a:lstStyle/>
        <a:p>
          <a:endParaRPr lang="ru-RU"/>
        </a:p>
      </dgm:t>
    </dgm:pt>
    <dgm:pt modelId="{2625DD3B-2295-4C3C-B564-B87ED85F1D2F}">
      <dgm:prSet phldrT="[Текст]" custT="1"/>
      <dgm:spPr/>
      <dgm:t>
        <a:bodyPr/>
        <a:lstStyle/>
        <a:p>
          <a:r>
            <a:rPr lang="ru-RU" sz="2800" b="1" dirty="0" smtClean="0"/>
            <a:t>«4» и «5»-10</a:t>
          </a:r>
          <a:endParaRPr lang="ru-RU" sz="2800" b="1" dirty="0"/>
        </a:p>
      </dgm:t>
    </dgm:pt>
    <dgm:pt modelId="{C0E1C8EC-2099-4761-9951-47DBE56F20F2}" type="parTrans" cxnId="{81998433-35EE-43DA-A8DC-65958FF0C21A}">
      <dgm:prSet/>
      <dgm:spPr/>
      <dgm:t>
        <a:bodyPr/>
        <a:lstStyle/>
        <a:p>
          <a:endParaRPr lang="ru-RU"/>
        </a:p>
      </dgm:t>
    </dgm:pt>
    <dgm:pt modelId="{9EB8E685-2A42-489E-B9BD-9557F994F692}" type="sibTrans" cxnId="{81998433-35EE-43DA-A8DC-65958FF0C21A}">
      <dgm:prSet/>
      <dgm:spPr/>
      <dgm:t>
        <a:bodyPr/>
        <a:lstStyle/>
        <a:p>
          <a:endParaRPr lang="ru-RU"/>
        </a:p>
      </dgm:t>
    </dgm:pt>
    <dgm:pt modelId="{2FC7ACF0-5E85-427F-8892-A78BD25CC4AE}">
      <dgm:prSet custT="1"/>
      <dgm:spPr/>
      <dgm:t>
        <a:bodyPr/>
        <a:lstStyle/>
        <a:p>
          <a:r>
            <a:rPr lang="ru-RU" sz="2800" b="1" dirty="0" smtClean="0"/>
            <a:t>«4» и «5»-9</a:t>
          </a:r>
          <a:endParaRPr lang="ru-RU" sz="2800" b="1" dirty="0"/>
        </a:p>
      </dgm:t>
    </dgm:pt>
    <dgm:pt modelId="{7D85043B-7CC3-4CFB-A7B2-4AB535061213}" type="parTrans" cxnId="{9C89B502-4FF1-463F-B0C0-73EF4A2272BD}">
      <dgm:prSet/>
      <dgm:spPr/>
      <dgm:t>
        <a:bodyPr/>
        <a:lstStyle/>
        <a:p>
          <a:endParaRPr lang="ru-RU"/>
        </a:p>
      </dgm:t>
    </dgm:pt>
    <dgm:pt modelId="{BB9BA9D9-4CA6-4EAA-929D-CD8ADA1C064A}" type="sibTrans" cxnId="{9C89B502-4FF1-463F-B0C0-73EF4A2272BD}">
      <dgm:prSet/>
      <dgm:spPr/>
      <dgm:t>
        <a:bodyPr/>
        <a:lstStyle/>
        <a:p>
          <a:endParaRPr lang="ru-RU"/>
        </a:p>
      </dgm:t>
    </dgm:pt>
    <dgm:pt modelId="{2D8CB139-EB56-4B4A-A588-DD314EA3D4B0}">
      <dgm:prSet custT="1"/>
      <dgm:spPr/>
      <dgm:t>
        <a:bodyPr/>
        <a:lstStyle/>
        <a:p>
          <a:r>
            <a:rPr lang="ru-RU" sz="2600" b="1" dirty="0" smtClean="0"/>
            <a:t>«4» и «5»-12</a:t>
          </a:r>
          <a:endParaRPr lang="ru-RU" sz="2600" b="1" dirty="0"/>
        </a:p>
      </dgm:t>
    </dgm:pt>
    <dgm:pt modelId="{CCFA9B04-065D-4014-8FDF-F50D8B08D19E}" type="parTrans" cxnId="{60602826-769C-4530-8AC3-319D1EC7059C}">
      <dgm:prSet/>
      <dgm:spPr/>
      <dgm:t>
        <a:bodyPr/>
        <a:lstStyle/>
        <a:p>
          <a:endParaRPr lang="ru-RU"/>
        </a:p>
      </dgm:t>
    </dgm:pt>
    <dgm:pt modelId="{B089BDAA-F66F-4651-B96E-4F40D62C2FFD}" type="sibTrans" cxnId="{60602826-769C-4530-8AC3-319D1EC7059C}">
      <dgm:prSet/>
      <dgm:spPr/>
      <dgm:t>
        <a:bodyPr/>
        <a:lstStyle/>
        <a:p>
          <a:endParaRPr lang="ru-RU"/>
        </a:p>
      </dgm:t>
    </dgm:pt>
    <dgm:pt modelId="{9FBD0DE9-CBDB-486D-AE84-B2510433EAC9}" type="pres">
      <dgm:prSet presAssocID="{B4514C18-CA48-46DC-9874-FF1D632F8108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854FD5-EC15-4E1B-B467-B5ED8A23D360}" type="pres">
      <dgm:prSet presAssocID="{B4514C18-CA48-46DC-9874-FF1D632F8108}" presName="cycle" presStyleCnt="0"/>
      <dgm:spPr/>
    </dgm:pt>
    <dgm:pt modelId="{D4603C38-F657-4E31-8A31-2BEF0EF5D0EE}" type="pres">
      <dgm:prSet presAssocID="{B4514C18-CA48-46DC-9874-FF1D632F8108}" presName="centerShape" presStyleCnt="0"/>
      <dgm:spPr/>
    </dgm:pt>
    <dgm:pt modelId="{50574580-4275-4199-A2C8-520755E521FA}" type="pres">
      <dgm:prSet presAssocID="{B4514C18-CA48-46DC-9874-FF1D632F8108}" presName="connSite" presStyleLbl="node1" presStyleIdx="0" presStyleCnt="4"/>
      <dgm:spPr/>
    </dgm:pt>
    <dgm:pt modelId="{06F67C77-FC12-4076-819C-0F44C722330E}" type="pres">
      <dgm:prSet presAssocID="{B4514C18-CA48-46DC-9874-FF1D632F8108}" presName="visible" presStyleLbl="node1" presStyleIdx="0" presStyleCnt="4" custScaleX="105788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5">
              <a:lumMod val="50000"/>
            </a:schemeClr>
          </a:solidFill>
        </a:ln>
      </dgm:spPr>
    </dgm:pt>
    <dgm:pt modelId="{4C5990A9-EFC5-4E7D-AE11-047CCBEDA531}" type="pres">
      <dgm:prSet presAssocID="{947C6C5C-A1A3-4AED-BEFA-5F59FA661D92}" presName="Name25" presStyleLbl="parChTrans1D1" presStyleIdx="0" presStyleCnt="3"/>
      <dgm:spPr/>
      <dgm:t>
        <a:bodyPr/>
        <a:lstStyle/>
        <a:p>
          <a:endParaRPr lang="ru-RU"/>
        </a:p>
      </dgm:t>
    </dgm:pt>
    <dgm:pt modelId="{0CF0570F-4FC1-49F8-9D6E-F3FD3CE5278B}" type="pres">
      <dgm:prSet presAssocID="{551D3E01-BE29-418C-91C6-32497B9EBC30}" presName="node" presStyleCnt="0"/>
      <dgm:spPr/>
    </dgm:pt>
    <dgm:pt modelId="{3F153C9A-9AD7-4C40-B3D4-E5589EAC6DD7}" type="pres">
      <dgm:prSet presAssocID="{551D3E01-BE29-418C-91C6-32497B9EBC30}" presName="parentNode" presStyleLbl="node1" presStyleIdx="1" presStyleCnt="4" custScaleX="1089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DCFD39-0937-44FA-8429-103B9A54EB52}" type="pres">
      <dgm:prSet presAssocID="{551D3E01-BE29-418C-91C6-32497B9EBC30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2B1FE5-E7B7-4064-9356-506D63B4146C}" type="pres">
      <dgm:prSet presAssocID="{54F0AB54-BD3C-4013-8BAB-F25E973B6195}" presName="Name25" presStyleLbl="parChTrans1D1" presStyleIdx="1" presStyleCnt="3"/>
      <dgm:spPr/>
      <dgm:t>
        <a:bodyPr/>
        <a:lstStyle/>
        <a:p>
          <a:endParaRPr lang="ru-RU"/>
        </a:p>
      </dgm:t>
    </dgm:pt>
    <dgm:pt modelId="{9AA53A1B-61A6-427D-BE4D-2873205DBFBA}" type="pres">
      <dgm:prSet presAssocID="{EB7C2D97-9D7A-41D4-9C41-5920E1B21F03}" presName="node" presStyleCnt="0"/>
      <dgm:spPr/>
    </dgm:pt>
    <dgm:pt modelId="{BBB0E860-06A6-4339-B873-3E0C3906400E}" type="pres">
      <dgm:prSet presAssocID="{EB7C2D97-9D7A-41D4-9C41-5920E1B21F03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3786A1-E431-478E-AD4F-D101255AC112}" type="pres">
      <dgm:prSet presAssocID="{EB7C2D97-9D7A-41D4-9C41-5920E1B21F03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672B30-EF37-4CE0-BA0B-7C66342A15FE}" type="pres">
      <dgm:prSet presAssocID="{7C7681CF-4DDF-491A-B924-3E81EC372C16}" presName="Name25" presStyleLbl="parChTrans1D1" presStyleIdx="2" presStyleCnt="3"/>
      <dgm:spPr/>
      <dgm:t>
        <a:bodyPr/>
        <a:lstStyle/>
        <a:p>
          <a:endParaRPr lang="ru-RU"/>
        </a:p>
      </dgm:t>
    </dgm:pt>
    <dgm:pt modelId="{CA503D55-2DBB-4752-A766-45CC3395BEFF}" type="pres">
      <dgm:prSet presAssocID="{86438139-CAED-470A-9DD3-8D516CA85BD5}" presName="node" presStyleCnt="0"/>
      <dgm:spPr/>
    </dgm:pt>
    <dgm:pt modelId="{A65325B7-87A7-413F-ACB7-E1A97E4551AC}" type="pres">
      <dgm:prSet presAssocID="{86438139-CAED-470A-9DD3-8D516CA85BD5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C3DA13-683C-4001-B030-04CB98D2F891}" type="pres">
      <dgm:prSet presAssocID="{86438139-CAED-470A-9DD3-8D516CA85BD5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B232D3-A942-4CF4-8682-B525009F1881}" type="presOf" srcId="{551D3E01-BE29-418C-91C6-32497B9EBC30}" destId="{3F153C9A-9AD7-4C40-B3D4-E5589EAC6DD7}" srcOrd="0" destOrd="0" presId="urn:microsoft.com/office/officeart/2005/8/layout/radial2"/>
    <dgm:cxn modelId="{403C968F-6EF8-4E8B-9331-D829327BFB82}" type="presOf" srcId="{9007613F-2007-4DFB-8F51-050B728370DF}" destId="{93C3DA13-683C-4001-B030-04CB98D2F891}" srcOrd="0" destOrd="0" presId="urn:microsoft.com/office/officeart/2005/8/layout/radial2"/>
    <dgm:cxn modelId="{60602826-769C-4530-8AC3-319D1EC7059C}" srcId="{86438139-CAED-470A-9DD3-8D516CA85BD5}" destId="{2D8CB139-EB56-4B4A-A588-DD314EA3D4B0}" srcOrd="1" destOrd="0" parTransId="{CCFA9B04-065D-4014-8FDF-F50D8B08D19E}" sibTransId="{B089BDAA-F66F-4651-B96E-4F40D62C2FFD}"/>
    <dgm:cxn modelId="{3B3DC56F-5225-4508-BF6F-3BFA31710DD6}" type="presOf" srcId="{EB7C2D97-9D7A-41D4-9C41-5920E1B21F03}" destId="{BBB0E860-06A6-4339-B873-3E0C3906400E}" srcOrd="0" destOrd="0" presId="urn:microsoft.com/office/officeart/2005/8/layout/radial2"/>
    <dgm:cxn modelId="{31299CF6-D492-4324-9830-B25DD141E615}" type="presOf" srcId="{54F0AB54-BD3C-4013-8BAB-F25E973B6195}" destId="{432B1FE5-E7B7-4064-9356-506D63B4146C}" srcOrd="0" destOrd="0" presId="urn:microsoft.com/office/officeart/2005/8/layout/radial2"/>
    <dgm:cxn modelId="{1ABC18C8-F4C6-40BB-94AB-6FC1C8111925}" type="presOf" srcId="{B4514C18-CA48-46DC-9874-FF1D632F8108}" destId="{9FBD0DE9-CBDB-486D-AE84-B2510433EAC9}" srcOrd="0" destOrd="0" presId="urn:microsoft.com/office/officeart/2005/8/layout/radial2"/>
    <dgm:cxn modelId="{A9068C1B-BDB3-4B4B-BDAC-1C968DB577D6}" type="presOf" srcId="{3DF1ECE7-D4B2-450E-BA31-E3E0AD4B12D8}" destId="{CFDCFD39-0937-44FA-8429-103B9A54EB52}" srcOrd="0" destOrd="0" presId="urn:microsoft.com/office/officeart/2005/8/layout/radial2"/>
    <dgm:cxn modelId="{81998433-35EE-43DA-A8DC-65958FF0C21A}" srcId="{551D3E01-BE29-418C-91C6-32497B9EBC30}" destId="{2625DD3B-2295-4C3C-B564-B87ED85F1D2F}" srcOrd="1" destOrd="0" parTransId="{C0E1C8EC-2099-4761-9951-47DBE56F20F2}" sibTransId="{9EB8E685-2A42-489E-B9BD-9557F994F692}"/>
    <dgm:cxn modelId="{15FE1F01-C967-4CDF-9EA1-5ED8E79D13F0}" srcId="{EB7C2D97-9D7A-41D4-9C41-5920E1B21F03}" destId="{BC48F20F-48D2-4CE3-A4E2-80DE71DF0C1A}" srcOrd="0" destOrd="0" parTransId="{1EDFD5DA-B1CB-45AD-8AD5-01BA6612C5DA}" sibTransId="{F4B51CF2-7747-4187-9854-D643F507ED20}"/>
    <dgm:cxn modelId="{DD4540AC-FD6D-4560-8498-404BD67D2FB0}" type="presOf" srcId="{2D8CB139-EB56-4B4A-A588-DD314EA3D4B0}" destId="{93C3DA13-683C-4001-B030-04CB98D2F891}" srcOrd="0" destOrd="1" presId="urn:microsoft.com/office/officeart/2005/8/layout/radial2"/>
    <dgm:cxn modelId="{9C89B502-4FF1-463F-B0C0-73EF4A2272BD}" srcId="{EB7C2D97-9D7A-41D4-9C41-5920E1B21F03}" destId="{2FC7ACF0-5E85-427F-8892-A78BD25CC4AE}" srcOrd="1" destOrd="0" parTransId="{7D85043B-7CC3-4CFB-A7B2-4AB535061213}" sibTransId="{BB9BA9D9-4CA6-4EAA-929D-CD8ADA1C064A}"/>
    <dgm:cxn modelId="{9442E466-A637-4353-B50B-3EB68A4BF3EE}" type="presOf" srcId="{2FC7ACF0-5E85-427F-8892-A78BD25CC4AE}" destId="{CF3786A1-E431-478E-AD4F-D101255AC112}" srcOrd="0" destOrd="1" presId="urn:microsoft.com/office/officeart/2005/8/layout/radial2"/>
    <dgm:cxn modelId="{03B454B0-B99B-47DD-9496-78DA4E3D6C3A}" srcId="{B4514C18-CA48-46DC-9874-FF1D632F8108}" destId="{EB7C2D97-9D7A-41D4-9C41-5920E1B21F03}" srcOrd="1" destOrd="0" parTransId="{54F0AB54-BD3C-4013-8BAB-F25E973B6195}" sibTransId="{29416B19-7526-4784-9BDD-DA1F72BA43F3}"/>
    <dgm:cxn modelId="{B13BD725-F6DA-4B9B-8552-7B2E906E8C08}" srcId="{86438139-CAED-470A-9DD3-8D516CA85BD5}" destId="{9007613F-2007-4DFB-8F51-050B728370DF}" srcOrd="0" destOrd="0" parTransId="{D6FC790E-AD17-417B-BB5F-2C9C411B7DCD}" sibTransId="{FB792CB3-CA9A-4CE2-8606-328DE40A2955}"/>
    <dgm:cxn modelId="{64A94191-2603-406F-9432-DE85900E2F29}" srcId="{B4514C18-CA48-46DC-9874-FF1D632F8108}" destId="{551D3E01-BE29-418C-91C6-32497B9EBC30}" srcOrd="0" destOrd="0" parTransId="{947C6C5C-A1A3-4AED-BEFA-5F59FA661D92}" sibTransId="{B85793B5-D454-4724-A5CD-A22CD6C925FD}"/>
    <dgm:cxn modelId="{30F63BB8-CAB4-4704-94F6-273F734D7448}" srcId="{B4514C18-CA48-46DC-9874-FF1D632F8108}" destId="{86438139-CAED-470A-9DD3-8D516CA85BD5}" srcOrd="2" destOrd="0" parTransId="{7C7681CF-4DDF-491A-B924-3E81EC372C16}" sibTransId="{88B3F691-1EF2-4336-8AEC-C21D5383CF0C}"/>
    <dgm:cxn modelId="{0403C8E3-9413-45AF-9ABF-03A1DDD35E44}" type="presOf" srcId="{BC48F20F-48D2-4CE3-A4E2-80DE71DF0C1A}" destId="{CF3786A1-E431-478E-AD4F-D101255AC112}" srcOrd="0" destOrd="0" presId="urn:microsoft.com/office/officeart/2005/8/layout/radial2"/>
    <dgm:cxn modelId="{574AF8BE-58C8-4E9B-831F-FF3FBAFCF088}" type="presOf" srcId="{7C7681CF-4DDF-491A-B924-3E81EC372C16}" destId="{A9672B30-EF37-4CE0-BA0B-7C66342A15FE}" srcOrd="0" destOrd="0" presId="urn:microsoft.com/office/officeart/2005/8/layout/radial2"/>
    <dgm:cxn modelId="{DF5A2C78-B206-4A46-9489-B1402832C9E7}" type="presOf" srcId="{86438139-CAED-470A-9DD3-8D516CA85BD5}" destId="{A65325B7-87A7-413F-ACB7-E1A97E4551AC}" srcOrd="0" destOrd="0" presId="urn:microsoft.com/office/officeart/2005/8/layout/radial2"/>
    <dgm:cxn modelId="{93068571-3D3B-45AB-9884-E5E1388DB724}" srcId="{551D3E01-BE29-418C-91C6-32497B9EBC30}" destId="{3DF1ECE7-D4B2-450E-BA31-E3E0AD4B12D8}" srcOrd="0" destOrd="0" parTransId="{ED48D1ED-6EEF-4471-9D3E-62E84ED3602F}" sibTransId="{88043B30-4E8D-4AC2-96F8-B252625F3A4C}"/>
    <dgm:cxn modelId="{8E9BB9E5-83F2-4FAB-857B-2F4404CD4D24}" type="presOf" srcId="{2625DD3B-2295-4C3C-B564-B87ED85F1D2F}" destId="{CFDCFD39-0937-44FA-8429-103B9A54EB52}" srcOrd="0" destOrd="1" presId="urn:microsoft.com/office/officeart/2005/8/layout/radial2"/>
    <dgm:cxn modelId="{AD99EE25-43BC-4BE1-B229-05F8777D382B}" type="presOf" srcId="{947C6C5C-A1A3-4AED-BEFA-5F59FA661D92}" destId="{4C5990A9-EFC5-4E7D-AE11-047CCBEDA531}" srcOrd="0" destOrd="0" presId="urn:microsoft.com/office/officeart/2005/8/layout/radial2"/>
    <dgm:cxn modelId="{8DB60CD8-4B83-4880-B0F7-FD0F25971D27}" type="presParOf" srcId="{9FBD0DE9-CBDB-486D-AE84-B2510433EAC9}" destId="{2D854FD5-EC15-4E1B-B467-B5ED8A23D360}" srcOrd="0" destOrd="0" presId="urn:microsoft.com/office/officeart/2005/8/layout/radial2"/>
    <dgm:cxn modelId="{DBEFCDD5-28AE-4889-AE2D-B0D3CBE05064}" type="presParOf" srcId="{2D854FD5-EC15-4E1B-B467-B5ED8A23D360}" destId="{D4603C38-F657-4E31-8A31-2BEF0EF5D0EE}" srcOrd="0" destOrd="0" presId="urn:microsoft.com/office/officeart/2005/8/layout/radial2"/>
    <dgm:cxn modelId="{119958F0-61E7-4B64-811E-034EE718C923}" type="presParOf" srcId="{D4603C38-F657-4E31-8A31-2BEF0EF5D0EE}" destId="{50574580-4275-4199-A2C8-520755E521FA}" srcOrd="0" destOrd="0" presId="urn:microsoft.com/office/officeart/2005/8/layout/radial2"/>
    <dgm:cxn modelId="{1677F22A-0C3E-49EC-AB51-408D83B17589}" type="presParOf" srcId="{D4603C38-F657-4E31-8A31-2BEF0EF5D0EE}" destId="{06F67C77-FC12-4076-819C-0F44C722330E}" srcOrd="1" destOrd="0" presId="urn:microsoft.com/office/officeart/2005/8/layout/radial2"/>
    <dgm:cxn modelId="{F95CAE7B-D906-4FE7-9208-02B227E9FE9C}" type="presParOf" srcId="{2D854FD5-EC15-4E1B-B467-B5ED8A23D360}" destId="{4C5990A9-EFC5-4E7D-AE11-047CCBEDA531}" srcOrd="1" destOrd="0" presId="urn:microsoft.com/office/officeart/2005/8/layout/radial2"/>
    <dgm:cxn modelId="{E5E6EE10-BFF3-4A97-B585-DAF8BD4A9A8A}" type="presParOf" srcId="{2D854FD5-EC15-4E1B-B467-B5ED8A23D360}" destId="{0CF0570F-4FC1-49F8-9D6E-F3FD3CE5278B}" srcOrd="2" destOrd="0" presId="urn:microsoft.com/office/officeart/2005/8/layout/radial2"/>
    <dgm:cxn modelId="{7B576F9C-05A0-457B-B417-9EA6A77B1588}" type="presParOf" srcId="{0CF0570F-4FC1-49F8-9D6E-F3FD3CE5278B}" destId="{3F153C9A-9AD7-4C40-B3D4-E5589EAC6DD7}" srcOrd="0" destOrd="0" presId="urn:microsoft.com/office/officeart/2005/8/layout/radial2"/>
    <dgm:cxn modelId="{8A1CB794-282C-4AAD-861E-48BE351A85E1}" type="presParOf" srcId="{0CF0570F-4FC1-49F8-9D6E-F3FD3CE5278B}" destId="{CFDCFD39-0937-44FA-8429-103B9A54EB52}" srcOrd="1" destOrd="0" presId="urn:microsoft.com/office/officeart/2005/8/layout/radial2"/>
    <dgm:cxn modelId="{C13E9EB4-B8A9-4DF7-BCDE-0B12B75F9231}" type="presParOf" srcId="{2D854FD5-EC15-4E1B-B467-B5ED8A23D360}" destId="{432B1FE5-E7B7-4064-9356-506D63B4146C}" srcOrd="3" destOrd="0" presId="urn:microsoft.com/office/officeart/2005/8/layout/radial2"/>
    <dgm:cxn modelId="{736AE065-7910-45C0-82B3-A487A376D847}" type="presParOf" srcId="{2D854FD5-EC15-4E1B-B467-B5ED8A23D360}" destId="{9AA53A1B-61A6-427D-BE4D-2873205DBFBA}" srcOrd="4" destOrd="0" presId="urn:microsoft.com/office/officeart/2005/8/layout/radial2"/>
    <dgm:cxn modelId="{73DF86F7-31FE-40CF-9CBA-2FEF50004AF6}" type="presParOf" srcId="{9AA53A1B-61A6-427D-BE4D-2873205DBFBA}" destId="{BBB0E860-06A6-4339-B873-3E0C3906400E}" srcOrd="0" destOrd="0" presId="urn:microsoft.com/office/officeart/2005/8/layout/radial2"/>
    <dgm:cxn modelId="{3CF008CD-BF7C-405F-9E03-F7725F8BF734}" type="presParOf" srcId="{9AA53A1B-61A6-427D-BE4D-2873205DBFBA}" destId="{CF3786A1-E431-478E-AD4F-D101255AC112}" srcOrd="1" destOrd="0" presId="urn:microsoft.com/office/officeart/2005/8/layout/radial2"/>
    <dgm:cxn modelId="{84612EA4-7DE9-4F0E-A927-869695235C6F}" type="presParOf" srcId="{2D854FD5-EC15-4E1B-B467-B5ED8A23D360}" destId="{A9672B30-EF37-4CE0-BA0B-7C66342A15FE}" srcOrd="5" destOrd="0" presId="urn:microsoft.com/office/officeart/2005/8/layout/radial2"/>
    <dgm:cxn modelId="{5480D8C9-EF98-4880-8026-946AA291A7D7}" type="presParOf" srcId="{2D854FD5-EC15-4E1B-B467-B5ED8A23D360}" destId="{CA503D55-2DBB-4752-A766-45CC3395BEFF}" srcOrd="6" destOrd="0" presId="urn:microsoft.com/office/officeart/2005/8/layout/radial2"/>
    <dgm:cxn modelId="{39C19678-6016-4647-9819-544B497041E2}" type="presParOf" srcId="{CA503D55-2DBB-4752-A766-45CC3395BEFF}" destId="{A65325B7-87A7-413F-ACB7-E1A97E4551AC}" srcOrd="0" destOrd="0" presId="urn:microsoft.com/office/officeart/2005/8/layout/radial2"/>
    <dgm:cxn modelId="{931B3D52-5049-4295-8097-EBE51446B74C}" type="presParOf" srcId="{CA503D55-2DBB-4752-A766-45CC3395BEFF}" destId="{93C3DA13-683C-4001-B030-04CB98D2F891}" srcOrd="1" destOrd="0" presId="urn:microsoft.com/office/officeart/2005/8/layout/radial2"/>
  </dgm:cxnLst>
  <dgm:bg>
    <a:solidFill>
      <a:schemeClr val="accent3">
        <a:lumMod val="20000"/>
        <a:lumOff val="80000"/>
      </a:schemeClr>
    </a:solidFill>
  </dgm:bg>
  <dgm:whole>
    <a:ln>
      <a:solidFill>
        <a:schemeClr val="accent5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72B30-EF37-4CE0-BA0B-7C66342A15FE}">
      <dsp:nvSpPr>
        <dsp:cNvPr id="0" name=""/>
        <dsp:cNvSpPr/>
      </dsp:nvSpPr>
      <dsp:spPr>
        <a:xfrm rot="2562472">
          <a:off x="3138061" y="3457200"/>
          <a:ext cx="745261" cy="47812"/>
        </a:xfrm>
        <a:custGeom>
          <a:avLst/>
          <a:gdLst/>
          <a:ahLst/>
          <a:cxnLst/>
          <a:rect l="0" t="0" r="0" b="0"/>
          <a:pathLst>
            <a:path>
              <a:moveTo>
                <a:pt x="0" y="23906"/>
              </a:moveTo>
              <a:lnTo>
                <a:pt x="745261" y="23906"/>
              </a:lnTo>
            </a:path>
          </a:pathLst>
        </a:cu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2B1FE5-E7B7-4064-9356-506D63B4146C}">
      <dsp:nvSpPr>
        <dsp:cNvPr id="0" name=""/>
        <dsp:cNvSpPr/>
      </dsp:nvSpPr>
      <dsp:spPr>
        <a:xfrm>
          <a:off x="3236875" y="2439405"/>
          <a:ext cx="828794" cy="47812"/>
        </a:xfrm>
        <a:custGeom>
          <a:avLst/>
          <a:gdLst/>
          <a:ahLst/>
          <a:cxnLst/>
          <a:rect l="0" t="0" r="0" b="0"/>
          <a:pathLst>
            <a:path>
              <a:moveTo>
                <a:pt x="0" y="23906"/>
              </a:moveTo>
              <a:lnTo>
                <a:pt x="828794" y="23906"/>
              </a:lnTo>
            </a:path>
          </a:pathLst>
        </a:cu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5990A9-EFC5-4E7D-AE11-047CCBEDA531}">
      <dsp:nvSpPr>
        <dsp:cNvPr id="0" name=""/>
        <dsp:cNvSpPr/>
      </dsp:nvSpPr>
      <dsp:spPr>
        <a:xfrm rot="19023193">
          <a:off x="3143415" y="1430340"/>
          <a:ext cx="697425" cy="47812"/>
        </a:xfrm>
        <a:custGeom>
          <a:avLst/>
          <a:gdLst/>
          <a:ahLst/>
          <a:cxnLst/>
          <a:rect l="0" t="0" r="0" b="0"/>
          <a:pathLst>
            <a:path>
              <a:moveTo>
                <a:pt x="0" y="23906"/>
              </a:moveTo>
              <a:lnTo>
                <a:pt x="697425" y="23906"/>
              </a:lnTo>
            </a:path>
          </a:pathLst>
        </a:cu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F67C77-FC12-4076-819C-0F44C722330E}">
      <dsp:nvSpPr>
        <dsp:cNvPr id="0" name=""/>
        <dsp:cNvSpPr/>
      </dsp:nvSpPr>
      <dsp:spPr>
        <a:xfrm>
          <a:off x="1155411" y="1279234"/>
          <a:ext cx="2505221" cy="236815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153C9A-9AD7-4C40-B3D4-E5589EAC6DD7}">
      <dsp:nvSpPr>
        <dsp:cNvPr id="0" name=""/>
        <dsp:cNvSpPr/>
      </dsp:nvSpPr>
      <dsp:spPr>
        <a:xfrm>
          <a:off x="3517051" y="461"/>
          <a:ext cx="1547393" cy="142089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А</a:t>
          </a:r>
          <a:endParaRPr lang="ru-RU" sz="6500" kern="1200" dirty="0"/>
        </a:p>
      </dsp:txBody>
      <dsp:txXfrm>
        <a:off x="3743661" y="208546"/>
        <a:ext cx="1094173" cy="1004721"/>
      </dsp:txXfrm>
    </dsp:sp>
    <dsp:sp modelId="{CFDCFD39-0937-44FA-8429-103B9A54EB52}">
      <dsp:nvSpPr>
        <dsp:cNvPr id="0" name=""/>
        <dsp:cNvSpPr/>
      </dsp:nvSpPr>
      <dsp:spPr>
        <a:xfrm>
          <a:off x="5048406" y="461"/>
          <a:ext cx="2321090" cy="1420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/>
            <a:t>«5»-17</a:t>
          </a:r>
          <a:endParaRPr lang="ru-RU" sz="2800" b="1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/>
            <a:t>«4» и «5»-10</a:t>
          </a:r>
          <a:endParaRPr lang="ru-RU" sz="2800" b="1" kern="1200" dirty="0"/>
        </a:p>
      </dsp:txBody>
      <dsp:txXfrm>
        <a:off x="5048406" y="461"/>
        <a:ext cx="2321090" cy="1420891"/>
      </dsp:txXfrm>
    </dsp:sp>
    <dsp:sp modelId="{BBB0E860-06A6-4339-B873-3E0C3906400E}">
      <dsp:nvSpPr>
        <dsp:cNvPr id="0" name=""/>
        <dsp:cNvSpPr/>
      </dsp:nvSpPr>
      <dsp:spPr>
        <a:xfrm>
          <a:off x="4065670" y="1752865"/>
          <a:ext cx="1420891" cy="142089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Б</a:t>
          </a:r>
          <a:endParaRPr lang="ru-RU" sz="6500" kern="1200" dirty="0"/>
        </a:p>
      </dsp:txBody>
      <dsp:txXfrm>
        <a:off x="4273755" y="1960950"/>
        <a:ext cx="1004721" cy="1004721"/>
      </dsp:txXfrm>
    </dsp:sp>
    <dsp:sp modelId="{CF3786A1-E431-478E-AD4F-D101255AC112}">
      <dsp:nvSpPr>
        <dsp:cNvPr id="0" name=""/>
        <dsp:cNvSpPr/>
      </dsp:nvSpPr>
      <dsp:spPr>
        <a:xfrm>
          <a:off x="5628651" y="1752865"/>
          <a:ext cx="2131337" cy="1420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/>
            <a:t>«5»-18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/>
            <a:t>«4» и «5»-9</a:t>
          </a:r>
          <a:endParaRPr lang="ru-RU" sz="2800" b="1" kern="1200" dirty="0"/>
        </a:p>
      </dsp:txBody>
      <dsp:txXfrm>
        <a:off x="5628651" y="1752865"/>
        <a:ext cx="2131337" cy="1420891"/>
      </dsp:txXfrm>
    </dsp:sp>
    <dsp:sp modelId="{A65325B7-87A7-413F-ACB7-E1A97E4551AC}">
      <dsp:nvSpPr>
        <dsp:cNvPr id="0" name=""/>
        <dsp:cNvSpPr/>
      </dsp:nvSpPr>
      <dsp:spPr>
        <a:xfrm>
          <a:off x="3596114" y="3505269"/>
          <a:ext cx="1420891" cy="142089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В</a:t>
          </a:r>
          <a:endParaRPr lang="ru-RU" sz="6500" kern="1200" dirty="0"/>
        </a:p>
      </dsp:txBody>
      <dsp:txXfrm>
        <a:off x="3804199" y="3713354"/>
        <a:ext cx="1004721" cy="1004721"/>
      </dsp:txXfrm>
    </dsp:sp>
    <dsp:sp modelId="{93C3DA13-683C-4001-B030-04CB98D2F891}">
      <dsp:nvSpPr>
        <dsp:cNvPr id="0" name=""/>
        <dsp:cNvSpPr/>
      </dsp:nvSpPr>
      <dsp:spPr>
        <a:xfrm>
          <a:off x="5159095" y="3505269"/>
          <a:ext cx="2131337" cy="1420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/>
            <a:t>«5»-16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/>
            <a:t>«4» и «5»-12</a:t>
          </a:r>
          <a:endParaRPr lang="ru-RU" sz="2600" b="1" kern="1200" dirty="0"/>
        </a:p>
      </dsp:txBody>
      <dsp:txXfrm>
        <a:off x="5159095" y="3505269"/>
        <a:ext cx="2131337" cy="14208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B939C-1566-42B4-AAA9-CA08E04D34E1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6A4BF-C20B-4F08-853E-BD09BF9C6C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259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0FB1-7528-4084-A986-9AC7FE72896E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8C192C0-F7EB-4872-8F96-998C3CAAB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71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0FB1-7528-4084-A986-9AC7FE72896E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8C192C0-F7EB-4872-8F96-998C3CAAB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285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0FB1-7528-4084-A986-9AC7FE72896E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8C192C0-F7EB-4872-8F96-998C3CAABCF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2980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0FB1-7528-4084-A986-9AC7FE72896E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8C192C0-F7EB-4872-8F96-998C3CAAB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327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0FB1-7528-4084-A986-9AC7FE72896E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8C192C0-F7EB-4872-8F96-998C3CAABCF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3188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0FB1-7528-4084-A986-9AC7FE72896E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8C192C0-F7EB-4872-8F96-998C3CAAB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917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0FB1-7528-4084-A986-9AC7FE72896E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192C0-F7EB-4872-8F96-998C3CAAB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40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0FB1-7528-4084-A986-9AC7FE72896E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192C0-F7EB-4872-8F96-998C3CAAB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699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13624-9AD4-4B61-B3D1-7B2121350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4"/>
            <a:ext cx="10591800" cy="646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DF03C311-DDF4-44A3-9D51-D5FDC4A8E7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432562"/>
            <a:ext cx="10667999" cy="927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sp>
        <p:nvSpPr>
          <p:cNvPr id="8" name="SmartArt Placeholder 7">
            <a:extLst>
              <a:ext uri="{FF2B5EF4-FFF2-40B4-BE49-F238E27FC236}">
                <a16:creationId xmlns:a16="http://schemas.microsoft.com/office/drawing/2014/main" id="{9FD563C5-3DFB-47DD-8A9E-30D8084590F6}"/>
              </a:ext>
            </a:extLst>
          </p:cNvPr>
          <p:cNvSpPr>
            <a:spLocks noGrp="1"/>
          </p:cNvSpPr>
          <p:nvPr>
            <p:ph type="dgm" sz="quarter" idx="14" hasCustomPrompt="1"/>
          </p:nvPr>
        </p:nvSpPr>
        <p:spPr>
          <a:xfrm>
            <a:off x="762001" y="2369129"/>
            <a:ext cx="10667998" cy="33436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</a:lstStyle>
          <a:p>
            <a:r>
              <a:rPr lang="en-US" dirty="0"/>
              <a:t>Insert Content here</a:t>
            </a:r>
          </a:p>
        </p:txBody>
      </p:sp>
      <p:pic>
        <p:nvPicPr>
          <p:cNvPr id="9" name="Picture Placeholder 11" descr="Bright, colorful geometric pattern ">
            <a:extLst>
              <a:ext uri="{FF2B5EF4-FFF2-40B4-BE49-F238E27FC236}">
                <a16:creationId xmlns:a16="http://schemas.microsoft.com/office/drawing/2014/main" id="{1DB66C56-FBAE-47D3-9818-61368D74DA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90" b="390"/>
          <a:stretch>
            <a:fillRect/>
          </a:stretch>
        </p:blipFill>
        <p:spPr>
          <a:xfrm>
            <a:off x="0" y="5999582"/>
            <a:ext cx="12192000" cy="85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543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0FB1-7528-4084-A986-9AC7FE72896E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192C0-F7EB-4872-8F96-998C3CAAB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628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0FB1-7528-4084-A986-9AC7FE72896E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8C192C0-F7EB-4872-8F96-998C3CAAB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056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0FB1-7528-4084-A986-9AC7FE72896E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8C192C0-F7EB-4872-8F96-998C3CAAB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103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0FB1-7528-4084-A986-9AC7FE72896E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8C192C0-F7EB-4872-8F96-998C3CAAB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408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0FB1-7528-4084-A986-9AC7FE72896E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192C0-F7EB-4872-8F96-998C3CAAB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585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0FB1-7528-4084-A986-9AC7FE72896E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192C0-F7EB-4872-8F96-998C3CAAB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142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0FB1-7528-4084-A986-9AC7FE72896E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192C0-F7EB-4872-8F96-998C3CAAB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872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0FB1-7528-4084-A986-9AC7FE72896E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8C192C0-F7EB-4872-8F96-998C3CAAB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355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20FB1-7528-4084-A986-9AC7FE72896E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8C192C0-F7EB-4872-8F96-998C3CAAB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79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4675728"/>
            <a:ext cx="8065180" cy="1053193"/>
          </a:xfrm>
          <a:solidFill>
            <a:srgbClr val="FFCC00"/>
          </a:solidFill>
        </p:spPr>
        <p:txBody>
          <a:bodyPr anchor="t"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 для  5-6-х классов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844752" y="6030267"/>
            <a:ext cx="1941966" cy="578392"/>
          </a:xfrm>
          <a:solidFill>
            <a:srgbClr val="FFCC66"/>
          </a:solidFill>
        </p:spPr>
        <p:txBody>
          <a:bodyPr/>
          <a:lstStyle/>
          <a:p>
            <a:r>
              <a:rPr lang="ru-RU" b="1" dirty="0" smtClean="0"/>
              <a:t>30.08.2024</a:t>
            </a:r>
            <a:endParaRPr lang="ru-RU" b="1" dirty="0"/>
          </a:p>
        </p:txBody>
      </p:sp>
      <p:pic>
        <p:nvPicPr>
          <p:cNvPr id="4" name="Рисунок 3" descr="C:\Users\Пестрикова\AppData\Local\Packages\Microsoft.Windows.Photos_8wekyb3d8bbwe\TempState\ShareServiceTempFolder\1674219612_gas-kvas-com-p-risunok-den-znanii-v-shkolu-36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838" y="2268416"/>
            <a:ext cx="3089227" cy="2176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Пестрикова\Desktop\1603876276_2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2096180"/>
            <a:ext cx="3780155" cy="2428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080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mtClean="0"/>
              <a:t>Лучшие показатели</a:t>
            </a:r>
          </a:p>
        </p:txBody>
      </p:sp>
      <p:sp>
        <p:nvSpPr>
          <p:cNvPr id="36867" name="Объект 2"/>
          <p:cNvSpPr>
            <a:spLocks noGrp="1"/>
          </p:cNvSpPr>
          <p:nvPr>
            <p:ph idx="1"/>
          </p:nvPr>
        </p:nvSpPr>
        <p:spPr>
          <a:xfrm>
            <a:off x="2063750" y="1600201"/>
            <a:ext cx="8147050" cy="4530725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buNone/>
              <a:defRPr/>
            </a:pPr>
            <a:r>
              <a:rPr lang="ru-RU" dirty="0" smtClean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11Б   100% - классный руководитель  </a:t>
            </a:r>
            <a:r>
              <a:rPr lang="ru-RU" dirty="0" err="1" smtClean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Лавинова</a:t>
            </a:r>
            <a:r>
              <a:rPr lang="ru-RU" dirty="0" smtClean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Т.В.</a:t>
            </a:r>
          </a:p>
          <a:p>
            <a:pPr marL="0" indent="0" algn="just">
              <a:lnSpc>
                <a:spcPct val="115000"/>
              </a:lnSpc>
              <a:buNone/>
              <a:defRPr/>
            </a:pPr>
            <a:r>
              <a:rPr lang="ru-RU" dirty="0" smtClean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5А     93% - классный руководитель  Голубева Л.И. </a:t>
            </a:r>
          </a:p>
          <a:p>
            <a:pPr marL="0" indent="0" algn="just">
              <a:lnSpc>
                <a:spcPct val="115000"/>
              </a:lnSpc>
              <a:buNone/>
              <a:defRPr/>
            </a:pPr>
            <a:r>
              <a:rPr lang="ru-RU" dirty="0" smtClean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6А    90% - классный руководитель  Дубинская И.А.</a:t>
            </a:r>
          </a:p>
          <a:p>
            <a:pPr marL="0" indent="0" algn="just">
              <a:lnSpc>
                <a:spcPct val="115000"/>
              </a:lnSpc>
              <a:buNone/>
              <a:defRPr/>
            </a:pPr>
            <a:r>
              <a:rPr lang="ru-RU" dirty="0" smtClean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6В   93% -классный руководитель  Гончаренко Н.Н.</a:t>
            </a:r>
          </a:p>
          <a:p>
            <a:pPr marL="0" indent="0" algn="just">
              <a:lnSpc>
                <a:spcPct val="115000"/>
              </a:lnSpc>
              <a:buNone/>
              <a:defRPr/>
            </a:pPr>
            <a:r>
              <a:rPr lang="ru-RU" dirty="0" smtClean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7Б    93% -     классный руководитель  Лысова И.И.</a:t>
            </a:r>
          </a:p>
          <a:p>
            <a:pPr marL="0" indent="0" algn="just">
              <a:lnSpc>
                <a:spcPct val="115000"/>
              </a:lnSpc>
              <a:buNone/>
              <a:defRPr/>
            </a:pPr>
            <a:r>
              <a:rPr lang="ru-RU" dirty="0" smtClean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8А     93% - классный руководитель  Мельник А.А.</a:t>
            </a:r>
          </a:p>
          <a:p>
            <a:pPr marL="0" indent="0" algn="just">
              <a:lnSpc>
                <a:spcPct val="115000"/>
              </a:lnSpc>
              <a:buNone/>
              <a:defRPr/>
            </a:pPr>
            <a:r>
              <a:rPr lang="ru-RU" dirty="0" smtClean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11А  93% -классный руководитель  </a:t>
            </a:r>
            <a:r>
              <a:rPr lang="ru-RU" dirty="0" err="1" smtClean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Вихрянова</a:t>
            </a:r>
            <a:r>
              <a:rPr lang="ru-RU" dirty="0" smtClean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Е.Ю.</a:t>
            </a:r>
          </a:p>
          <a:p>
            <a:pPr marL="0" indent="0">
              <a:defRPr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706168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</a:t>
            </a:r>
            <a:r>
              <a:rPr lang="ru-RU" dirty="0" smtClean="0"/>
              <a:t>а </a:t>
            </a:r>
            <a:r>
              <a:rPr lang="ru-RU" dirty="0"/>
              <a:t>«отлично» учебный год закончили  32 обучающихся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871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2329156" y="246041"/>
            <a:ext cx="8911687" cy="844205"/>
          </a:xfrm>
        </p:spPr>
        <p:txBody>
          <a:bodyPr>
            <a:normAutofit/>
          </a:bodyPr>
          <a:lstStyle/>
          <a:p>
            <a:pPr algn="ctr"/>
            <a:r>
              <a:rPr lang="ru-RU" altLang="ru-RU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Получили аттестаты особого образца</a:t>
            </a:r>
            <a:endParaRPr lang="ru-RU" alt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963" name="Объект 2"/>
          <p:cNvSpPr>
            <a:spLocks noGrp="1"/>
          </p:cNvSpPr>
          <p:nvPr>
            <p:ph idx="1"/>
          </p:nvPr>
        </p:nvSpPr>
        <p:spPr>
          <a:xfrm>
            <a:off x="2438400" y="1600200"/>
            <a:ext cx="7772400" cy="4997450"/>
          </a:xfrm>
          <a:extLst/>
        </p:spPr>
        <p:txBody>
          <a:bodyPr numCol="2"/>
          <a:lstStyle/>
          <a:p>
            <a:pPr marL="0" indent="0" algn="just">
              <a:lnSpc>
                <a:spcPct val="115000"/>
              </a:lnSpc>
              <a:spcBef>
                <a:spcPts val="500"/>
              </a:spcBef>
              <a:spcAft>
                <a:spcPts val="600"/>
              </a:spcAft>
              <a:buNone/>
              <a:defRPr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1.Владович Роман, 9А</a:t>
            </a:r>
            <a:endParaRPr lang="ru-RU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500"/>
              </a:spcBef>
              <a:spcAft>
                <a:spcPts val="600"/>
              </a:spcAft>
              <a:buNone/>
              <a:defRPr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2.Муренький Алексей, 9А</a:t>
            </a:r>
            <a:endParaRPr lang="ru-RU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500"/>
              </a:spcBef>
              <a:spcAft>
                <a:spcPts val="600"/>
              </a:spcAft>
              <a:buNone/>
              <a:defRPr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3.Заец Иван, 9А</a:t>
            </a:r>
            <a:endParaRPr lang="ru-RU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500"/>
              </a:spcBef>
              <a:spcAft>
                <a:spcPts val="600"/>
              </a:spcAft>
              <a:buNone/>
              <a:defRPr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4.Шилина Ева, 9А</a:t>
            </a:r>
            <a:endParaRPr lang="ru-RU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500"/>
              </a:spcBef>
              <a:spcAft>
                <a:spcPts val="600"/>
              </a:spcAft>
              <a:buNone/>
              <a:defRPr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5.Гущина Алина, 9Б</a:t>
            </a:r>
            <a:endParaRPr lang="ru-RU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500"/>
              </a:spcBef>
              <a:spcAft>
                <a:spcPts val="600"/>
              </a:spcAft>
              <a:buNone/>
              <a:defRPr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6.Хамидулина Арина, 9В</a:t>
            </a:r>
            <a:endParaRPr lang="ru-RU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500"/>
              </a:spcBef>
              <a:spcAft>
                <a:spcPts val="600"/>
              </a:spcAft>
              <a:buNone/>
              <a:defRPr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7.Филонова Екатерина, 9В</a:t>
            </a:r>
            <a:endParaRPr lang="ru-RU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500"/>
              </a:spcBef>
              <a:spcAft>
                <a:spcPts val="600"/>
              </a:spcAft>
              <a:buNone/>
              <a:defRPr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8.Кучун Дмитрий, 9В</a:t>
            </a:r>
            <a:endParaRPr lang="ru-RU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500"/>
              </a:spcBef>
              <a:spcAft>
                <a:spcPts val="600"/>
              </a:spcAft>
              <a:buNone/>
              <a:defRPr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9.Сабитов Тимофей, 9В</a:t>
            </a:r>
            <a:endParaRPr lang="ru-RU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500"/>
              </a:spcBef>
              <a:spcAft>
                <a:spcPts val="600"/>
              </a:spcAft>
              <a:buNone/>
              <a:defRPr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10.Кухаренко Демид, 9В</a:t>
            </a:r>
            <a:endParaRPr lang="ru-RU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defRPr/>
            </a:pPr>
            <a:endParaRPr lang="ru-RU" altLang="ru-RU" dirty="0" smtClean="0"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39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09036"/>
          </a:xfrm>
        </p:spPr>
        <p:txBody>
          <a:bodyPr/>
          <a:lstStyle/>
          <a:p>
            <a:pPr algn="ctr"/>
            <a:r>
              <a:rPr lang="ru-RU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Получили 100 баллов </a:t>
            </a:r>
          </a:p>
        </p:txBody>
      </p:sp>
      <p:sp>
        <p:nvSpPr>
          <p:cNvPr id="48131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altLang="ru-RU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Шаталова Дарья           русский язык</a:t>
            </a:r>
          </a:p>
          <a:p>
            <a:pPr marL="0" indent="0">
              <a:buNone/>
            </a:pPr>
            <a:endParaRPr lang="ru-RU" altLang="ru-RU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Баженов Матвей           </a:t>
            </a:r>
            <a:r>
              <a:rPr lang="ru-RU" altLang="ru-RU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</a:p>
          <a:p>
            <a:pPr marL="0" indent="0">
              <a:buNone/>
            </a:pPr>
            <a:endParaRPr lang="ru-RU" altLang="ru-RU" sz="3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Ельчанинов Лев           физика                         (98баллов)</a:t>
            </a:r>
          </a:p>
        </p:txBody>
      </p:sp>
    </p:spTree>
    <p:extLst>
      <p:ext uri="{BB962C8B-B14F-4D97-AF65-F5344CB8AC3E}">
        <p14:creationId xmlns:p14="http://schemas.microsoft.com/office/powerpoint/2010/main" val="99891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65075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</a:pPr>
            <a:r>
              <a:rPr lang="ru-RU" altLang="ru-RU" b="1" dirty="0" smtClean="0">
                <a:cs typeface="Times New Roman" panose="02020603050405020304" pitchFamily="18" charset="0"/>
              </a:rPr>
              <a:t>Набрали </a:t>
            </a:r>
            <a:r>
              <a:rPr lang="ru-RU" altLang="ru-RU" b="1" dirty="0">
                <a:cs typeface="Times New Roman" panose="02020603050405020304" pitchFamily="18" charset="0"/>
              </a:rPr>
              <a:t>90 и более баллов</a:t>
            </a:r>
            <a:r>
              <a:rPr lang="ru-RU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rgbClr val="000000"/>
                </a:solidFill>
                <a:cs typeface="Times New Roman" panose="02020603050405020304" pitchFamily="18" charset="0"/>
              </a:rPr>
              <a:t/>
            </a:r>
            <a:br>
              <a:rPr lang="ru-RU" altLang="ru-RU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endParaRPr lang="ru-RU" alt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Clr>
                <a:srgbClr val="A0C6BA"/>
              </a:buClr>
              <a:buNone/>
              <a:defRPr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             12 выпускников</a:t>
            </a:r>
          </a:p>
          <a:p>
            <a:pPr marL="0" indent="0">
              <a:buClr>
                <a:srgbClr val="A0C6BA"/>
              </a:buClr>
              <a:buNone/>
              <a:defRPr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                9 выпускников</a:t>
            </a:r>
          </a:p>
          <a:p>
            <a:pPr marL="0" indent="0">
              <a:buClr>
                <a:srgbClr val="A0C6BA"/>
              </a:buClr>
              <a:buNone/>
              <a:defRPr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                         2 выпускника</a:t>
            </a:r>
          </a:p>
          <a:p>
            <a:pPr marL="0" indent="0">
              <a:buClr>
                <a:srgbClr val="A0C6BA"/>
              </a:buClr>
              <a:buNone/>
              <a:defRPr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                      1 выпускник</a:t>
            </a:r>
          </a:p>
          <a:p>
            <a:pPr marL="0" indent="0">
              <a:buClr>
                <a:srgbClr val="A0C6BA"/>
              </a:buClr>
              <a:buNone/>
              <a:defRPr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         2 выпускника</a:t>
            </a:r>
          </a:p>
          <a:p>
            <a:pPr marL="0" indent="0">
              <a:buClr>
                <a:srgbClr val="A0C6BA"/>
              </a:buClr>
              <a:buNone/>
              <a:defRPr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             4 выпускника  </a:t>
            </a:r>
          </a:p>
          <a:p>
            <a:pPr marL="0" indent="0">
              <a:buClr>
                <a:srgbClr val="A0C6BA"/>
              </a:buClr>
              <a:buNone/>
              <a:defRPr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 язык        2 выпускника</a:t>
            </a:r>
          </a:p>
          <a:p>
            <a:pPr marL="0" indent="0">
              <a:buClr>
                <a:srgbClr val="A0C6BA"/>
              </a:buClr>
              <a:buNone/>
              <a:defRPr/>
            </a:pPr>
            <a:endParaRPr lang="ru-RU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6032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2438400" y="277814"/>
            <a:ext cx="7772400" cy="1495425"/>
          </a:xfrm>
        </p:spPr>
        <p:txBody>
          <a:bodyPr>
            <a:normAutofit fontScale="90000"/>
          </a:bodyPr>
          <a:lstStyle/>
          <a:p>
            <a:pPr marL="179388" indent="-630238" algn="ctr">
              <a:lnSpc>
                <a:spcPct val="115000"/>
              </a:lnSpc>
            </a:pPr>
            <a:r>
              <a:rPr lang="ru-RU" altLang="ru-RU" sz="3200" b="1" dirty="0" smtClean="0">
                <a:cs typeface="Calibri" panose="020F0502020204030204" pitchFamily="34" charset="0"/>
              </a:rPr>
              <a:t>Аттестаты  </a:t>
            </a:r>
            <a:r>
              <a:rPr lang="ru-RU" altLang="ru-RU" sz="3200" b="1" dirty="0">
                <a:cs typeface="Calibri" panose="020F0502020204030204" pitchFamily="34" charset="0"/>
              </a:rPr>
              <a:t>с отличием </a:t>
            </a:r>
            <a:br>
              <a:rPr lang="ru-RU" altLang="ru-RU" sz="3200" b="1" dirty="0">
                <a:cs typeface="Calibri" panose="020F0502020204030204" pitchFamily="34" charset="0"/>
              </a:rPr>
            </a:br>
            <a:r>
              <a:rPr lang="ru-RU" altLang="ru-RU" sz="3200" b="1" dirty="0">
                <a:cs typeface="Calibri" panose="020F0502020204030204" pitchFamily="34" charset="0"/>
              </a:rPr>
              <a:t>и медали «За особые успехи в учении» </a:t>
            </a:r>
            <a:br>
              <a:rPr lang="ru-RU" altLang="ru-RU" sz="3200" b="1" dirty="0">
                <a:cs typeface="Calibri" panose="020F0502020204030204" pitchFamily="34" charset="0"/>
              </a:rPr>
            </a:br>
            <a:r>
              <a:rPr lang="ru-RU" altLang="ru-RU" sz="3200" b="1" dirty="0">
                <a:cs typeface="Calibri" panose="020F0502020204030204" pitchFamily="34" charset="0"/>
              </a:rPr>
              <a:t> </a:t>
            </a:r>
            <a:r>
              <a:rPr lang="en-US" altLang="ru-RU" sz="3200" b="1" dirty="0">
                <a:cs typeface="Calibri" panose="020F0502020204030204" pitchFamily="34" charset="0"/>
              </a:rPr>
              <a:t>I</a:t>
            </a:r>
            <a:r>
              <a:rPr lang="ru-RU" altLang="ru-RU" sz="3200" b="1" dirty="0">
                <a:cs typeface="Calibri" panose="020F0502020204030204" pitchFamily="34" charset="0"/>
              </a:rPr>
              <a:t>  степени</a:t>
            </a:r>
            <a:r>
              <a:rPr lang="ru-RU" altLang="ru-RU" sz="3200" b="1" dirty="0"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ru-RU" altLang="ru-RU" sz="3200" b="1" dirty="0"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ru-RU" altLang="ru-RU" sz="3200" b="1" dirty="0"/>
          </a:p>
        </p:txBody>
      </p:sp>
      <p:sp>
        <p:nvSpPr>
          <p:cNvPr id="44035" name="Объект 2"/>
          <p:cNvSpPr>
            <a:spLocks noGrp="1"/>
          </p:cNvSpPr>
          <p:nvPr>
            <p:ph idx="1"/>
          </p:nvPr>
        </p:nvSpPr>
        <p:spPr>
          <a:xfrm>
            <a:off x="2286980" y="1772817"/>
            <a:ext cx="8075240" cy="4314701"/>
          </a:xfrm>
          <a:extLst/>
        </p:spPr>
        <p:txBody>
          <a:bodyPr numCol="2"/>
          <a:lstStyle/>
          <a:p>
            <a:pPr>
              <a:buSzPts val="1400"/>
              <a:buFont typeface="Times New Roman" panose="02020603050405020304" pitchFamily="18" charset="0"/>
              <a:buAutoNum type="arabicPeriod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Баженов Матвей </a:t>
            </a:r>
            <a:endParaRPr lang="ru-RU" dirty="0">
              <a:solidFill>
                <a:srgbClr val="000000"/>
              </a:solidFill>
            </a:endParaRPr>
          </a:p>
          <a:p>
            <a:pPr>
              <a:buSzPts val="1400"/>
              <a:buFont typeface="Times New Roman" panose="02020603050405020304" pitchFamily="18" charset="0"/>
              <a:buAutoNum type="arabicPeriod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Войтович Ксения </a:t>
            </a:r>
            <a:endParaRPr lang="ru-RU" dirty="0">
              <a:solidFill>
                <a:srgbClr val="000000"/>
              </a:solidFill>
            </a:endParaRPr>
          </a:p>
          <a:p>
            <a:pPr>
              <a:buSzPts val="1400"/>
              <a:buFont typeface="Times New Roman" panose="02020603050405020304" pitchFamily="18" charset="0"/>
              <a:buAutoNum type="arabicPeriod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Доценко Егор </a:t>
            </a:r>
            <a:endParaRPr lang="ru-RU" dirty="0">
              <a:solidFill>
                <a:srgbClr val="000000"/>
              </a:solidFill>
            </a:endParaRPr>
          </a:p>
          <a:p>
            <a:pPr>
              <a:buSzPts val="1400"/>
              <a:buFont typeface="Times New Roman" panose="02020603050405020304" pitchFamily="18" charset="0"/>
              <a:buAutoNum type="arabicPeriod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Егоров Андрей </a:t>
            </a:r>
            <a:endParaRPr lang="ru-RU" dirty="0">
              <a:solidFill>
                <a:srgbClr val="000000"/>
              </a:solidFill>
            </a:endParaRPr>
          </a:p>
          <a:p>
            <a:pPr>
              <a:buSzPts val="1400"/>
              <a:buFont typeface="Times New Roman" panose="02020603050405020304" pitchFamily="18" charset="0"/>
              <a:buAutoNum type="arabicPeriod"/>
              <a:defRPr/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Имховик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Наталья </a:t>
            </a:r>
            <a:endParaRPr lang="ru-RU" dirty="0">
              <a:solidFill>
                <a:srgbClr val="000000"/>
              </a:solidFill>
            </a:endParaRPr>
          </a:p>
          <a:p>
            <a:pPr>
              <a:buSzPts val="1400"/>
              <a:buFont typeface="Times New Roman" panose="02020603050405020304" pitchFamily="18" charset="0"/>
              <a:buAutoNum type="arabicPeriod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Редько  Евгения      </a:t>
            </a:r>
            <a:endParaRPr lang="ru-RU" dirty="0">
              <a:solidFill>
                <a:srgbClr val="000000"/>
              </a:solidFill>
            </a:endParaRPr>
          </a:p>
          <a:p>
            <a:pPr>
              <a:buSzPts val="1400"/>
              <a:buFont typeface="Times New Roman" panose="02020603050405020304" pitchFamily="18" charset="0"/>
              <a:buAutoNum type="arabicPeriod"/>
              <a:defRPr/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Ронжина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Анна </a:t>
            </a:r>
            <a:endParaRPr lang="ru-RU" dirty="0">
              <a:solidFill>
                <a:srgbClr val="000000"/>
              </a:solidFill>
            </a:endParaRPr>
          </a:p>
          <a:p>
            <a:pPr>
              <a:buSzPts val="1400"/>
              <a:buFont typeface="Times New Roman" panose="02020603050405020304" pitchFamily="18" charset="0"/>
              <a:buAutoNum type="arabicPeriod"/>
              <a:defRPr/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Росицкий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Виктор </a:t>
            </a:r>
            <a:endParaRPr lang="ru-RU" dirty="0">
              <a:solidFill>
                <a:srgbClr val="000000"/>
              </a:solidFill>
            </a:endParaRPr>
          </a:p>
          <a:p>
            <a:pPr>
              <a:buSzPts val="1400"/>
              <a:buFont typeface="Times New Roman" panose="02020603050405020304" pitchFamily="18" charset="0"/>
              <a:buAutoNum type="arabicPeriod"/>
              <a:defRPr/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Сорокова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Варвара </a:t>
            </a:r>
            <a:endParaRPr lang="ru-RU" dirty="0">
              <a:solidFill>
                <a:srgbClr val="000000"/>
              </a:solidFill>
            </a:endParaRPr>
          </a:p>
          <a:p>
            <a:pPr>
              <a:buSzPts val="1400"/>
              <a:buFont typeface="Times New Roman" panose="02020603050405020304" pitchFamily="18" charset="0"/>
              <a:buAutoNum type="arabicPeriod"/>
              <a:defRPr/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Шиманская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Елизавета </a:t>
            </a:r>
            <a:endParaRPr lang="ru-RU" dirty="0">
              <a:solidFill>
                <a:srgbClr val="000000"/>
              </a:solidFill>
            </a:endParaRPr>
          </a:p>
          <a:p>
            <a:pPr>
              <a:buClr>
                <a:srgbClr val="A0C6BA"/>
              </a:buClr>
              <a:defRPr/>
            </a:pPr>
            <a:endParaRPr lang="ru-RU" altLang="ru-RU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26845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xfrm>
            <a:off x="2438400" y="277814"/>
            <a:ext cx="7772400" cy="149542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200" b="1" dirty="0" smtClean="0">
                <a:solidFill>
                  <a:srgbClr val="000000"/>
                </a:solidFill>
                <a:cs typeface="Calibri" panose="020F0502020204030204" pitchFamily="34" charset="0"/>
              </a:rPr>
              <a:t>Аттестаты  </a:t>
            </a:r>
            <a:r>
              <a:rPr lang="ru-RU" altLang="ru-RU" sz="3200" b="1" dirty="0">
                <a:solidFill>
                  <a:srgbClr val="000000"/>
                </a:solidFill>
                <a:cs typeface="Calibri" panose="020F0502020204030204" pitchFamily="34" charset="0"/>
              </a:rPr>
              <a:t>с отличием </a:t>
            </a:r>
            <a:br>
              <a:rPr lang="ru-RU" altLang="ru-RU" sz="3200" b="1" dirty="0">
                <a:solidFill>
                  <a:srgbClr val="000000"/>
                </a:solidFill>
                <a:cs typeface="Calibri" panose="020F0502020204030204" pitchFamily="34" charset="0"/>
              </a:rPr>
            </a:br>
            <a:r>
              <a:rPr lang="ru-RU" altLang="ru-RU" sz="3200" b="1" dirty="0">
                <a:solidFill>
                  <a:srgbClr val="000000"/>
                </a:solidFill>
                <a:cs typeface="Calibri" panose="020F0502020204030204" pitchFamily="34" charset="0"/>
              </a:rPr>
              <a:t>и медали «За особые успехи в учении» </a:t>
            </a:r>
            <a:br>
              <a:rPr lang="ru-RU" altLang="ru-RU" sz="3200" b="1" dirty="0">
                <a:solidFill>
                  <a:srgbClr val="000000"/>
                </a:solidFill>
                <a:cs typeface="Calibri" panose="020F0502020204030204" pitchFamily="34" charset="0"/>
              </a:rPr>
            </a:br>
            <a:r>
              <a:rPr lang="ru-RU" altLang="ru-RU" sz="32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altLang="ru-RU" sz="3200" b="1" dirty="0">
                <a:solidFill>
                  <a:srgbClr val="000000"/>
                </a:solidFill>
                <a:cs typeface="Calibri" panose="020F0502020204030204" pitchFamily="34" charset="0"/>
              </a:rPr>
              <a:t>II</a:t>
            </a:r>
            <a:r>
              <a:rPr lang="ru-RU" altLang="ru-RU" sz="3200" b="1" dirty="0">
                <a:solidFill>
                  <a:srgbClr val="000000"/>
                </a:solidFill>
                <a:cs typeface="Calibri" panose="020F0502020204030204" pitchFamily="34" charset="0"/>
              </a:rPr>
              <a:t> степени</a:t>
            </a:r>
            <a:r>
              <a:rPr lang="ru-RU" altLang="ru-RU" sz="3200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ru-RU" altLang="ru-RU" sz="3200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ru-RU" alt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8400" y="1916832"/>
            <a:ext cx="7772400" cy="4752528"/>
          </a:xfrm>
          <a:extLst/>
        </p:spPr>
        <p:txBody>
          <a:bodyPr numCol="2"/>
          <a:lstStyle/>
          <a:p>
            <a:pPr>
              <a:buSzPts val="1400"/>
              <a:buFont typeface="Times New Roman" panose="02020603050405020304" pitchFamily="18" charset="0"/>
              <a:buAutoNum type="arabicPeriod"/>
              <a:defRPr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Алексенко Игорь</a:t>
            </a:r>
            <a:endParaRPr lang="ru-RU" dirty="0" smtClean="0"/>
          </a:p>
          <a:p>
            <a:pPr>
              <a:buSzPts val="1400"/>
              <a:buFont typeface="Times New Roman" panose="02020603050405020304" pitchFamily="18" charset="0"/>
              <a:buAutoNum type="arabicPeriod"/>
              <a:defRPr/>
            </a:pP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Белик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Софья</a:t>
            </a:r>
            <a:endParaRPr lang="ru-RU" dirty="0" smtClean="0"/>
          </a:p>
          <a:p>
            <a:pPr>
              <a:buSzPts val="1400"/>
              <a:buFont typeface="Times New Roman" panose="02020603050405020304" pitchFamily="18" charset="0"/>
              <a:buAutoNum type="arabicPeriod"/>
              <a:defRPr/>
            </a:pP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Вялов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Виталий</a:t>
            </a:r>
            <a:endParaRPr lang="ru-RU" dirty="0" smtClean="0"/>
          </a:p>
          <a:p>
            <a:pPr>
              <a:buSzPts val="1400"/>
              <a:buFont typeface="Times New Roman" panose="02020603050405020304" pitchFamily="18" charset="0"/>
              <a:buAutoNum type="arabicPeriod"/>
              <a:defRPr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Ким Григорий</a:t>
            </a:r>
            <a:endParaRPr lang="ru-RU" dirty="0" smtClean="0"/>
          </a:p>
          <a:p>
            <a:pPr>
              <a:buSzPts val="1400"/>
              <a:buFont typeface="Times New Roman" panose="02020603050405020304" pitchFamily="18" charset="0"/>
              <a:buAutoNum type="arabicPeriod"/>
              <a:defRPr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Ли Ирина</a:t>
            </a:r>
            <a:endParaRPr lang="ru-RU" dirty="0" smtClean="0"/>
          </a:p>
          <a:p>
            <a:pPr>
              <a:buSzPts val="1400"/>
              <a:buFont typeface="Times New Roman" panose="02020603050405020304" pitchFamily="18" charset="0"/>
              <a:buAutoNum type="arabicPeriod"/>
              <a:defRPr/>
            </a:pP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Логачева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Анастасия</a:t>
            </a:r>
            <a:endParaRPr lang="ru-RU" dirty="0" smtClean="0"/>
          </a:p>
          <a:p>
            <a:pPr>
              <a:buSzPts val="1400"/>
              <a:buFont typeface="Times New Roman" panose="02020603050405020304" pitchFamily="18" charset="0"/>
              <a:buAutoNum type="arabicPeriod"/>
              <a:defRPr/>
            </a:pP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Пивкин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Юрий</a:t>
            </a:r>
            <a:endParaRPr lang="ru-RU" dirty="0" smtClean="0"/>
          </a:p>
          <a:p>
            <a:pPr>
              <a:buSzPts val="1400"/>
              <a:buFont typeface="Times New Roman" panose="02020603050405020304" pitchFamily="18" charset="0"/>
              <a:buAutoNum type="arabicPeriod"/>
              <a:defRPr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Самохина Агата</a:t>
            </a:r>
            <a:endParaRPr lang="ru-RU" dirty="0" smtClean="0"/>
          </a:p>
          <a:p>
            <a:pPr>
              <a:buSzPts val="1400"/>
              <a:buFont typeface="Times New Roman" panose="02020603050405020304" pitchFamily="18" charset="0"/>
              <a:buAutoNum type="arabicPeriod"/>
              <a:defRPr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Сахарова Полина</a:t>
            </a:r>
            <a:endParaRPr lang="ru-RU" dirty="0" smtClean="0"/>
          </a:p>
          <a:p>
            <a:pPr>
              <a:buSzPts val="1400"/>
              <a:buFont typeface="Times New Roman" panose="02020603050405020304" pitchFamily="18" charset="0"/>
              <a:buAutoNum type="arabicPeriod"/>
              <a:defRPr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Сычева Ирина</a:t>
            </a:r>
            <a:endParaRPr lang="ru-RU" dirty="0" smtClean="0"/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9417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dirty="0"/>
              <a:t>Н</a:t>
            </a:r>
            <a:r>
              <a:rPr lang="ru-RU" dirty="0" smtClean="0"/>
              <a:t>а </a:t>
            </a:r>
            <a:r>
              <a:rPr lang="ru-RU" dirty="0"/>
              <a:t>«отлично» учебный год </a:t>
            </a:r>
            <a:r>
              <a:rPr lang="ru-RU" dirty="0" smtClean="0"/>
              <a:t>закончили: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lvl="0"/>
            <a:r>
              <a:rPr lang="ru-RU" dirty="0"/>
              <a:t>Пискунова А., 6А</a:t>
            </a:r>
          </a:p>
          <a:p>
            <a:pPr lvl="0"/>
            <a:r>
              <a:rPr lang="ru-RU" dirty="0" err="1"/>
              <a:t>Шиманская</a:t>
            </a:r>
            <a:r>
              <a:rPr lang="ru-RU" dirty="0"/>
              <a:t> Т</a:t>
            </a:r>
            <a:r>
              <a:rPr lang="ru-RU" dirty="0" smtClean="0"/>
              <a:t>., </a:t>
            </a:r>
            <a:r>
              <a:rPr lang="ru-RU" dirty="0"/>
              <a:t>6А</a:t>
            </a:r>
          </a:p>
          <a:p>
            <a:pPr lvl="0"/>
            <a:r>
              <a:rPr lang="ru-RU" dirty="0"/>
              <a:t>Захарова Е., 6Б</a:t>
            </a:r>
          </a:p>
          <a:p>
            <a:pPr lvl="0"/>
            <a:r>
              <a:rPr lang="ru-RU" dirty="0" err="1"/>
              <a:t>Злодеева</a:t>
            </a:r>
            <a:r>
              <a:rPr lang="ru-RU" dirty="0"/>
              <a:t> А., 6Б</a:t>
            </a:r>
          </a:p>
          <a:p>
            <a:pPr lvl="0"/>
            <a:r>
              <a:rPr lang="ru-RU" dirty="0"/>
              <a:t>Григорьев Д., 6В</a:t>
            </a:r>
          </a:p>
          <a:p>
            <a:pPr lvl="0"/>
            <a:r>
              <a:rPr lang="ru-RU" dirty="0" err="1"/>
              <a:t>Юргенсон</a:t>
            </a:r>
            <a:r>
              <a:rPr lang="ru-RU" dirty="0"/>
              <a:t> С., 6Б</a:t>
            </a:r>
          </a:p>
          <a:p>
            <a:pPr lvl="0"/>
            <a:r>
              <a:rPr lang="ru-RU" dirty="0" err="1"/>
              <a:t>Лизандер</a:t>
            </a:r>
            <a:r>
              <a:rPr lang="ru-RU" dirty="0"/>
              <a:t> М., 8А</a:t>
            </a:r>
          </a:p>
          <a:p>
            <a:pPr lvl="0"/>
            <a:r>
              <a:rPr lang="ru-RU" dirty="0"/>
              <a:t>Литовка Я., 8А</a:t>
            </a:r>
          </a:p>
          <a:p>
            <a:pPr lvl="0"/>
            <a:r>
              <a:rPr lang="ru-RU" dirty="0"/>
              <a:t>Марков А., 8А</a:t>
            </a: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lvl="0"/>
            <a:r>
              <a:rPr lang="ru-RU" dirty="0"/>
              <a:t>Фатьянов А., 7А</a:t>
            </a:r>
          </a:p>
          <a:p>
            <a:pPr lvl="0"/>
            <a:r>
              <a:rPr lang="ru-RU" dirty="0"/>
              <a:t>Лёгоньких К., 7А</a:t>
            </a:r>
          </a:p>
          <a:p>
            <a:pPr lvl="0"/>
            <a:r>
              <a:rPr lang="ru-RU" dirty="0"/>
              <a:t>Фатьянов А., 7А</a:t>
            </a:r>
          </a:p>
          <a:p>
            <a:pPr lvl="0"/>
            <a:r>
              <a:rPr lang="ru-RU" dirty="0" err="1"/>
              <a:t>Ступак</a:t>
            </a:r>
            <a:r>
              <a:rPr lang="ru-RU" dirty="0"/>
              <a:t> Д., 7Б</a:t>
            </a:r>
          </a:p>
          <a:p>
            <a:pPr lvl="0"/>
            <a:r>
              <a:rPr lang="ru-RU" dirty="0"/>
              <a:t>Костоломов М., 7В</a:t>
            </a:r>
          </a:p>
          <a:p>
            <a:pPr lvl="0"/>
            <a:r>
              <a:rPr lang="ru-RU" dirty="0" err="1"/>
              <a:t>Снопков</a:t>
            </a:r>
            <a:r>
              <a:rPr lang="ru-RU" dirty="0"/>
              <a:t> М., 7В</a:t>
            </a:r>
          </a:p>
          <a:p>
            <a:pPr lvl="0"/>
            <a:r>
              <a:rPr lang="ru-RU" dirty="0" err="1"/>
              <a:t>Струганова</a:t>
            </a:r>
            <a:r>
              <a:rPr lang="ru-RU" dirty="0"/>
              <a:t> М., 7В</a:t>
            </a:r>
          </a:p>
          <a:p>
            <a:pPr lvl="0"/>
            <a:r>
              <a:rPr lang="ru-RU" dirty="0"/>
              <a:t>Филимонов А., 7В</a:t>
            </a:r>
          </a:p>
          <a:p>
            <a:pPr lvl="0"/>
            <a:r>
              <a:rPr lang="ru-RU" dirty="0"/>
              <a:t>Хан В., 7В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0778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CCC"/>
          </a:solidFill>
        </p:spPr>
        <p:txBody>
          <a:bodyPr/>
          <a:lstStyle/>
          <a:p>
            <a:pPr algn="ctr"/>
            <a:r>
              <a:rPr lang="ru-RU" dirty="0"/>
              <a:t>Закончили учебный год с одной «4»:</a:t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ru-RU" sz="2400" b="1" dirty="0" err="1"/>
              <a:t>Суклита</a:t>
            </a:r>
            <a:r>
              <a:rPr lang="ru-RU" sz="2400" b="1" dirty="0"/>
              <a:t> О.,  6А – информатика  </a:t>
            </a:r>
            <a:r>
              <a:rPr lang="ru-RU" sz="2400" b="1" dirty="0" smtClean="0"/>
              <a:t>  </a:t>
            </a:r>
            <a:endParaRPr lang="ru-RU" sz="2400" b="1" dirty="0"/>
          </a:p>
          <a:p>
            <a:r>
              <a:rPr lang="ru-RU" sz="2400" b="1" dirty="0" smtClean="0"/>
              <a:t> </a:t>
            </a:r>
            <a:r>
              <a:rPr lang="ru-RU" sz="2400" b="1" dirty="0" err="1"/>
              <a:t>Едигарян</a:t>
            </a:r>
            <a:r>
              <a:rPr lang="ru-RU" sz="2400" b="1" dirty="0"/>
              <a:t> А., 6А – обществознание </a:t>
            </a:r>
          </a:p>
          <a:p>
            <a:r>
              <a:rPr lang="ru-RU" sz="2400" b="1" dirty="0" err="1" smtClean="0"/>
              <a:t>Полякушкина</a:t>
            </a:r>
            <a:r>
              <a:rPr lang="ru-RU" sz="2400" b="1" dirty="0" smtClean="0"/>
              <a:t> </a:t>
            </a:r>
            <a:r>
              <a:rPr lang="ru-RU" sz="2400" b="1" dirty="0"/>
              <a:t>А., 7А - немецкий язык </a:t>
            </a:r>
          </a:p>
          <a:p>
            <a:r>
              <a:rPr lang="ru-RU" sz="2400" b="1" dirty="0" smtClean="0"/>
              <a:t>Лобанов </a:t>
            </a:r>
            <a:r>
              <a:rPr lang="ru-RU" sz="2400" b="1" dirty="0"/>
              <a:t>М., 7Б - немецкий язык </a:t>
            </a:r>
          </a:p>
          <a:p>
            <a:r>
              <a:rPr lang="ru-RU" sz="2400" b="1" dirty="0" err="1" smtClean="0"/>
              <a:t>Жуганов</a:t>
            </a:r>
            <a:r>
              <a:rPr lang="ru-RU" sz="2400" b="1" dirty="0" smtClean="0"/>
              <a:t> </a:t>
            </a:r>
            <a:r>
              <a:rPr lang="ru-RU" sz="2400" b="1" dirty="0"/>
              <a:t>М., 8А – математика </a:t>
            </a:r>
          </a:p>
          <a:p>
            <a:r>
              <a:rPr lang="ru-RU" sz="2400" b="1" dirty="0" smtClean="0"/>
              <a:t>Злобина </a:t>
            </a:r>
            <a:r>
              <a:rPr lang="ru-RU" sz="2400" b="1" dirty="0"/>
              <a:t>А., 8А - математика </a:t>
            </a:r>
          </a:p>
          <a:p>
            <a:r>
              <a:rPr lang="ru-RU" sz="2400" b="1" dirty="0" err="1" smtClean="0"/>
              <a:t>Красулина</a:t>
            </a:r>
            <a:r>
              <a:rPr lang="ru-RU" sz="2400" b="1" dirty="0" smtClean="0"/>
              <a:t> </a:t>
            </a:r>
            <a:r>
              <a:rPr lang="ru-RU" sz="2400" b="1" dirty="0"/>
              <a:t>Е.,8А - математика</a:t>
            </a:r>
            <a:r>
              <a:rPr lang="ru-RU" b="1" dirty="0"/>
              <a:t> 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211012" y="87923"/>
          <a:ext cx="11728942" cy="66821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0666">
                  <a:extLst>
                    <a:ext uri="{9D8B030D-6E8A-4147-A177-3AD203B41FA5}">
                      <a16:colId xmlns:a16="http://schemas.microsoft.com/office/drawing/2014/main" val="1137305999"/>
                    </a:ext>
                  </a:extLst>
                </a:gridCol>
                <a:gridCol w="2262044">
                  <a:extLst>
                    <a:ext uri="{9D8B030D-6E8A-4147-A177-3AD203B41FA5}">
                      <a16:colId xmlns:a16="http://schemas.microsoft.com/office/drawing/2014/main" val="3048037310"/>
                    </a:ext>
                  </a:extLst>
                </a:gridCol>
                <a:gridCol w="2417539">
                  <a:extLst>
                    <a:ext uri="{9D8B030D-6E8A-4147-A177-3AD203B41FA5}">
                      <a16:colId xmlns:a16="http://schemas.microsoft.com/office/drawing/2014/main" val="2208591120"/>
                    </a:ext>
                  </a:extLst>
                </a:gridCol>
                <a:gridCol w="1186100">
                  <a:extLst>
                    <a:ext uri="{9D8B030D-6E8A-4147-A177-3AD203B41FA5}">
                      <a16:colId xmlns:a16="http://schemas.microsoft.com/office/drawing/2014/main" val="1376372011"/>
                    </a:ext>
                  </a:extLst>
                </a:gridCol>
                <a:gridCol w="1224856">
                  <a:extLst>
                    <a:ext uri="{9D8B030D-6E8A-4147-A177-3AD203B41FA5}">
                      <a16:colId xmlns:a16="http://schemas.microsoft.com/office/drawing/2014/main" val="3096801852"/>
                    </a:ext>
                  </a:extLst>
                </a:gridCol>
                <a:gridCol w="1224856">
                  <a:extLst>
                    <a:ext uri="{9D8B030D-6E8A-4147-A177-3AD203B41FA5}">
                      <a16:colId xmlns:a16="http://schemas.microsoft.com/office/drawing/2014/main" val="182644552"/>
                    </a:ext>
                  </a:extLst>
                </a:gridCol>
                <a:gridCol w="1194260">
                  <a:extLst>
                    <a:ext uri="{9D8B030D-6E8A-4147-A177-3AD203B41FA5}">
                      <a16:colId xmlns:a16="http://schemas.microsoft.com/office/drawing/2014/main" val="2222175342"/>
                    </a:ext>
                  </a:extLst>
                </a:gridCol>
                <a:gridCol w="1058621">
                  <a:extLst>
                    <a:ext uri="{9D8B030D-6E8A-4147-A177-3AD203B41FA5}">
                      <a16:colId xmlns:a16="http://schemas.microsoft.com/office/drawing/2014/main" val="1833026782"/>
                    </a:ext>
                  </a:extLst>
                </a:gridCol>
              </a:tblGrid>
              <a:tr h="480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Класс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Предмет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 err="1" smtClean="0">
                          <a:effectLst/>
                        </a:rPr>
                        <a:t>Ф.И.О.педагога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Кол-во сдававших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Ср.балл за экзамен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Кач-во знаний за экзамен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Ср.балл  итог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Кач-во знаний итог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/>
                </a:tc>
                <a:extLst>
                  <a:ext uri="{0D108BD9-81ED-4DB2-BD59-A6C34878D82A}">
                    <a16:rowId xmlns:a16="http://schemas.microsoft.com/office/drawing/2014/main" val="3131573837"/>
                  </a:ext>
                </a:extLst>
              </a:tr>
              <a:tr h="253042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5А (</a:t>
                      </a:r>
                      <a:r>
                        <a:rPr lang="ru-RU" sz="105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30)</a:t>
                      </a:r>
                      <a:endParaRPr lang="ru-RU" sz="105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География 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Филимонова Н.В.</a:t>
                      </a:r>
                      <a:endParaRPr lang="ru-RU" sz="10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ru-RU" sz="10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4,4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4,4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766837"/>
                  </a:ext>
                </a:extLst>
              </a:tr>
              <a:tr h="2530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История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Голубева Л.И.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4,4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4,38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096998"/>
                  </a:ext>
                </a:extLst>
              </a:tr>
              <a:tr h="253042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</a:rPr>
                        <a:t>5Б (27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География 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Филимонова Н.В.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19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4,2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100%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4,2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100%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516611"/>
                  </a:ext>
                </a:extLst>
              </a:tr>
              <a:tr h="2530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История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Голубева Л.И.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16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4,4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100%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4,4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100%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367336"/>
                  </a:ext>
                </a:extLst>
              </a:tr>
              <a:tr h="253042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</a:rPr>
                        <a:t>5В (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29)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География 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Филимонова Н.В.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17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4,2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88%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4,2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100%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423230"/>
                  </a:ext>
                </a:extLst>
              </a:tr>
              <a:tr h="2530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История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Голубева Л.И.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13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4,4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100%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4,3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100%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071771"/>
                  </a:ext>
                </a:extLst>
              </a:tr>
              <a:tr h="36987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</a:rPr>
                        <a:t>6А (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27)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Информатика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Гончаренко Н.Н., </a:t>
                      </a:r>
                      <a:r>
                        <a:rPr lang="ru-RU" sz="1050" dirty="0" err="1">
                          <a:effectLst/>
                        </a:rPr>
                        <a:t>Лавинова</a:t>
                      </a:r>
                      <a:r>
                        <a:rPr lang="ru-RU" sz="1050" dirty="0">
                          <a:effectLst/>
                        </a:rPr>
                        <a:t> Т.В.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12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4,1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83,3%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3,9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83,3%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478539"/>
                  </a:ext>
                </a:extLst>
              </a:tr>
              <a:tr h="2530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Математика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Дубинская И.А.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8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3,6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62,5%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3,87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87,5%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879281"/>
                  </a:ext>
                </a:extLst>
              </a:tr>
              <a:tr h="36987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</a:rPr>
                        <a:t>6Б (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29)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Информатика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Гончаренко Н.Н., </a:t>
                      </a:r>
                      <a:r>
                        <a:rPr lang="ru-RU" sz="1050" dirty="0" err="1">
                          <a:effectLst/>
                        </a:rPr>
                        <a:t>Лавинова</a:t>
                      </a:r>
                      <a:r>
                        <a:rPr lang="ru-RU" sz="1050" dirty="0">
                          <a:effectLst/>
                        </a:rPr>
                        <a:t> Т.В.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23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3,9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69,6%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3,9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87%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559201"/>
                  </a:ext>
                </a:extLst>
              </a:tr>
              <a:tr h="2530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Математика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Дубинская И.А.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20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4,2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75%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4,0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85%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98976"/>
                  </a:ext>
                </a:extLst>
              </a:tr>
              <a:tr h="36987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6В (</a:t>
                      </a:r>
                      <a:r>
                        <a:rPr lang="ru-RU" sz="105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29)</a:t>
                      </a:r>
                      <a:endParaRPr lang="ru-RU" sz="105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Информатика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Гончаренко Н.Н., Лавинова Т.В.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14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4,43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78,6%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4,0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92,86%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465593"/>
                  </a:ext>
                </a:extLst>
              </a:tr>
              <a:tr h="2530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Математика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Дубинская И.А.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18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3,9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66,7%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3,9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88,9%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894361"/>
                  </a:ext>
                </a:extLst>
              </a:tr>
              <a:tr h="25304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</a:rPr>
                        <a:t>7А (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27)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Физика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Горлова Т.О.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3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4,0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66,7%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4,67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100%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829084"/>
                  </a:ext>
                </a:extLst>
              </a:tr>
              <a:tr h="324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Геометрия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Шекера Г.В.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6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4,2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83,3%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3,8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83,3%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704877"/>
                  </a:ext>
                </a:extLst>
              </a:tr>
              <a:tr h="25304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7Б (</a:t>
                      </a:r>
                      <a:r>
                        <a:rPr lang="ru-RU" sz="105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30)</a:t>
                      </a:r>
                      <a:endParaRPr lang="ru-RU" sz="105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Физика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Горлова Т.О.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14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3,62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53,2%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4,68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100%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616047"/>
                  </a:ext>
                </a:extLst>
              </a:tr>
              <a:tr h="324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Геометрия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Шекера Г.В.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7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4,4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86%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3,9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86%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230909"/>
                  </a:ext>
                </a:extLst>
              </a:tr>
              <a:tr h="25304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7В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Физика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Горлова Т.О.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17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3,94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68,75%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4,25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93,75%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379700"/>
                  </a:ext>
                </a:extLst>
              </a:tr>
              <a:tr h="2530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Геометрия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Шекера Г.В.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9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4,1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67%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3,8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78%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743634"/>
                  </a:ext>
                </a:extLst>
              </a:tr>
              <a:tr h="25304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</a:rPr>
                        <a:t>8А (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29)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Обществознание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Мельник А.А.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6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4,33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100%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4,5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100%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208726"/>
                  </a:ext>
                </a:extLst>
              </a:tr>
              <a:tr h="324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Физика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Горлова Т.О.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2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3,9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67%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4,1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100%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56074"/>
                  </a:ext>
                </a:extLst>
              </a:tr>
              <a:tr h="25304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</a:rPr>
                        <a:t>8Б (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30)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Обществознание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Мельник А.А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18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3,89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88,89%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4,1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100%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380823"/>
                  </a:ext>
                </a:extLst>
              </a:tr>
              <a:tr h="324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Физика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Горлова Т.О.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16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3,44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43,75%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4,31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100%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79" marR="34679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014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1979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151187"/>
            <a:ext cx="10591800" cy="64633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/>
                </a:solidFill>
              </a:rPr>
              <a:t>Итоги ВПР</a:t>
            </a:r>
            <a:endParaRPr lang="ru-RU" dirty="0">
              <a:solidFill>
                <a:schemeClr val="accent3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340677" y="897758"/>
          <a:ext cx="6024245" cy="6720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8080">
                  <a:extLst>
                    <a:ext uri="{9D8B030D-6E8A-4147-A177-3AD203B41FA5}">
                      <a16:colId xmlns:a16="http://schemas.microsoft.com/office/drawing/2014/main" val="398681077"/>
                    </a:ext>
                  </a:extLst>
                </a:gridCol>
                <a:gridCol w="559435">
                  <a:extLst>
                    <a:ext uri="{9D8B030D-6E8A-4147-A177-3AD203B41FA5}">
                      <a16:colId xmlns:a16="http://schemas.microsoft.com/office/drawing/2014/main" val="671743274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3416740313"/>
                    </a:ext>
                  </a:extLst>
                </a:gridCol>
                <a:gridCol w="629920">
                  <a:extLst>
                    <a:ext uri="{9D8B030D-6E8A-4147-A177-3AD203B41FA5}">
                      <a16:colId xmlns:a16="http://schemas.microsoft.com/office/drawing/2014/main" val="2192421022"/>
                    </a:ext>
                  </a:extLst>
                </a:gridCol>
                <a:gridCol w="629920">
                  <a:extLst>
                    <a:ext uri="{9D8B030D-6E8A-4147-A177-3AD203B41FA5}">
                      <a16:colId xmlns:a16="http://schemas.microsoft.com/office/drawing/2014/main" val="301127224"/>
                    </a:ext>
                  </a:extLst>
                </a:gridCol>
                <a:gridCol w="629920">
                  <a:extLst>
                    <a:ext uri="{9D8B030D-6E8A-4147-A177-3AD203B41FA5}">
                      <a16:colId xmlns:a16="http://schemas.microsoft.com/office/drawing/2014/main" val="2087293005"/>
                    </a:ext>
                  </a:extLst>
                </a:gridCol>
                <a:gridCol w="630555">
                  <a:extLst>
                    <a:ext uri="{9D8B030D-6E8A-4147-A177-3AD203B41FA5}">
                      <a16:colId xmlns:a16="http://schemas.microsoft.com/office/drawing/2014/main" val="146395410"/>
                    </a:ext>
                  </a:extLst>
                </a:gridCol>
                <a:gridCol w="630555">
                  <a:extLst>
                    <a:ext uri="{9D8B030D-6E8A-4147-A177-3AD203B41FA5}">
                      <a16:colId xmlns:a16="http://schemas.microsoft.com/office/drawing/2014/main" val="1598639004"/>
                    </a:ext>
                  </a:extLst>
                </a:gridCol>
                <a:gridCol w="625475">
                  <a:extLst>
                    <a:ext uri="{9D8B030D-6E8A-4147-A177-3AD203B41FA5}">
                      <a16:colId xmlns:a16="http://schemas.microsoft.com/office/drawing/2014/main" val="1938212212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6 класс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2023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2024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22373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«2»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«3»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«4»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«5»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«2»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«3»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«4»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«5»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09546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Русский язык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1,25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17,5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55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26,25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14,8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53,8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26,9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8339123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479195" y="1740440"/>
          <a:ext cx="6024245" cy="6720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8080">
                  <a:extLst>
                    <a:ext uri="{9D8B030D-6E8A-4147-A177-3AD203B41FA5}">
                      <a16:colId xmlns:a16="http://schemas.microsoft.com/office/drawing/2014/main" val="2171278714"/>
                    </a:ext>
                  </a:extLst>
                </a:gridCol>
                <a:gridCol w="559435">
                  <a:extLst>
                    <a:ext uri="{9D8B030D-6E8A-4147-A177-3AD203B41FA5}">
                      <a16:colId xmlns:a16="http://schemas.microsoft.com/office/drawing/2014/main" val="1516383929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3796462109"/>
                    </a:ext>
                  </a:extLst>
                </a:gridCol>
                <a:gridCol w="629920">
                  <a:extLst>
                    <a:ext uri="{9D8B030D-6E8A-4147-A177-3AD203B41FA5}">
                      <a16:colId xmlns:a16="http://schemas.microsoft.com/office/drawing/2014/main" val="4164060325"/>
                    </a:ext>
                  </a:extLst>
                </a:gridCol>
                <a:gridCol w="629920">
                  <a:extLst>
                    <a:ext uri="{9D8B030D-6E8A-4147-A177-3AD203B41FA5}">
                      <a16:colId xmlns:a16="http://schemas.microsoft.com/office/drawing/2014/main" val="1672064317"/>
                    </a:ext>
                  </a:extLst>
                </a:gridCol>
                <a:gridCol w="629920">
                  <a:extLst>
                    <a:ext uri="{9D8B030D-6E8A-4147-A177-3AD203B41FA5}">
                      <a16:colId xmlns:a16="http://schemas.microsoft.com/office/drawing/2014/main" val="4226338503"/>
                    </a:ext>
                  </a:extLst>
                </a:gridCol>
                <a:gridCol w="630555">
                  <a:extLst>
                    <a:ext uri="{9D8B030D-6E8A-4147-A177-3AD203B41FA5}">
                      <a16:colId xmlns:a16="http://schemas.microsoft.com/office/drawing/2014/main" val="2074234790"/>
                    </a:ext>
                  </a:extLst>
                </a:gridCol>
                <a:gridCol w="630555">
                  <a:extLst>
                    <a:ext uri="{9D8B030D-6E8A-4147-A177-3AD203B41FA5}">
                      <a16:colId xmlns:a16="http://schemas.microsoft.com/office/drawing/2014/main" val="3201662620"/>
                    </a:ext>
                  </a:extLst>
                </a:gridCol>
                <a:gridCol w="625475">
                  <a:extLst>
                    <a:ext uri="{9D8B030D-6E8A-4147-A177-3AD203B41FA5}">
                      <a16:colId xmlns:a16="http://schemas.microsoft.com/office/drawing/2014/main" val="629022486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6 класс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2023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2024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53275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«2»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«3»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«4»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«5»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«2»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«3»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«4»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«5»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7812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Математика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2,63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11,84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55,26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30,26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16,5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45,6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36,7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1680923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2626677" y="2583122"/>
          <a:ext cx="6024245" cy="6720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8080">
                  <a:extLst>
                    <a:ext uri="{9D8B030D-6E8A-4147-A177-3AD203B41FA5}">
                      <a16:colId xmlns:a16="http://schemas.microsoft.com/office/drawing/2014/main" val="559836300"/>
                    </a:ext>
                  </a:extLst>
                </a:gridCol>
                <a:gridCol w="559435">
                  <a:extLst>
                    <a:ext uri="{9D8B030D-6E8A-4147-A177-3AD203B41FA5}">
                      <a16:colId xmlns:a16="http://schemas.microsoft.com/office/drawing/2014/main" val="1517690231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1851676849"/>
                    </a:ext>
                  </a:extLst>
                </a:gridCol>
                <a:gridCol w="629920">
                  <a:extLst>
                    <a:ext uri="{9D8B030D-6E8A-4147-A177-3AD203B41FA5}">
                      <a16:colId xmlns:a16="http://schemas.microsoft.com/office/drawing/2014/main" val="1374977013"/>
                    </a:ext>
                  </a:extLst>
                </a:gridCol>
                <a:gridCol w="629920">
                  <a:extLst>
                    <a:ext uri="{9D8B030D-6E8A-4147-A177-3AD203B41FA5}">
                      <a16:colId xmlns:a16="http://schemas.microsoft.com/office/drawing/2014/main" val="93101428"/>
                    </a:ext>
                  </a:extLst>
                </a:gridCol>
                <a:gridCol w="629920">
                  <a:extLst>
                    <a:ext uri="{9D8B030D-6E8A-4147-A177-3AD203B41FA5}">
                      <a16:colId xmlns:a16="http://schemas.microsoft.com/office/drawing/2014/main" val="3138878773"/>
                    </a:ext>
                  </a:extLst>
                </a:gridCol>
                <a:gridCol w="630555">
                  <a:extLst>
                    <a:ext uri="{9D8B030D-6E8A-4147-A177-3AD203B41FA5}">
                      <a16:colId xmlns:a16="http://schemas.microsoft.com/office/drawing/2014/main" val="1972505061"/>
                    </a:ext>
                  </a:extLst>
                </a:gridCol>
                <a:gridCol w="630555">
                  <a:extLst>
                    <a:ext uri="{9D8B030D-6E8A-4147-A177-3AD203B41FA5}">
                      <a16:colId xmlns:a16="http://schemas.microsoft.com/office/drawing/2014/main" val="1509848098"/>
                    </a:ext>
                  </a:extLst>
                </a:gridCol>
                <a:gridCol w="625475">
                  <a:extLst>
                    <a:ext uri="{9D8B030D-6E8A-4147-A177-3AD203B41FA5}">
                      <a16:colId xmlns:a16="http://schemas.microsoft.com/office/drawing/2014/main" val="144628290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6 класс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2023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2024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43384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«2»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«3»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«4»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«5»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«2»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«3»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«4»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«5»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24551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История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3,85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23,08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73,08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13,3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44,0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42,7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3751721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3702424" y="3425804"/>
          <a:ext cx="6230470" cy="8321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7383">
                  <a:extLst>
                    <a:ext uri="{9D8B030D-6E8A-4147-A177-3AD203B41FA5}">
                      <a16:colId xmlns:a16="http://schemas.microsoft.com/office/drawing/2014/main" val="2418270796"/>
                    </a:ext>
                  </a:extLst>
                </a:gridCol>
                <a:gridCol w="578585">
                  <a:extLst>
                    <a:ext uri="{9D8B030D-6E8A-4147-A177-3AD203B41FA5}">
                      <a16:colId xmlns:a16="http://schemas.microsoft.com/office/drawing/2014/main" val="497142898"/>
                    </a:ext>
                  </a:extLst>
                </a:gridCol>
                <a:gridCol w="558884">
                  <a:extLst>
                    <a:ext uri="{9D8B030D-6E8A-4147-A177-3AD203B41FA5}">
                      <a16:colId xmlns:a16="http://schemas.microsoft.com/office/drawing/2014/main" val="1483773795"/>
                    </a:ext>
                  </a:extLst>
                </a:gridCol>
                <a:gridCol w="651484">
                  <a:extLst>
                    <a:ext uri="{9D8B030D-6E8A-4147-A177-3AD203B41FA5}">
                      <a16:colId xmlns:a16="http://schemas.microsoft.com/office/drawing/2014/main" val="4152914872"/>
                    </a:ext>
                  </a:extLst>
                </a:gridCol>
                <a:gridCol w="651484">
                  <a:extLst>
                    <a:ext uri="{9D8B030D-6E8A-4147-A177-3AD203B41FA5}">
                      <a16:colId xmlns:a16="http://schemas.microsoft.com/office/drawing/2014/main" val="4123592559"/>
                    </a:ext>
                  </a:extLst>
                </a:gridCol>
                <a:gridCol w="651484">
                  <a:extLst>
                    <a:ext uri="{9D8B030D-6E8A-4147-A177-3AD203B41FA5}">
                      <a16:colId xmlns:a16="http://schemas.microsoft.com/office/drawing/2014/main" val="951196163"/>
                    </a:ext>
                  </a:extLst>
                </a:gridCol>
                <a:gridCol w="652140">
                  <a:extLst>
                    <a:ext uri="{9D8B030D-6E8A-4147-A177-3AD203B41FA5}">
                      <a16:colId xmlns:a16="http://schemas.microsoft.com/office/drawing/2014/main" val="1403625580"/>
                    </a:ext>
                  </a:extLst>
                </a:gridCol>
                <a:gridCol w="652140">
                  <a:extLst>
                    <a:ext uri="{9D8B030D-6E8A-4147-A177-3AD203B41FA5}">
                      <a16:colId xmlns:a16="http://schemas.microsoft.com/office/drawing/2014/main" val="1198741979"/>
                    </a:ext>
                  </a:extLst>
                </a:gridCol>
                <a:gridCol w="646886">
                  <a:extLst>
                    <a:ext uri="{9D8B030D-6E8A-4147-A177-3AD203B41FA5}">
                      <a16:colId xmlns:a16="http://schemas.microsoft.com/office/drawing/2014/main" val="3257847690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6 класс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2023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2024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42212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«2»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«3»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«4»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«5»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«2»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«3»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«4»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«5»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97756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Обществознание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2,04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40,82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57,14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27,6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41,4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31,0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9738473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/>
          </p:nvPr>
        </p:nvGraphicFramePr>
        <p:xfrm>
          <a:off x="4760277" y="4459175"/>
          <a:ext cx="6024245" cy="6720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8080">
                  <a:extLst>
                    <a:ext uri="{9D8B030D-6E8A-4147-A177-3AD203B41FA5}">
                      <a16:colId xmlns:a16="http://schemas.microsoft.com/office/drawing/2014/main" val="4029546591"/>
                    </a:ext>
                  </a:extLst>
                </a:gridCol>
                <a:gridCol w="559435">
                  <a:extLst>
                    <a:ext uri="{9D8B030D-6E8A-4147-A177-3AD203B41FA5}">
                      <a16:colId xmlns:a16="http://schemas.microsoft.com/office/drawing/2014/main" val="1110245711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735758824"/>
                    </a:ext>
                  </a:extLst>
                </a:gridCol>
                <a:gridCol w="629920">
                  <a:extLst>
                    <a:ext uri="{9D8B030D-6E8A-4147-A177-3AD203B41FA5}">
                      <a16:colId xmlns:a16="http://schemas.microsoft.com/office/drawing/2014/main" val="617807202"/>
                    </a:ext>
                  </a:extLst>
                </a:gridCol>
                <a:gridCol w="629920">
                  <a:extLst>
                    <a:ext uri="{9D8B030D-6E8A-4147-A177-3AD203B41FA5}">
                      <a16:colId xmlns:a16="http://schemas.microsoft.com/office/drawing/2014/main" val="810456377"/>
                    </a:ext>
                  </a:extLst>
                </a:gridCol>
                <a:gridCol w="629920">
                  <a:extLst>
                    <a:ext uri="{9D8B030D-6E8A-4147-A177-3AD203B41FA5}">
                      <a16:colId xmlns:a16="http://schemas.microsoft.com/office/drawing/2014/main" val="396706720"/>
                    </a:ext>
                  </a:extLst>
                </a:gridCol>
                <a:gridCol w="630555">
                  <a:extLst>
                    <a:ext uri="{9D8B030D-6E8A-4147-A177-3AD203B41FA5}">
                      <a16:colId xmlns:a16="http://schemas.microsoft.com/office/drawing/2014/main" val="3246698250"/>
                    </a:ext>
                  </a:extLst>
                </a:gridCol>
                <a:gridCol w="630555">
                  <a:extLst>
                    <a:ext uri="{9D8B030D-6E8A-4147-A177-3AD203B41FA5}">
                      <a16:colId xmlns:a16="http://schemas.microsoft.com/office/drawing/2014/main" val="3430486"/>
                    </a:ext>
                  </a:extLst>
                </a:gridCol>
                <a:gridCol w="625475">
                  <a:extLst>
                    <a:ext uri="{9D8B030D-6E8A-4147-A177-3AD203B41FA5}">
                      <a16:colId xmlns:a16="http://schemas.microsoft.com/office/drawing/2014/main" val="1179901096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6 класс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2023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2024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3291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«2»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«3»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«4»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«5»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«2»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«3»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«4»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«5»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27518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Биология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55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5,6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44,4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50,0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3465330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5880865" y="5301857"/>
          <a:ext cx="6069088" cy="7416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6626">
                  <a:extLst>
                    <a:ext uri="{9D8B030D-6E8A-4147-A177-3AD203B41FA5}">
                      <a16:colId xmlns:a16="http://schemas.microsoft.com/office/drawing/2014/main" val="3509944688"/>
                    </a:ext>
                  </a:extLst>
                </a:gridCol>
                <a:gridCol w="563599">
                  <a:extLst>
                    <a:ext uri="{9D8B030D-6E8A-4147-A177-3AD203B41FA5}">
                      <a16:colId xmlns:a16="http://schemas.microsoft.com/office/drawing/2014/main" val="2253769206"/>
                    </a:ext>
                  </a:extLst>
                </a:gridCol>
                <a:gridCol w="544407">
                  <a:extLst>
                    <a:ext uri="{9D8B030D-6E8A-4147-A177-3AD203B41FA5}">
                      <a16:colId xmlns:a16="http://schemas.microsoft.com/office/drawing/2014/main" val="1285217135"/>
                    </a:ext>
                  </a:extLst>
                </a:gridCol>
                <a:gridCol w="634609">
                  <a:extLst>
                    <a:ext uri="{9D8B030D-6E8A-4147-A177-3AD203B41FA5}">
                      <a16:colId xmlns:a16="http://schemas.microsoft.com/office/drawing/2014/main" val="3534258727"/>
                    </a:ext>
                  </a:extLst>
                </a:gridCol>
                <a:gridCol w="634609">
                  <a:extLst>
                    <a:ext uri="{9D8B030D-6E8A-4147-A177-3AD203B41FA5}">
                      <a16:colId xmlns:a16="http://schemas.microsoft.com/office/drawing/2014/main" val="196807594"/>
                    </a:ext>
                  </a:extLst>
                </a:gridCol>
                <a:gridCol w="634609">
                  <a:extLst>
                    <a:ext uri="{9D8B030D-6E8A-4147-A177-3AD203B41FA5}">
                      <a16:colId xmlns:a16="http://schemas.microsoft.com/office/drawing/2014/main" val="4090212623"/>
                    </a:ext>
                  </a:extLst>
                </a:gridCol>
                <a:gridCol w="635249">
                  <a:extLst>
                    <a:ext uri="{9D8B030D-6E8A-4147-A177-3AD203B41FA5}">
                      <a16:colId xmlns:a16="http://schemas.microsoft.com/office/drawing/2014/main" val="648081697"/>
                    </a:ext>
                  </a:extLst>
                </a:gridCol>
                <a:gridCol w="635249">
                  <a:extLst>
                    <a:ext uri="{9D8B030D-6E8A-4147-A177-3AD203B41FA5}">
                      <a16:colId xmlns:a16="http://schemas.microsoft.com/office/drawing/2014/main" val="844328048"/>
                    </a:ext>
                  </a:extLst>
                </a:gridCol>
                <a:gridCol w="630131">
                  <a:extLst>
                    <a:ext uri="{9D8B030D-6E8A-4147-A177-3AD203B41FA5}">
                      <a16:colId xmlns:a16="http://schemas.microsoft.com/office/drawing/2014/main" val="3794558140"/>
                    </a:ext>
                  </a:extLst>
                </a:gridCol>
              </a:tblGrid>
              <a:tr h="247218">
                <a:tc rowSpan="2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6 класс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2023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2024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5389951"/>
                  </a:ext>
                </a:extLst>
              </a:tr>
              <a:tr h="2472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«2»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«3»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«4»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«5»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«2»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«3»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«4»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«5»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9103105"/>
                  </a:ext>
                </a:extLst>
              </a:tr>
              <a:tr h="24721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География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33,33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66,67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38,8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53,7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5247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242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Пестрикова\Desktop\1661833986_j-1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53" y="206188"/>
            <a:ext cx="11716871" cy="64545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523391" y="1746740"/>
            <a:ext cx="6884377" cy="3238498"/>
          </a:xfrm>
          <a:solidFill>
            <a:srgbClr val="FFFFCC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Новый год уже наступает!</a:t>
            </a:r>
          </a:p>
          <a:p>
            <a:pPr marL="0" indent="0" algn="ctr">
              <a:buNone/>
            </a:pP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Ждут вас за дверью новые чудеса.</a:t>
            </a:r>
          </a:p>
          <a:p>
            <a:pPr marL="0" indent="0" algn="ctr">
              <a:buNone/>
            </a:pP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из вас сердцем своим понимает,</a:t>
            </a:r>
          </a:p>
          <a:p>
            <a:pPr marL="0" indent="0" algn="ctr">
              <a:buNone/>
            </a:pP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начинается новая полоса.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487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4091" y="533400"/>
            <a:ext cx="8915400" cy="3777622"/>
          </a:xfrm>
          <a:solidFill>
            <a:schemeClr val="bg2">
              <a:lumMod val="90000"/>
            </a:schemeClr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/>
              <a:t>2024-2025 учебный год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85794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6172258"/>
              </p:ext>
            </p:extLst>
          </p:nvPr>
        </p:nvGraphicFramePr>
        <p:xfrm>
          <a:off x="1793630" y="202224"/>
          <a:ext cx="9777048" cy="6418389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991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2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1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11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11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962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Предметные области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Учебные предметы,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курсы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Количество часов в неделю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3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5А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5Б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5В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62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Русский язык и литература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Русский язык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6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Литература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92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Иностранные языки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Иностранный язык (английский)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62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Математика и информатика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Математика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6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6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6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6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Информатика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962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Общественно-научные предметы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История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96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География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710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Естественно-научные предметы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Биология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7558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Искусство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ИЗО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296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Музыка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296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Технология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Технология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296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ОДНКНР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ОДНКНР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6592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Физическая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культура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Физическая культура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296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Итого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31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31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31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387" marR="35387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092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7606791"/>
              </p:ext>
            </p:extLst>
          </p:nvPr>
        </p:nvGraphicFramePr>
        <p:xfrm>
          <a:off x="1749669" y="0"/>
          <a:ext cx="9908931" cy="6808575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802199">
                  <a:extLst>
                    <a:ext uri="{9D8B030D-6E8A-4147-A177-3AD203B41FA5}">
                      <a16:colId xmlns:a16="http://schemas.microsoft.com/office/drawing/2014/main" val="3966698389"/>
                    </a:ext>
                  </a:extLst>
                </a:gridCol>
                <a:gridCol w="2801186">
                  <a:extLst>
                    <a:ext uri="{9D8B030D-6E8A-4147-A177-3AD203B41FA5}">
                      <a16:colId xmlns:a16="http://schemas.microsoft.com/office/drawing/2014/main" val="2124111585"/>
                    </a:ext>
                  </a:extLst>
                </a:gridCol>
                <a:gridCol w="1434508">
                  <a:extLst>
                    <a:ext uri="{9D8B030D-6E8A-4147-A177-3AD203B41FA5}">
                      <a16:colId xmlns:a16="http://schemas.microsoft.com/office/drawing/2014/main" val="3151758975"/>
                    </a:ext>
                  </a:extLst>
                </a:gridCol>
                <a:gridCol w="1435519">
                  <a:extLst>
                    <a:ext uri="{9D8B030D-6E8A-4147-A177-3AD203B41FA5}">
                      <a16:colId xmlns:a16="http://schemas.microsoft.com/office/drawing/2014/main" val="977063374"/>
                    </a:ext>
                  </a:extLst>
                </a:gridCol>
                <a:gridCol w="1435519">
                  <a:extLst>
                    <a:ext uri="{9D8B030D-6E8A-4147-A177-3AD203B41FA5}">
                      <a16:colId xmlns:a16="http://schemas.microsoft.com/office/drawing/2014/main" val="3817081240"/>
                    </a:ext>
                  </a:extLst>
                </a:gridCol>
              </a:tblGrid>
              <a:tr h="323524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Предметные области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Учебные предметы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Количество часов в неделю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360196"/>
                  </a:ext>
                </a:extLst>
              </a:tr>
              <a:tr h="3418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Обязательная часть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6Б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6В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extLst>
                  <a:ext uri="{0D108BD9-81ED-4DB2-BD59-A6C34878D82A}">
                    <a16:rowId xmlns:a16="http://schemas.microsoft.com/office/drawing/2014/main" val="1680745292"/>
                  </a:ext>
                </a:extLst>
              </a:tr>
              <a:tr h="28983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Русский язык и литература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Русский язык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extLst>
                  <a:ext uri="{0D108BD9-81ED-4DB2-BD59-A6C34878D82A}">
                    <a16:rowId xmlns:a16="http://schemas.microsoft.com/office/drawing/2014/main" val="3595264918"/>
                  </a:ext>
                </a:extLst>
              </a:tr>
              <a:tr h="3048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Литература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extLst>
                  <a:ext uri="{0D108BD9-81ED-4DB2-BD59-A6C34878D82A}">
                    <a16:rowId xmlns:a16="http://schemas.microsoft.com/office/drawing/2014/main" val="429441836"/>
                  </a:ext>
                </a:extLst>
              </a:tr>
              <a:tr h="5887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Иностранные языки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Иностранный язык (английский)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extLst>
                  <a:ext uri="{0D108BD9-81ED-4DB2-BD59-A6C34878D82A}">
                    <a16:rowId xmlns:a16="http://schemas.microsoft.com/office/drawing/2014/main" val="4230040836"/>
                  </a:ext>
                </a:extLst>
              </a:tr>
              <a:tr h="28983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Математика и информатика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Математика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extLst>
                  <a:ext uri="{0D108BD9-81ED-4DB2-BD59-A6C34878D82A}">
                    <a16:rowId xmlns:a16="http://schemas.microsoft.com/office/drawing/2014/main" val="1878598728"/>
                  </a:ext>
                </a:extLst>
              </a:tr>
              <a:tr h="3048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Информатика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extLst>
                  <a:ext uri="{0D108BD9-81ED-4DB2-BD59-A6C34878D82A}">
                    <a16:rowId xmlns:a16="http://schemas.microsoft.com/office/drawing/2014/main" val="288568875"/>
                  </a:ext>
                </a:extLst>
              </a:tr>
              <a:tr h="289830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Общественно-научные предметы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История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extLst>
                  <a:ext uri="{0D108BD9-81ED-4DB2-BD59-A6C34878D82A}">
                    <a16:rowId xmlns:a16="http://schemas.microsoft.com/office/drawing/2014/main" val="3983409936"/>
                  </a:ext>
                </a:extLst>
              </a:tr>
              <a:tr h="2898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Обществознание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extLst>
                  <a:ext uri="{0D108BD9-81ED-4DB2-BD59-A6C34878D82A}">
                    <a16:rowId xmlns:a16="http://schemas.microsoft.com/office/drawing/2014/main" val="1911277301"/>
                  </a:ext>
                </a:extLst>
              </a:tr>
              <a:tr h="3199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География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extLst>
                  <a:ext uri="{0D108BD9-81ED-4DB2-BD59-A6C34878D82A}">
                    <a16:rowId xmlns:a16="http://schemas.microsoft.com/office/drawing/2014/main" val="1146572234"/>
                  </a:ext>
                </a:extLst>
              </a:tr>
              <a:tr h="289830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Естественно-научные предметы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Физика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extLst>
                  <a:ext uri="{0D108BD9-81ED-4DB2-BD59-A6C34878D82A}">
                    <a16:rowId xmlns:a16="http://schemas.microsoft.com/office/drawing/2014/main" val="2698758602"/>
                  </a:ext>
                </a:extLst>
              </a:tr>
              <a:tr h="2898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Химия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extLst>
                  <a:ext uri="{0D108BD9-81ED-4DB2-BD59-A6C34878D82A}">
                    <a16:rowId xmlns:a16="http://schemas.microsoft.com/office/drawing/2014/main" val="4231382216"/>
                  </a:ext>
                </a:extLst>
              </a:tr>
              <a:tr h="3199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Биология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extLst>
                  <a:ext uri="{0D108BD9-81ED-4DB2-BD59-A6C34878D82A}">
                    <a16:rowId xmlns:a16="http://schemas.microsoft.com/office/drawing/2014/main" val="1488254900"/>
                  </a:ext>
                </a:extLst>
              </a:tr>
              <a:tr h="288004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Искусство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ИЗО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extLst>
                  <a:ext uri="{0D108BD9-81ED-4DB2-BD59-A6C34878D82A}">
                    <a16:rowId xmlns:a16="http://schemas.microsoft.com/office/drawing/2014/main" val="220447437"/>
                  </a:ext>
                </a:extLst>
              </a:tr>
              <a:tr h="2898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Музыка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extLst>
                  <a:ext uri="{0D108BD9-81ED-4DB2-BD59-A6C34878D82A}">
                    <a16:rowId xmlns:a16="http://schemas.microsoft.com/office/drawing/2014/main" val="531114512"/>
                  </a:ext>
                </a:extLst>
              </a:tr>
              <a:tr h="5946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Труд (Технология)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Труд (Технология)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extLst>
                  <a:ext uri="{0D108BD9-81ED-4DB2-BD59-A6C34878D82A}">
                    <a16:rowId xmlns:a16="http://schemas.microsoft.com/office/drawing/2014/main" val="3401260465"/>
                  </a:ext>
                </a:extLst>
              </a:tr>
              <a:tr h="2898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ОДНКНР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ОДНКНР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extLst>
                  <a:ext uri="{0D108BD9-81ED-4DB2-BD59-A6C34878D82A}">
                    <a16:rowId xmlns:a16="http://schemas.microsoft.com/office/drawing/2014/main" val="3711150064"/>
                  </a:ext>
                </a:extLst>
              </a:tr>
              <a:tr h="375149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Физическая культура и </a:t>
                      </a:r>
                      <a:r>
                        <a:rPr lang="ru-RU" sz="1800" dirty="0" smtClean="0">
                          <a:effectLst/>
                        </a:rPr>
                        <a:t>ОБЗР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ОБЗР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extLst>
                  <a:ext uri="{0D108BD9-81ED-4DB2-BD59-A6C34878D82A}">
                    <a16:rowId xmlns:a16="http://schemas.microsoft.com/office/drawing/2014/main" val="4195434021"/>
                  </a:ext>
                </a:extLst>
              </a:tr>
              <a:tr h="4001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Физическая культура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extLst>
                  <a:ext uri="{0D108BD9-81ED-4DB2-BD59-A6C34878D82A}">
                    <a16:rowId xmlns:a16="http://schemas.microsoft.com/office/drawing/2014/main" val="3109642239"/>
                  </a:ext>
                </a:extLst>
              </a:tr>
              <a:tr h="2898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Итого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40" marR="40140" marT="0" marB="0"/>
                </a:tc>
                <a:extLst>
                  <a:ext uri="{0D108BD9-81ED-4DB2-BD59-A6C34878D82A}">
                    <a16:rowId xmlns:a16="http://schemas.microsoft.com/office/drawing/2014/main" val="3645939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6218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Промежуточная аттестация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3302" y="1710033"/>
            <a:ext cx="9771310" cy="338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6508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Каникулы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Рисунок SmartArt 4"/>
          <p:cNvPicPr>
            <a:picLocks noGrp="1" noChangeAspect="1"/>
          </p:cNvPicPr>
          <p:nvPr>
            <p:ph type="dgm" sz="quarter" idx="14"/>
          </p:nvPr>
        </p:nvPicPr>
        <p:blipFill>
          <a:blip r:embed="rId2"/>
          <a:stretch>
            <a:fillRect/>
          </a:stretch>
        </p:blipFill>
        <p:spPr>
          <a:xfrm>
            <a:off x="1474812" y="1424695"/>
            <a:ext cx="8574858" cy="385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3683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3263" y="202080"/>
            <a:ext cx="8911687" cy="73869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Качество знаний пятиклассников</a:t>
            </a:r>
            <a:endParaRPr lang="ru-RU" sz="32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1894620" y="1210407"/>
          <a:ext cx="8915400" cy="4926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008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CCC"/>
          </a:solidFill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пятиклассников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271598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плане работы лицея на текущий год запланированы мероприятия по адаптации пятиклассников: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-Посещение уроков администрацией лицея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-Анкетирование обучающихся педагогом-психологом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-Опрос учителей-предметников 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-Посещение воспитательных мероприятий.</a:t>
            </a:r>
          </a:p>
          <a:p>
            <a:pPr mar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91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8715" y="571500"/>
            <a:ext cx="6835897" cy="1333500"/>
          </a:xfrm>
          <a:solidFill>
            <a:srgbClr val="FFCCCC"/>
          </a:solidFill>
        </p:spPr>
        <p:txBody>
          <a:bodyPr anchor="ctr"/>
          <a:lstStyle/>
          <a:p>
            <a:pPr algn="ctr"/>
            <a:r>
              <a:rPr lang="ru-RU" dirty="0" smtClean="0"/>
              <a:t>Оценочный мониторинг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346331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ru-RU" sz="4000" b="1" dirty="0" smtClean="0"/>
              <a:t>ВПР</a:t>
            </a:r>
          </a:p>
          <a:p>
            <a:r>
              <a:rPr lang="ru-RU" sz="4000" b="1" dirty="0" smtClean="0"/>
              <a:t>Промежуточная аттестация</a:t>
            </a:r>
            <a:endParaRPr lang="ru-RU" sz="4000" b="1" dirty="0"/>
          </a:p>
        </p:txBody>
      </p:sp>
      <p:pic>
        <p:nvPicPr>
          <p:cNvPr id="4" name="Рисунок 3" descr="C:\Users\Пестрикова\Desktop\1603876316_2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644" y="3688722"/>
            <a:ext cx="3676650" cy="245110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C:\Users\Пестрикова\Desktop\1661834014_j-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331" y="509810"/>
            <a:ext cx="1846384" cy="1509489"/>
          </a:xfrm>
          <a:prstGeom prst="ellips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627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Пестрикова\Desktop\1661834029_j-1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5" y="158262"/>
            <a:ext cx="11852031" cy="65414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7148146" y="325315"/>
            <a:ext cx="4598378" cy="283391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654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1" dirty="0" smtClean="0"/>
              <a:t>Кадровый состав лицея.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sz="3200" dirty="0"/>
              <a:t>Уровень образования педагогических работников соответствует требованиям занимаемых должностей.</a:t>
            </a:r>
          </a:p>
          <a:p>
            <a:r>
              <a:rPr lang="ru-RU" sz="3200" dirty="0" smtClean="0"/>
              <a:t>Общее </a:t>
            </a:r>
            <a:r>
              <a:rPr lang="ru-RU" sz="3200" dirty="0"/>
              <a:t>количество педагогических работников лицея составляет 35 человек, из них 5 – руководящих работников, 30 – педагогических. </a:t>
            </a:r>
          </a:p>
          <a:p>
            <a:r>
              <a:rPr lang="ru-RU" sz="3200" dirty="0"/>
              <a:t>100% учителей </a:t>
            </a:r>
            <a:r>
              <a:rPr lang="ru-RU" sz="3200" dirty="0" smtClean="0"/>
              <a:t>имеют </a:t>
            </a:r>
            <a:r>
              <a:rPr lang="ru-RU" sz="3200" dirty="0"/>
              <a:t>высшее образование и полную </a:t>
            </a:r>
            <a:r>
              <a:rPr lang="ru-RU" sz="3200" dirty="0" smtClean="0"/>
              <a:t>занятость.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2690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48" y="234575"/>
            <a:ext cx="8603876" cy="573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4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1812" y="148629"/>
            <a:ext cx="7888941" cy="646332"/>
          </a:xfrm>
        </p:spPr>
        <p:txBody>
          <a:bodyPr/>
          <a:lstStyle/>
          <a:p>
            <a:r>
              <a:rPr lang="ru-RU" sz="2400" dirty="0" smtClean="0">
                <a:solidFill>
                  <a:srgbClr val="C00000"/>
                </a:solidFill>
              </a:rPr>
              <a:t>Кадровый состав «Лицея инновационных технологий»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/>
          </p:nvPr>
        </p:nvGraphicFramePr>
        <p:xfrm>
          <a:off x="846464" y="2070846"/>
          <a:ext cx="4514430" cy="2552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065059" y="1391469"/>
            <a:ext cx="7315199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2700" algn="ctr">
              <a:lnSpc>
                <a:spcPct val="150000"/>
              </a:lnSpc>
              <a:spcAft>
                <a:spcPts val="0"/>
              </a:spcAft>
              <a:tabLst>
                <a:tab pos="3295650" algn="l"/>
                <a:tab pos="3932555" algn="l"/>
              </a:tabLst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Динамика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получения ВКК  за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 года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/>
          </p:nvPr>
        </p:nvGraphicFramePr>
        <p:xfrm>
          <a:off x="6329082" y="2070846"/>
          <a:ext cx="5047130" cy="2552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6" descr="Изображение выглядит как Графика, логотип, Цвет электрик, графический дизайн&#10;&#10;Автоматически созданное описание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533" y="141351"/>
            <a:ext cx="717176" cy="65361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29533" y="1480211"/>
            <a:ext cx="2231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категорий</a:t>
            </a:r>
          </a:p>
        </p:txBody>
      </p:sp>
    </p:spTree>
    <p:extLst>
      <p:ext uri="{BB962C8B-B14F-4D97-AF65-F5344CB8AC3E}">
        <p14:creationId xmlns:p14="http://schemas.microsoft.com/office/powerpoint/2010/main" val="184821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1"/>
            <a:ext cx="11833412" cy="6947647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706471" y="161365"/>
            <a:ext cx="3030071" cy="806823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Наличие наград у педагогов.</a:t>
            </a:r>
            <a:endParaRPr lang="ru-RU" sz="2400" b="1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80518"/>
              </p:ext>
            </p:extLst>
          </p:nvPr>
        </p:nvGraphicFramePr>
        <p:xfrm>
          <a:off x="3411415" y="1433145"/>
          <a:ext cx="5055577" cy="321699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61189">
                  <a:extLst>
                    <a:ext uri="{9D8B030D-6E8A-4147-A177-3AD203B41FA5}">
                      <a16:colId xmlns:a16="http://schemas.microsoft.com/office/drawing/2014/main" val="2905401759"/>
                    </a:ext>
                  </a:extLst>
                </a:gridCol>
                <a:gridCol w="994388">
                  <a:extLst>
                    <a:ext uri="{9D8B030D-6E8A-4147-A177-3AD203B41FA5}">
                      <a16:colId xmlns:a16="http://schemas.microsoft.com/office/drawing/2014/main" val="2058774792"/>
                    </a:ext>
                  </a:extLst>
                </a:gridCol>
              </a:tblGrid>
              <a:tr h="34095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Заслуженный учитель РФ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5043"/>
                  </a:ext>
                </a:extLst>
              </a:tr>
              <a:tr h="512102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Нагрудный знак «Отличник</a:t>
                      </a:r>
                      <a:r>
                        <a:rPr lang="ru-RU" sz="1400" b="0" baseline="0" dirty="0" smtClean="0"/>
                        <a:t> народного просвещения»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355368"/>
                  </a:ext>
                </a:extLst>
              </a:tr>
              <a:tr h="51210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Нагрудный знак «Почётный работник общего образования РФ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043004"/>
                  </a:ext>
                </a:extLst>
              </a:tr>
              <a:tr h="51210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Почётная грамота Министерства образования и науки РФ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6302014"/>
                  </a:ext>
                </a:extLst>
              </a:tr>
              <a:tr h="56518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Почётное</a:t>
                      </a:r>
                      <a:r>
                        <a:rPr lang="ru-RU" sz="1400" baseline="0" dirty="0" smtClean="0"/>
                        <a:t> звание «Заслуженный работник образования Хабаровского края»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446684"/>
                  </a:ext>
                </a:extLst>
              </a:tr>
              <a:tr h="73157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Памятный знак «За вклад</a:t>
                      </a:r>
                      <a:r>
                        <a:rPr lang="ru-RU" sz="1400" baseline="0" dirty="0" smtClean="0"/>
                        <a:t> в образование» Администрация г. Хабаровска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426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181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V:\2023-2024\2023-08-29 Педсовет\VC9A013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806" y="93296"/>
            <a:ext cx="4519247" cy="3326912"/>
          </a:xfrm>
          <a:prstGeom prst="ellipse">
            <a:avLst/>
          </a:prstGeom>
          <a:ln w="63500" cap="rnd">
            <a:solidFill>
              <a:schemeClr val="bg2">
                <a:lumMod val="9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V:\2023-2024\2023-10-05 День учителя\VC9A134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745" y="125700"/>
            <a:ext cx="4553100" cy="3294508"/>
          </a:xfrm>
          <a:prstGeom prst="ellipse">
            <a:avLst/>
          </a:prstGeom>
          <a:ln w="63500" cap="rnd">
            <a:solidFill>
              <a:schemeClr val="bg2">
                <a:lumMod val="9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37" y="3420208"/>
            <a:ext cx="4323323" cy="3184994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064" y="3569677"/>
            <a:ext cx="4209181" cy="2932397"/>
          </a:xfrm>
          <a:prstGeom prst="rect">
            <a:avLst/>
          </a:prstGeom>
          <a:ln w="38100"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006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Содержимое 2"/>
          <p:cNvSpPr>
            <a:spLocks noGrp="1"/>
          </p:cNvSpPr>
          <p:nvPr>
            <p:ph idx="1"/>
          </p:nvPr>
        </p:nvSpPr>
        <p:spPr>
          <a:xfrm>
            <a:off x="1763486" y="908051"/>
            <a:ext cx="8447314" cy="5222875"/>
          </a:xfrm>
          <a:solidFill>
            <a:schemeClr val="accent5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3600" b="1" dirty="0"/>
              <a:t>В </a:t>
            </a:r>
            <a:r>
              <a:rPr lang="ru-RU" sz="3600" b="1" dirty="0" smtClean="0"/>
              <a:t>2023-2024 </a:t>
            </a:r>
            <a:r>
              <a:rPr lang="ru-RU" sz="3600" b="1" dirty="0"/>
              <a:t>учебном году лицей работал в режиме 6-дневной недели, в основной и средней школе занимались 18 классов, в которых на конец   учебного года </a:t>
            </a:r>
            <a:r>
              <a:rPr lang="ru-RU" sz="3600" b="1" dirty="0" smtClean="0"/>
              <a:t>обучалось  </a:t>
            </a:r>
            <a:r>
              <a:rPr lang="ru-RU" sz="3600" b="1" dirty="0"/>
              <a:t>492 человека.</a:t>
            </a:r>
          </a:p>
          <a:p>
            <a:pPr marL="0" indent="0">
              <a:buNone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31610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4503061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>
                <a:latin typeface="+mn-lt"/>
              </a:rPr>
              <a:t>По итогам учебного года показатели  по лицею следующие: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ru-RU" b="1" dirty="0" smtClean="0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92</a:t>
            </a:r>
            <a:r>
              <a:rPr lang="ru-RU" sz="5400" b="1" dirty="0" smtClean="0">
                <a:solidFill>
                  <a:srgbClr val="0070C0"/>
                </a:solidFill>
              </a:rPr>
              <a:t> </a:t>
            </a:r>
            <a:r>
              <a:rPr lang="ru-RU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%</a:t>
            </a:r>
            <a:r>
              <a:rPr lang="ru-RU" sz="5400" b="1" dirty="0">
                <a:solidFill>
                  <a:srgbClr val="0070C0"/>
                </a:solidFill>
              </a:rPr>
              <a:t> </a:t>
            </a:r>
            <a:r>
              <a:rPr lang="ru-RU" sz="4000" b="1" dirty="0"/>
              <a:t>- процент качества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4,</a:t>
            </a:r>
            <a:r>
              <a:rPr lang="ru-RU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  <a:r>
              <a:rPr lang="ru-RU" sz="5400" b="1" dirty="0" smtClean="0">
                <a:solidFill>
                  <a:srgbClr val="0070C0"/>
                </a:solidFill>
              </a:rPr>
              <a:t> </a:t>
            </a:r>
            <a:r>
              <a:rPr lang="ru-RU" sz="4000" b="1" dirty="0"/>
              <a:t>– средний балл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4" name="Рисунок 3" descr="C:\Users\Пестрикова\Desktop\1603876324_2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38" y="1837594"/>
            <a:ext cx="3507031" cy="2523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077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775</TotalTime>
  <Words>1365</Words>
  <Application>Microsoft Office PowerPoint</Application>
  <PresentationFormat>Широкоэкранный</PresentationFormat>
  <Paragraphs>601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Times New Roman</vt:lpstr>
      <vt:lpstr>Wingdings</vt:lpstr>
      <vt:lpstr>Wingdings 3</vt:lpstr>
      <vt:lpstr>Легкий дым</vt:lpstr>
      <vt:lpstr>Конференция для  5-6-х классов</vt:lpstr>
      <vt:lpstr>Презентация PowerPoint</vt:lpstr>
      <vt:lpstr>Кадровый состав лицея.</vt:lpstr>
      <vt:lpstr>Презентация PowerPoint</vt:lpstr>
      <vt:lpstr>Кадровый состав «Лицея инновационных технологий»</vt:lpstr>
      <vt:lpstr>Наличие наград у педагогов.</vt:lpstr>
      <vt:lpstr>Презентация PowerPoint</vt:lpstr>
      <vt:lpstr>Презентация PowerPoint</vt:lpstr>
      <vt:lpstr> По итогам учебного года показатели  по лицею следующие: </vt:lpstr>
      <vt:lpstr>Лучшие показатели</vt:lpstr>
      <vt:lpstr>На «отлично» учебный год закончили  32 обучающихся</vt:lpstr>
      <vt:lpstr>Получили аттестаты особого образца</vt:lpstr>
      <vt:lpstr>Получили 100 баллов </vt:lpstr>
      <vt:lpstr>Набрали 90 и более баллов  </vt:lpstr>
      <vt:lpstr>Аттестаты  с отличием  и медали «За особые успехи в учении»   I  степени </vt:lpstr>
      <vt:lpstr>Аттестаты  с отличием  и медали «За особые успехи в учении»   II степени </vt:lpstr>
      <vt:lpstr>На «отлично» учебный год закончили:</vt:lpstr>
      <vt:lpstr>Закончили учебный год с одной «4»: </vt:lpstr>
      <vt:lpstr>Итоги ВПР</vt:lpstr>
      <vt:lpstr>Презентация PowerPoint</vt:lpstr>
      <vt:lpstr>Презентация PowerPoint</vt:lpstr>
      <vt:lpstr>Презентация PowerPoint</vt:lpstr>
      <vt:lpstr>Промежуточная аттестация</vt:lpstr>
      <vt:lpstr>Каникулы</vt:lpstr>
      <vt:lpstr>Качество знаний пятиклассников</vt:lpstr>
      <vt:lpstr>Адаптация пятиклассников</vt:lpstr>
      <vt:lpstr>Оценочный мониторинг</vt:lpstr>
      <vt:lpstr>Презентация PowerPoint</vt:lpstr>
    </vt:vector>
  </TitlesOfParts>
  <Company>МАОУ ЛИТ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Пестрикова Татьяна Дмитриевна</dc:creator>
  <cp:lastModifiedBy>Пестрикова</cp:lastModifiedBy>
  <cp:revision>75</cp:revision>
  <dcterms:created xsi:type="dcterms:W3CDTF">2017-07-12T05:59:43Z</dcterms:created>
  <dcterms:modified xsi:type="dcterms:W3CDTF">2024-08-30T00:28:10Z</dcterms:modified>
</cp:coreProperties>
</file>