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78" r:id="rId3"/>
    <p:sldId id="297" r:id="rId4"/>
    <p:sldId id="298" r:id="rId5"/>
    <p:sldId id="291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286" r:id="rId15"/>
    <p:sldId id="287" r:id="rId16"/>
    <p:sldId id="309" r:id="rId17"/>
    <p:sldId id="310" r:id="rId18"/>
    <p:sldId id="311" r:id="rId19"/>
    <p:sldId id="295" r:id="rId20"/>
    <p:sldId id="284" r:id="rId21"/>
    <p:sldId id="307" r:id="rId22"/>
    <p:sldId id="308" r:id="rId23"/>
    <p:sldId id="312" r:id="rId24"/>
    <p:sldId id="314" r:id="rId25"/>
    <p:sldId id="313" r:id="rId26"/>
    <p:sldId id="296" r:id="rId27"/>
    <p:sldId id="277" r:id="rId2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FFCC"/>
    <a:srgbClr val="CCECFF"/>
    <a:srgbClr val="FFCC00"/>
    <a:srgbClr val="99FFCC"/>
    <a:srgbClr val="FFFF99"/>
    <a:srgbClr val="FFFFFF"/>
    <a:srgbClr val="00FFCC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766425889386968E-2"/>
          <c:y val="0.19153302395691829"/>
          <c:w val="0.94176155253612392"/>
          <c:h val="0.620826229528124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7030A0"/>
            </a:solidFill>
            <a:ln w="28575" cap="flat" cmpd="sng" algn="ctr">
              <a:solidFill>
                <a:schemeClr val="accent6">
                  <a:lumMod val="50000"/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9.8462042827112163E-3"/>
                  <c:y val="4.0228189586509035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 smtClean="0">
                        <a:solidFill>
                          <a:schemeClr val="accent5">
                            <a:lumMod val="75000"/>
                          </a:schemeClr>
                        </a:solidFill>
                      </a:rPr>
                      <a:t>28 </a:t>
                    </a:r>
                    <a:r>
                      <a:rPr lang="en-US" dirty="0">
                        <a:solidFill>
                          <a:schemeClr val="accent5">
                            <a:lumMod val="75000"/>
                          </a:schemeClr>
                        </a:solidFill>
                      </a:rPr>
                      <a:t>(77%)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accent5">
                          <a:lumMod val="7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386757575153453"/>
                      <c:h val="0.244061856130548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EEE2-4699-B4CA-C50EEDA2C500}"/>
                </c:ext>
              </c:extLst>
            </c:dLbl>
            <c:dLbl>
              <c:idx val="1"/>
              <c:layout>
                <c:manualLayout>
                  <c:x val="-9.7062957826888666E-17"/>
                  <c:y val="-1.2718470501353902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 </a:t>
                    </a:r>
                  </a:p>
                  <a:p>
                    <a:r>
                      <a:rPr lang="en-US" dirty="0" smtClean="0"/>
                      <a:t>(</a:t>
                    </a:r>
                    <a:r>
                      <a:rPr lang="en-US" dirty="0"/>
                      <a:t>17%)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EE2-4699-B4CA-C50EEDA2C500}"/>
                </c:ext>
              </c:extLst>
            </c:dLbl>
            <c:dLbl>
              <c:idx val="2"/>
              <c:layout>
                <c:manualLayout>
                  <c:x val="-2.6472021574490113E-3"/>
                  <c:y val="-2.0319921956912191E-3"/>
                </c:manualLayout>
              </c:layout>
              <c:tx>
                <c:rich>
                  <a:bodyPr/>
                  <a:lstStyle/>
                  <a:p>
                    <a:fld id="{808C47A5-DDF4-4DC1-815E-8D4B236CB09C}" type="VALUE">
                      <a:rPr lang="en-US" smtClean="0"/>
                      <a:pPr/>
                      <a:t>[ЗНАЧЕНИЕ]</a:t>
                    </a:fld>
                    <a:endParaRPr lang="en-US" dirty="0" smtClean="0"/>
                  </a:p>
                  <a:p>
                    <a:r>
                      <a:rPr lang="en-US" dirty="0" smtClean="0"/>
                      <a:t>(</a:t>
                    </a:r>
                    <a:r>
                      <a:rPr lang="en-US" dirty="0"/>
                      <a:t>6%)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EEE2-4699-B4CA-C50EEDA2C5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accent5">
                        <a:lumMod val="7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ВКК</c:v>
                </c:pt>
                <c:pt idx="1">
                  <c:v>1КК</c:v>
                </c:pt>
                <c:pt idx="2">
                  <c:v>СЗД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27</c:v>
                </c:pt>
                <c:pt idx="1">
                  <c:v>6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EE2-4699-B4CA-C50EEDA2C50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62608080"/>
        <c:axId val="262604272"/>
      </c:barChart>
      <c:catAx>
        <c:axId val="262608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62604272"/>
        <c:crosses val="autoZero"/>
        <c:auto val="1"/>
        <c:lblAlgn val="ctr"/>
        <c:lblOffset val="100"/>
        <c:noMultiLvlLbl val="0"/>
      </c:catAx>
      <c:valAx>
        <c:axId val="26260427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62608080"/>
        <c:crosses val="autoZero"/>
        <c:crossBetween val="between"/>
      </c:valAx>
      <c:spPr>
        <a:noFill/>
        <a:ln>
          <a:noFill/>
        </a:ln>
        <a:effectLst>
          <a:outerShdw blurRad="76200" dist="12700" dir="2700000" sy="-23000" kx="-800400" algn="bl" rotWithShape="0">
            <a:prstClr val="black">
              <a:alpha val="20000"/>
            </a:prstClr>
          </a:outerShdw>
        </a:effectLst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ВВК</c:v>
                </c:pt>
              </c:strCache>
            </c:strRef>
          </c:tx>
          <c:dPt>
            <c:idx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28575">
                <a:solidFill>
                  <a:schemeClr val="accent4">
                    <a:lumMod val="75000"/>
                  </a:schemeClr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8E4-4B12-8EA6-BB7A064E3A78}"/>
              </c:ext>
            </c:extLst>
          </c:dPt>
          <c:dPt>
            <c:idx val="1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28575">
                <a:solidFill>
                  <a:srgbClr val="00B0F0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8E4-4B12-8EA6-BB7A064E3A78}"/>
              </c:ext>
            </c:extLst>
          </c:dPt>
          <c:dPt>
            <c:idx val="2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accent6">
                    <a:lumMod val="50000"/>
                  </a:schemeClr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8E4-4B12-8EA6-BB7A064E3A78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62%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8E4-4B12-8EA6-BB7A064E3A7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62%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8E4-4B12-8EA6-BB7A064E3A7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77%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8E4-4B12-8EA6-BB7A064E3A78}"/>
                </c:ext>
              </c:extLst>
            </c:dLbl>
            <c:spPr>
              <a:pattFill prst="pct75">
                <a:fgClr>
                  <a:sysClr val="windowText" lastClr="000000">
                    <a:lumMod val="75000"/>
                    <a:lumOff val="25000"/>
                  </a:sysClr>
                </a:fgClr>
                <a:bgClr>
                  <a:sysClr val="windowText" lastClr="000000">
                    <a:lumMod val="65000"/>
                    <a:lumOff val="35000"/>
                  </a:sys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2021-2022</c:v>
                </c:pt>
                <c:pt idx="1">
                  <c:v>2022-2023</c:v>
                </c:pt>
                <c:pt idx="2">
                  <c:v>2023-2024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0.62</c:v>
                </c:pt>
                <c:pt idx="1">
                  <c:v>0.62</c:v>
                </c:pt>
                <c:pt idx="2">
                  <c:v>0.77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8E4-4B12-8EA6-BB7A064E3A78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B939C-1566-42B4-AAA9-CA08E04D34E1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D6A4BF-C20B-4F08-853E-BD09BF9C6C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259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D55D6C2-FAC6-4A7A-9B53-4FA834A5B9A0}" type="slidenum">
              <a:rPr lang="ru-RU" altLang="ru-RU" smtClean="0"/>
              <a:pPr/>
              <a:t>6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282218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471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4285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29809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03278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31884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9172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404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6991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mart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13624-9AD4-4B61-B3D1-7B21213507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0" y="715964"/>
            <a:ext cx="10591800" cy="646332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1000"/>
              </a:spcBef>
              <a:defRPr sz="4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7" name="Text Placeholder 15">
            <a:extLst>
              <a:ext uri="{FF2B5EF4-FFF2-40B4-BE49-F238E27FC236}">
                <a16:creationId xmlns:a16="http://schemas.microsoft.com/office/drawing/2014/main" id="{DF03C311-DDF4-44A3-9D51-D5FDC4A8E7B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1432562"/>
            <a:ext cx="10667999" cy="92742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0">
                <a:solidFill>
                  <a:schemeClr val="bg1"/>
                </a:solidFill>
              </a:defRPr>
            </a:lvl1pPr>
            <a:lvl2pPr marL="228600">
              <a:lnSpc>
                <a:spcPct val="100000"/>
              </a:lnSpc>
              <a:spcBef>
                <a:spcPts val="1000"/>
              </a:spcBef>
              <a:defRPr sz="1800" b="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sp>
        <p:nvSpPr>
          <p:cNvPr id="8" name="SmartArt Placeholder 7">
            <a:extLst>
              <a:ext uri="{FF2B5EF4-FFF2-40B4-BE49-F238E27FC236}">
                <a16:creationId xmlns:a16="http://schemas.microsoft.com/office/drawing/2014/main" id="{9FD563C5-3DFB-47DD-8A9E-30D8084590F6}"/>
              </a:ext>
            </a:extLst>
          </p:cNvPr>
          <p:cNvSpPr>
            <a:spLocks noGrp="1"/>
          </p:cNvSpPr>
          <p:nvPr>
            <p:ph type="dgm" sz="quarter" idx="14" hasCustomPrompt="1"/>
          </p:nvPr>
        </p:nvSpPr>
        <p:spPr>
          <a:xfrm>
            <a:off x="762001" y="2369129"/>
            <a:ext cx="10667998" cy="33436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/>
            </a:lvl1pPr>
          </a:lstStyle>
          <a:p>
            <a:r>
              <a:rPr lang="en-US" dirty="0"/>
              <a:t>Insert Content here</a:t>
            </a:r>
          </a:p>
        </p:txBody>
      </p:sp>
      <p:pic>
        <p:nvPicPr>
          <p:cNvPr id="9" name="Picture Placeholder 11" descr="Bright, colorful geometric pattern ">
            <a:extLst>
              <a:ext uri="{FF2B5EF4-FFF2-40B4-BE49-F238E27FC236}">
                <a16:creationId xmlns:a16="http://schemas.microsoft.com/office/drawing/2014/main" id="{1DB66C56-FBAE-47D3-9818-61368D74DA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390" b="390"/>
          <a:stretch>
            <a:fillRect/>
          </a:stretch>
        </p:blipFill>
        <p:spPr>
          <a:xfrm>
            <a:off x="0" y="5999582"/>
            <a:ext cx="12192000" cy="858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871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1628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056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5103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408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585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142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872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355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20FB1-7528-4084-A986-9AC7FE72896E}" type="datetimeFigureOut">
              <a:rPr lang="ru-RU" smtClean="0"/>
              <a:t>30.08.2024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5790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4" y="2514600"/>
            <a:ext cx="8065180" cy="1053193"/>
          </a:xfrm>
          <a:solidFill>
            <a:srgbClr val="FFCC00"/>
          </a:solidFill>
        </p:spPr>
        <p:txBody>
          <a:bodyPr anchor="t">
            <a:norm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Конференция для  6-8-х классов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22521" y="3673929"/>
            <a:ext cx="1941966" cy="578392"/>
          </a:xfrm>
          <a:solidFill>
            <a:srgbClr val="FFCC66"/>
          </a:solidFill>
        </p:spPr>
        <p:txBody>
          <a:bodyPr/>
          <a:lstStyle/>
          <a:p>
            <a:r>
              <a:rPr lang="ru-RU" b="1" dirty="0" smtClean="0"/>
              <a:t>30.08.2024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4080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09036"/>
          </a:xfrm>
        </p:spPr>
        <p:txBody>
          <a:bodyPr/>
          <a:lstStyle/>
          <a:p>
            <a:pPr algn="ctr"/>
            <a:r>
              <a:rPr lang="ru-RU" alt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Получили 100 баллов </a:t>
            </a:r>
          </a:p>
        </p:txBody>
      </p:sp>
      <p:sp>
        <p:nvSpPr>
          <p:cNvPr id="48131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ru-RU" altLang="ru-RU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altLang="ru-RU" sz="3600">
                <a:latin typeface="Times New Roman" panose="02020603050405020304" pitchFamily="18" charset="0"/>
                <a:cs typeface="Times New Roman" panose="02020603050405020304" pitchFamily="18" charset="0"/>
              </a:rPr>
              <a:t>Шаталова Дарья           русский язык</a:t>
            </a:r>
          </a:p>
          <a:p>
            <a:pPr marL="0" indent="0">
              <a:buNone/>
            </a:pPr>
            <a:endParaRPr lang="ru-RU" altLang="ru-RU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altLang="ru-RU" sz="3600">
                <a:latin typeface="Times New Roman" panose="02020603050405020304" pitchFamily="18" charset="0"/>
                <a:cs typeface="Times New Roman" panose="02020603050405020304" pitchFamily="18" charset="0"/>
              </a:rPr>
              <a:t>Баженов Матвей           </a:t>
            </a:r>
            <a:r>
              <a:rPr lang="ru-RU" altLang="ru-RU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</a:t>
            </a:r>
          </a:p>
          <a:p>
            <a:pPr marL="0" indent="0">
              <a:buNone/>
            </a:pPr>
            <a:endParaRPr lang="ru-RU" altLang="ru-RU" sz="36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altLang="ru-RU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Ельчанинов Лев           физика                         (98баллов)</a:t>
            </a:r>
          </a:p>
        </p:txBody>
      </p:sp>
    </p:spTree>
    <p:extLst>
      <p:ext uri="{BB962C8B-B14F-4D97-AF65-F5344CB8AC3E}">
        <p14:creationId xmlns:p14="http://schemas.microsoft.com/office/powerpoint/2010/main" val="135699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65075"/>
          </a:xfrm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</a:pPr>
            <a:r>
              <a:rPr lang="ru-RU" altLang="ru-RU" b="1" dirty="0" smtClean="0">
                <a:cs typeface="Times New Roman" panose="02020603050405020304" pitchFamily="18" charset="0"/>
              </a:rPr>
              <a:t>Набрали </a:t>
            </a:r>
            <a:r>
              <a:rPr lang="ru-RU" altLang="ru-RU" b="1" dirty="0">
                <a:cs typeface="Times New Roman" panose="02020603050405020304" pitchFamily="18" charset="0"/>
              </a:rPr>
              <a:t>90 и более баллов</a:t>
            </a:r>
            <a:r>
              <a:rPr lang="ru-RU" altLang="ru-RU" sz="2800" dirty="0"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altLang="ru-RU" sz="2800" dirty="0"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altLang="ru-RU" dirty="0">
                <a:solidFill>
                  <a:srgbClr val="000000"/>
                </a:solidFill>
                <a:cs typeface="Times New Roman" panose="02020603050405020304" pitchFamily="18" charset="0"/>
              </a:rPr>
              <a:t/>
            </a:r>
            <a:br>
              <a:rPr lang="ru-RU" altLang="ru-RU" dirty="0">
                <a:solidFill>
                  <a:srgbClr val="000000"/>
                </a:solidFill>
                <a:cs typeface="Times New Roman" panose="02020603050405020304" pitchFamily="18" charset="0"/>
              </a:rPr>
            </a:br>
            <a:endParaRPr lang="ru-RU" altLang="ru-RU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Clr>
                <a:srgbClr val="A0C6BA"/>
              </a:buClr>
              <a:buNone/>
              <a:defRPr/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              12 выпускников</a:t>
            </a:r>
          </a:p>
          <a:p>
            <a:pPr marL="0" indent="0">
              <a:buClr>
                <a:srgbClr val="A0C6BA"/>
              </a:buClr>
              <a:buNone/>
              <a:defRPr/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                 9 выпускников</a:t>
            </a:r>
          </a:p>
          <a:p>
            <a:pPr marL="0" indent="0">
              <a:buClr>
                <a:srgbClr val="A0C6BA"/>
              </a:buClr>
              <a:buNone/>
              <a:defRPr/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Физика                         2 выпускника</a:t>
            </a:r>
          </a:p>
          <a:p>
            <a:pPr marL="0" indent="0">
              <a:buClr>
                <a:srgbClr val="A0C6BA"/>
              </a:buClr>
              <a:buNone/>
              <a:defRPr/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                      1 выпускник</a:t>
            </a:r>
          </a:p>
          <a:p>
            <a:pPr marL="0" indent="0">
              <a:buClr>
                <a:srgbClr val="A0C6BA"/>
              </a:buClr>
              <a:buNone/>
              <a:defRPr/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Обществознание         2 выпускника</a:t>
            </a:r>
          </a:p>
          <a:p>
            <a:pPr marL="0" indent="0">
              <a:buClr>
                <a:srgbClr val="A0C6BA"/>
              </a:buClr>
              <a:buNone/>
              <a:defRPr/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Информатика              4 выпускника  </a:t>
            </a:r>
          </a:p>
          <a:p>
            <a:pPr marL="0" indent="0">
              <a:buClr>
                <a:srgbClr val="A0C6BA"/>
              </a:buClr>
              <a:buNone/>
              <a:defRPr/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Английский язык        2 выпускника</a:t>
            </a:r>
          </a:p>
          <a:p>
            <a:pPr marL="0" indent="0">
              <a:buClr>
                <a:srgbClr val="A0C6BA"/>
              </a:buClr>
              <a:buNone/>
              <a:defRPr/>
            </a:pPr>
            <a:endParaRPr lang="ru-RU" sz="3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4834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Заголовок 1"/>
          <p:cNvSpPr>
            <a:spLocks noGrp="1"/>
          </p:cNvSpPr>
          <p:nvPr>
            <p:ph type="title"/>
          </p:nvPr>
        </p:nvSpPr>
        <p:spPr>
          <a:xfrm>
            <a:off x="2438400" y="277814"/>
            <a:ext cx="7772400" cy="1495425"/>
          </a:xfrm>
        </p:spPr>
        <p:txBody>
          <a:bodyPr>
            <a:normAutofit fontScale="90000"/>
          </a:bodyPr>
          <a:lstStyle/>
          <a:p>
            <a:pPr marL="179388" indent="-630238" algn="ctr">
              <a:lnSpc>
                <a:spcPct val="115000"/>
              </a:lnSpc>
            </a:pPr>
            <a:r>
              <a:rPr lang="ru-RU" altLang="ru-RU" sz="3200" b="1" dirty="0" smtClean="0">
                <a:cs typeface="Calibri" panose="020F0502020204030204" pitchFamily="34" charset="0"/>
              </a:rPr>
              <a:t>Аттестаты  </a:t>
            </a:r>
            <a:r>
              <a:rPr lang="ru-RU" altLang="ru-RU" sz="3200" b="1" dirty="0">
                <a:cs typeface="Calibri" panose="020F0502020204030204" pitchFamily="34" charset="0"/>
              </a:rPr>
              <a:t>с отличием </a:t>
            </a:r>
            <a:br>
              <a:rPr lang="ru-RU" altLang="ru-RU" sz="3200" b="1" dirty="0">
                <a:cs typeface="Calibri" panose="020F0502020204030204" pitchFamily="34" charset="0"/>
              </a:rPr>
            </a:br>
            <a:r>
              <a:rPr lang="ru-RU" altLang="ru-RU" sz="3200" b="1" dirty="0">
                <a:cs typeface="Calibri" panose="020F0502020204030204" pitchFamily="34" charset="0"/>
              </a:rPr>
              <a:t>и медали «За особые успехи в учении» </a:t>
            </a:r>
            <a:br>
              <a:rPr lang="ru-RU" altLang="ru-RU" sz="3200" b="1" dirty="0">
                <a:cs typeface="Calibri" panose="020F0502020204030204" pitchFamily="34" charset="0"/>
              </a:rPr>
            </a:br>
            <a:r>
              <a:rPr lang="ru-RU" altLang="ru-RU" sz="3200" b="1" dirty="0">
                <a:cs typeface="Calibri" panose="020F0502020204030204" pitchFamily="34" charset="0"/>
              </a:rPr>
              <a:t> </a:t>
            </a:r>
            <a:r>
              <a:rPr lang="en-US" altLang="ru-RU" sz="3200" b="1" dirty="0">
                <a:cs typeface="Calibri" panose="020F0502020204030204" pitchFamily="34" charset="0"/>
              </a:rPr>
              <a:t>I</a:t>
            </a:r>
            <a:r>
              <a:rPr lang="ru-RU" altLang="ru-RU" sz="3200" b="1" dirty="0">
                <a:cs typeface="Calibri" panose="020F0502020204030204" pitchFamily="34" charset="0"/>
              </a:rPr>
              <a:t>  степени</a:t>
            </a:r>
            <a:r>
              <a:rPr lang="ru-RU" altLang="ru-RU" sz="3200" b="1" dirty="0"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ru-RU" altLang="ru-RU" sz="3200" b="1" dirty="0"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lang="ru-RU" altLang="ru-RU" sz="3200" b="1" dirty="0"/>
          </a:p>
        </p:txBody>
      </p:sp>
      <p:sp>
        <p:nvSpPr>
          <p:cNvPr id="44035" name="Объект 2"/>
          <p:cNvSpPr>
            <a:spLocks noGrp="1"/>
          </p:cNvSpPr>
          <p:nvPr>
            <p:ph idx="1"/>
          </p:nvPr>
        </p:nvSpPr>
        <p:spPr>
          <a:xfrm>
            <a:off x="2286980" y="1772817"/>
            <a:ext cx="8075240" cy="4314701"/>
          </a:xfrm>
          <a:extLst/>
        </p:spPr>
        <p:txBody>
          <a:bodyPr numCol="2"/>
          <a:lstStyle/>
          <a:p>
            <a:pPr>
              <a:buSzPts val="1400"/>
              <a:buFont typeface="Times New Roman" panose="02020603050405020304" pitchFamily="18" charset="0"/>
              <a:buAutoNum type="arabicPeriod"/>
              <a:defRPr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Баженов Матвей </a:t>
            </a:r>
            <a:endParaRPr lang="ru-RU" dirty="0">
              <a:solidFill>
                <a:srgbClr val="000000"/>
              </a:solidFill>
            </a:endParaRPr>
          </a:p>
          <a:p>
            <a:pPr>
              <a:buSzPts val="1400"/>
              <a:buFont typeface="Times New Roman" panose="02020603050405020304" pitchFamily="18" charset="0"/>
              <a:buAutoNum type="arabicPeriod"/>
              <a:defRPr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Войтович Ксения </a:t>
            </a:r>
            <a:endParaRPr lang="ru-RU" dirty="0">
              <a:solidFill>
                <a:srgbClr val="000000"/>
              </a:solidFill>
            </a:endParaRPr>
          </a:p>
          <a:p>
            <a:pPr>
              <a:buSzPts val="1400"/>
              <a:buFont typeface="Times New Roman" panose="02020603050405020304" pitchFamily="18" charset="0"/>
              <a:buAutoNum type="arabicPeriod"/>
              <a:defRPr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Доценко Егор </a:t>
            </a:r>
            <a:endParaRPr lang="ru-RU" dirty="0">
              <a:solidFill>
                <a:srgbClr val="000000"/>
              </a:solidFill>
            </a:endParaRPr>
          </a:p>
          <a:p>
            <a:pPr>
              <a:buSzPts val="1400"/>
              <a:buFont typeface="Times New Roman" panose="02020603050405020304" pitchFamily="18" charset="0"/>
              <a:buAutoNum type="arabicPeriod"/>
              <a:defRPr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Егоров Андрей </a:t>
            </a:r>
            <a:endParaRPr lang="ru-RU" dirty="0">
              <a:solidFill>
                <a:srgbClr val="000000"/>
              </a:solidFill>
            </a:endParaRPr>
          </a:p>
          <a:p>
            <a:pPr>
              <a:buSzPts val="1400"/>
              <a:buFont typeface="Times New Roman" panose="02020603050405020304" pitchFamily="18" charset="0"/>
              <a:buAutoNum type="arabicPeriod"/>
              <a:defRPr/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Имховик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Наталья </a:t>
            </a:r>
            <a:endParaRPr lang="ru-RU" dirty="0">
              <a:solidFill>
                <a:srgbClr val="000000"/>
              </a:solidFill>
            </a:endParaRPr>
          </a:p>
          <a:p>
            <a:pPr>
              <a:buSzPts val="1400"/>
              <a:buFont typeface="Times New Roman" panose="02020603050405020304" pitchFamily="18" charset="0"/>
              <a:buAutoNum type="arabicPeriod"/>
              <a:defRPr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Редько  Евгения      </a:t>
            </a:r>
            <a:endParaRPr lang="ru-RU" dirty="0">
              <a:solidFill>
                <a:srgbClr val="000000"/>
              </a:solidFill>
            </a:endParaRPr>
          </a:p>
          <a:p>
            <a:pPr>
              <a:buSzPts val="1400"/>
              <a:buFont typeface="Times New Roman" panose="02020603050405020304" pitchFamily="18" charset="0"/>
              <a:buAutoNum type="arabicPeriod"/>
              <a:defRPr/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Ронжина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Анна </a:t>
            </a:r>
            <a:endParaRPr lang="ru-RU" dirty="0">
              <a:solidFill>
                <a:srgbClr val="000000"/>
              </a:solidFill>
            </a:endParaRPr>
          </a:p>
          <a:p>
            <a:pPr>
              <a:buSzPts val="1400"/>
              <a:buFont typeface="Times New Roman" panose="02020603050405020304" pitchFamily="18" charset="0"/>
              <a:buAutoNum type="arabicPeriod"/>
              <a:defRPr/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Росицкий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Виктор </a:t>
            </a:r>
            <a:endParaRPr lang="ru-RU" dirty="0">
              <a:solidFill>
                <a:srgbClr val="000000"/>
              </a:solidFill>
            </a:endParaRPr>
          </a:p>
          <a:p>
            <a:pPr>
              <a:buSzPts val="1400"/>
              <a:buFont typeface="Times New Roman" panose="02020603050405020304" pitchFamily="18" charset="0"/>
              <a:buAutoNum type="arabicPeriod"/>
              <a:defRPr/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Сорокова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Варвара </a:t>
            </a:r>
            <a:endParaRPr lang="ru-RU" dirty="0">
              <a:solidFill>
                <a:srgbClr val="000000"/>
              </a:solidFill>
            </a:endParaRPr>
          </a:p>
          <a:p>
            <a:pPr>
              <a:buSzPts val="1400"/>
              <a:buFont typeface="Times New Roman" panose="02020603050405020304" pitchFamily="18" charset="0"/>
              <a:buAutoNum type="arabicPeriod"/>
              <a:defRPr/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Шиманская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Елизавета </a:t>
            </a:r>
            <a:endParaRPr lang="ru-RU" dirty="0">
              <a:solidFill>
                <a:srgbClr val="000000"/>
              </a:solidFill>
            </a:endParaRPr>
          </a:p>
          <a:p>
            <a:pPr>
              <a:buClr>
                <a:srgbClr val="A0C6BA"/>
              </a:buClr>
              <a:defRPr/>
            </a:pPr>
            <a:endParaRPr lang="ru-RU" altLang="ru-RU" dirty="0" smtClean="0">
              <a:solidFill>
                <a:srgbClr val="000000"/>
              </a:solidFill>
            </a:endParaRPr>
          </a:p>
          <a:p>
            <a:pPr>
              <a:defRPr/>
            </a:pPr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195947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Заголовок 1"/>
          <p:cNvSpPr>
            <a:spLocks noGrp="1"/>
          </p:cNvSpPr>
          <p:nvPr>
            <p:ph type="title"/>
          </p:nvPr>
        </p:nvSpPr>
        <p:spPr>
          <a:xfrm>
            <a:off x="2438400" y="277814"/>
            <a:ext cx="7772400" cy="1495425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3200" b="1" dirty="0" smtClean="0">
                <a:solidFill>
                  <a:srgbClr val="000000"/>
                </a:solidFill>
                <a:cs typeface="Calibri" panose="020F0502020204030204" pitchFamily="34" charset="0"/>
              </a:rPr>
              <a:t>Аттестаты  </a:t>
            </a:r>
            <a:r>
              <a:rPr lang="ru-RU" altLang="ru-RU" sz="3200" b="1" dirty="0">
                <a:solidFill>
                  <a:srgbClr val="000000"/>
                </a:solidFill>
                <a:cs typeface="Calibri" panose="020F0502020204030204" pitchFamily="34" charset="0"/>
              </a:rPr>
              <a:t>с отличием </a:t>
            </a:r>
            <a:br>
              <a:rPr lang="ru-RU" altLang="ru-RU" sz="3200" b="1" dirty="0">
                <a:solidFill>
                  <a:srgbClr val="000000"/>
                </a:solidFill>
                <a:cs typeface="Calibri" panose="020F0502020204030204" pitchFamily="34" charset="0"/>
              </a:rPr>
            </a:br>
            <a:r>
              <a:rPr lang="ru-RU" altLang="ru-RU" sz="3200" b="1" dirty="0">
                <a:solidFill>
                  <a:srgbClr val="000000"/>
                </a:solidFill>
                <a:cs typeface="Calibri" panose="020F0502020204030204" pitchFamily="34" charset="0"/>
              </a:rPr>
              <a:t>и медали «За особые успехи в учении» </a:t>
            </a:r>
            <a:br>
              <a:rPr lang="ru-RU" altLang="ru-RU" sz="3200" b="1" dirty="0">
                <a:solidFill>
                  <a:srgbClr val="000000"/>
                </a:solidFill>
                <a:cs typeface="Calibri" panose="020F0502020204030204" pitchFamily="34" charset="0"/>
              </a:rPr>
            </a:br>
            <a:r>
              <a:rPr lang="ru-RU" altLang="ru-RU" sz="3200" b="1" dirty="0">
                <a:solidFill>
                  <a:srgbClr val="000000"/>
                </a:solidFill>
                <a:cs typeface="Calibri" panose="020F0502020204030204" pitchFamily="34" charset="0"/>
              </a:rPr>
              <a:t> </a:t>
            </a:r>
            <a:r>
              <a:rPr lang="en-US" altLang="ru-RU" sz="3200" b="1" dirty="0">
                <a:solidFill>
                  <a:srgbClr val="000000"/>
                </a:solidFill>
                <a:cs typeface="Calibri" panose="020F0502020204030204" pitchFamily="34" charset="0"/>
              </a:rPr>
              <a:t>II</a:t>
            </a:r>
            <a:r>
              <a:rPr lang="ru-RU" altLang="ru-RU" sz="3200" b="1" dirty="0">
                <a:solidFill>
                  <a:srgbClr val="000000"/>
                </a:solidFill>
                <a:cs typeface="Calibri" panose="020F0502020204030204" pitchFamily="34" charset="0"/>
              </a:rPr>
              <a:t> степени</a:t>
            </a:r>
            <a:r>
              <a:rPr lang="ru-RU" altLang="ru-RU" sz="3200" b="1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ru-RU" altLang="ru-RU" sz="3200" b="1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lang="ru-RU" altLang="ru-RU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38400" y="1916832"/>
            <a:ext cx="7772400" cy="4752528"/>
          </a:xfrm>
          <a:extLst/>
        </p:spPr>
        <p:txBody>
          <a:bodyPr numCol="2"/>
          <a:lstStyle/>
          <a:p>
            <a:pPr>
              <a:buSzPts val="1400"/>
              <a:buFont typeface="Times New Roman" panose="02020603050405020304" pitchFamily="18" charset="0"/>
              <a:buAutoNum type="arabicPeriod"/>
              <a:defRPr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Алексенко Игорь</a:t>
            </a:r>
            <a:endParaRPr lang="ru-RU" dirty="0" smtClean="0"/>
          </a:p>
          <a:p>
            <a:pPr>
              <a:buSzPts val="1400"/>
              <a:buFont typeface="Times New Roman" panose="02020603050405020304" pitchFamily="18" charset="0"/>
              <a:buAutoNum type="arabicPeriod"/>
              <a:defRPr/>
            </a:pPr>
            <a:r>
              <a:rPr lang="ru-RU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Белик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Софья</a:t>
            </a:r>
            <a:endParaRPr lang="ru-RU" dirty="0" smtClean="0"/>
          </a:p>
          <a:p>
            <a:pPr>
              <a:buSzPts val="1400"/>
              <a:buFont typeface="Times New Roman" panose="02020603050405020304" pitchFamily="18" charset="0"/>
              <a:buAutoNum type="arabicPeriod"/>
              <a:defRPr/>
            </a:pPr>
            <a:r>
              <a:rPr lang="ru-RU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Вялов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Виталий</a:t>
            </a:r>
            <a:endParaRPr lang="ru-RU" dirty="0" smtClean="0"/>
          </a:p>
          <a:p>
            <a:pPr>
              <a:buSzPts val="1400"/>
              <a:buFont typeface="Times New Roman" panose="02020603050405020304" pitchFamily="18" charset="0"/>
              <a:buAutoNum type="arabicPeriod"/>
              <a:defRPr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Ким Григорий</a:t>
            </a:r>
            <a:endParaRPr lang="ru-RU" dirty="0" smtClean="0"/>
          </a:p>
          <a:p>
            <a:pPr>
              <a:buSzPts val="1400"/>
              <a:buFont typeface="Times New Roman" panose="02020603050405020304" pitchFamily="18" charset="0"/>
              <a:buAutoNum type="arabicPeriod"/>
              <a:defRPr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Ли Ирина</a:t>
            </a:r>
            <a:endParaRPr lang="ru-RU" dirty="0" smtClean="0"/>
          </a:p>
          <a:p>
            <a:pPr>
              <a:buSzPts val="1400"/>
              <a:buFont typeface="Times New Roman" panose="02020603050405020304" pitchFamily="18" charset="0"/>
              <a:buAutoNum type="arabicPeriod"/>
              <a:defRPr/>
            </a:pPr>
            <a:r>
              <a:rPr lang="ru-RU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Логачева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Анастасия</a:t>
            </a:r>
            <a:endParaRPr lang="ru-RU" dirty="0" smtClean="0"/>
          </a:p>
          <a:p>
            <a:pPr>
              <a:buSzPts val="1400"/>
              <a:buFont typeface="Times New Roman" panose="02020603050405020304" pitchFamily="18" charset="0"/>
              <a:buAutoNum type="arabicPeriod"/>
              <a:defRPr/>
            </a:pPr>
            <a:r>
              <a:rPr lang="ru-RU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Пивкин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Юрий</a:t>
            </a:r>
            <a:endParaRPr lang="ru-RU" dirty="0" smtClean="0"/>
          </a:p>
          <a:p>
            <a:pPr>
              <a:buSzPts val="1400"/>
              <a:buFont typeface="Times New Roman" panose="02020603050405020304" pitchFamily="18" charset="0"/>
              <a:buAutoNum type="arabicPeriod"/>
              <a:defRPr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Самохина Агата</a:t>
            </a:r>
            <a:endParaRPr lang="ru-RU" dirty="0" smtClean="0"/>
          </a:p>
          <a:p>
            <a:pPr>
              <a:buSzPts val="1400"/>
              <a:buFont typeface="Times New Roman" panose="02020603050405020304" pitchFamily="18" charset="0"/>
              <a:buAutoNum type="arabicPeriod"/>
              <a:defRPr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Сахарова Полина</a:t>
            </a:r>
            <a:endParaRPr lang="ru-RU" dirty="0" smtClean="0"/>
          </a:p>
          <a:p>
            <a:pPr>
              <a:buSzPts val="1400"/>
              <a:buFont typeface="Times New Roman" panose="02020603050405020304" pitchFamily="18" charset="0"/>
              <a:buAutoNum type="arabicPeriod"/>
              <a:defRPr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Сычева Ирина</a:t>
            </a:r>
            <a:endParaRPr lang="ru-RU" dirty="0" smtClean="0"/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49815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dirty="0"/>
              <a:t>Н</a:t>
            </a:r>
            <a:r>
              <a:rPr lang="ru-RU" dirty="0" smtClean="0"/>
              <a:t>а </a:t>
            </a:r>
            <a:r>
              <a:rPr lang="ru-RU" dirty="0"/>
              <a:t>«отлично» учебный год </a:t>
            </a:r>
            <a:r>
              <a:rPr lang="ru-RU" dirty="0" smtClean="0"/>
              <a:t>закончили: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pPr lvl="0"/>
            <a:r>
              <a:rPr lang="ru-RU" dirty="0"/>
              <a:t>Пискунова А., 6А</a:t>
            </a:r>
          </a:p>
          <a:p>
            <a:pPr lvl="0"/>
            <a:r>
              <a:rPr lang="ru-RU" dirty="0" err="1"/>
              <a:t>Шиманская</a:t>
            </a:r>
            <a:r>
              <a:rPr lang="ru-RU" dirty="0"/>
              <a:t> Т</a:t>
            </a:r>
            <a:r>
              <a:rPr lang="ru-RU" dirty="0" smtClean="0"/>
              <a:t>., </a:t>
            </a:r>
            <a:r>
              <a:rPr lang="ru-RU" dirty="0"/>
              <a:t>6А</a:t>
            </a:r>
          </a:p>
          <a:p>
            <a:pPr lvl="0"/>
            <a:r>
              <a:rPr lang="ru-RU" dirty="0"/>
              <a:t>Захарова Е., 6Б</a:t>
            </a:r>
          </a:p>
          <a:p>
            <a:pPr lvl="0"/>
            <a:r>
              <a:rPr lang="ru-RU" dirty="0" err="1"/>
              <a:t>Злодеева</a:t>
            </a:r>
            <a:r>
              <a:rPr lang="ru-RU" dirty="0"/>
              <a:t> А., 6Б</a:t>
            </a:r>
          </a:p>
          <a:p>
            <a:pPr lvl="0"/>
            <a:r>
              <a:rPr lang="ru-RU" dirty="0"/>
              <a:t>Григорьев Д., 6В</a:t>
            </a:r>
          </a:p>
          <a:p>
            <a:pPr lvl="0"/>
            <a:r>
              <a:rPr lang="ru-RU" dirty="0" err="1"/>
              <a:t>Юргенсон</a:t>
            </a:r>
            <a:r>
              <a:rPr lang="ru-RU" dirty="0"/>
              <a:t> С., 6Б</a:t>
            </a:r>
          </a:p>
          <a:p>
            <a:pPr lvl="0"/>
            <a:r>
              <a:rPr lang="ru-RU" dirty="0" err="1"/>
              <a:t>Лизандер</a:t>
            </a:r>
            <a:r>
              <a:rPr lang="ru-RU" dirty="0"/>
              <a:t> М., 8А</a:t>
            </a:r>
          </a:p>
          <a:p>
            <a:pPr lvl="0"/>
            <a:r>
              <a:rPr lang="ru-RU" dirty="0"/>
              <a:t>Литовка Я., 8А</a:t>
            </a:r>
          </a:p>
          <a:p>
            <a:pPr lvl="0"/>
            <a:r>
              <a:rPr lang="ru-RU" dirty="0"/>
              <a:t>Марков А., 8А</a:t>
            </a:r>
          </a:p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pPr lvl="0"/>
            <a:r>
              <a:rPr lang="ru-RU" dirty="0"/>
              <a:t>Фатьянов А., 7А</a:t>
            </a:r>
          </a:p>
          <a:p>
            <a:pPr lvl="0"/>
            <a:r>
              <a:rPr lang="ru-RU" dirty="0"/>
              <a:t>Лёгоньких К., 7А</a:t>
            </a:r>
          </a:p>
          <a:p>
            <a:pPr lvl="0"/>
            <a:r>
              <a:rPr lang="ru-RU" dirty="0"/>
              <a:t>Фатьянов А., 7А</a:t>
            </a:r>
          </a:p>
          <a:p>
            <a:pPr lvl="0"/>
            <a:r>
              <a:rPr lang="ru-RU" dirty="0" err="1"/>
              <a:t>Ступак</a:t>
            </a:r>
            <a:r>
              <a:rPr lang="ru-RU" dirty="0"/>
              <a:t> Д., 7Б</a:t>
            </a:r>
          </a:p>
          <a:p>
            <a:pPr lvl="0"/>
            <a:r>
              <a:rPr lang="ru-RU" dirty="0"/>
              <a:t>Костоломов М., 7В</a:t>
            </a:r>
          </a:p>
          <a:p>
            <a:pPr lvl="0"/>
            <a:r>
              <a:rPr lang="ru-RU" dirty="0" err="1"/>
              <a:t>Снопков</a:t>
            </a:r>
            <a:r>
              <a:rPr lang="ru-RU" dirty="0"/>
              <a:t> М., 7В</a:t>
            </a:r>
          </a:p>
          <a:p>
            <a:pPr lvl="0"/>
            <a:r>
              <a:rPr lang="ru-RU" dirty="0" err="1"/>
              <a:t>Струганова</a:t>
            </a:r>
            <a:r>
              <a:rPr lang="ru-RU" dirty="0"/>
              <a:t> М., 7В</a:t>
            </a:r>
          </a:p>
          <a:p>
            <a:pPr lvl="0"/>
            <a:r>
              <a:rPr lang="ru-RU" dirty="0"/>
              <a:t>Филимонов А., 7В</a:t>
            </a:r>
          </a:p>
          <a:p>
            <a:pPr lvl="0"/>
            <a:r>
              <a:rPr lang="ru-RU" dirty="0"/>
              <a:t>Хан В., 7В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91375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CCC"/>
          </a:solidFill>
        </p:spPr>
        <p:txBody>
          <a:bodyPr/>
          <a:lstStyle/>
          <a:p>
            <a:pPr algn="ctr"/>
            <a:r>
              <a:rPr lang="ru-RU" dirty="0"/>
              <a:t>Закончили учебный год с одной «4»:</a:t>
            </a:r>
            <a:br>
              <a:rPr lang="ru-RU" dirty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ru-RU" sz="2400" b="1" dirty="0" err="1"/>
              <a:t>Суклита</a:t>
            </a:r>
            <a:r>
              <a:rPr lang="ru-RU" sz="2400" b="1" dirty="0"/>
              <a:t> О.,  6А – информатика  </a:t>
            </a:r>
            <a:r>
              <a:rPr lang="ru-RU" sz="2400" b="1" dirty="0" smtClean="0"/>
              <a:t>  </a:t>
            </a:r>
            <a:endParaRPr lang="ru-RU" sz="2400" b="1" dirty="0"/>
          </a:p>
          <a:p>
            <a:r>
              <a:rPr lang="ru-RU" sz="2400" b="1" dirty="0" smtClean="0"/>
              <a:t> </a:t>
            </a:r>
            <a:r>
              <a:rPr lang="ru-RU" sz="2400" b="1" dirty="0" err="1"/>
              <a:t>Едигарян</a:t>
            </a:r>
            <a:r>
              <a:rPr lang="ru-RU" sz="2400" b="1" dirty="0"/>
              <a:t> А., 6А – обществознание </a:t>
            </a:r>
          </a:p>
          <a:p>
            <a:r>
              <a:rPr lang="ru-RU" sz="2400" b="1" dirty="0" err="1" smtClean="0"/>
              <a:t>Полякушкина</a:t>
            </a:r>
            <a:r>
              <a:rPr lang="ru-RU" sz="2400" b="1" dirty="0" smtClean="0"/>
              <a:t> </a:t>
            </a:r>
            <a:r>
              <a:rPr lang="ru-RU" sz="2400" b="1" dirty="0"/>
              <a:t>А., 7А - немецкий язык </a:t>
            </a:r>
          </a:p>
          <a:p>
            <a:r>
              <a:rPr lang="ru-RU" sz="2400" b="1" dirty="0" smtClean="0"/>
              <a:t>Лобанов </a:t>
            </a:r>
            <a:r>
              <a:rPr lang="ru-RU" sz="2400" b="1" dirty="0"/>
              <a:t>М., 7Б - немецкий язык </a:t>
            </a:r>
          </a:p>
          <a:p>
            <a:r>
              <a:rPr lang="ru-RU" sz="2400" b="1" dirty="0" err="1" smtClean="0"/>
              <a:t>Жуганов</a:t>
            </a:r>
            <a:r>
              <a:rPr lang="ru-RU" sz="2400" b="1" dirty="0" smtClean="0"/>
              <a:t> </a:t>
            </a:r>
            <a:r>
              <a:rPr lang="ru-RU" sz="2400" b="1" dirty="0"/>
              <a:t>М., 8А – математика </a:t>
            </a:r>
          </a:p>
          <a:p>
            <a:r>
              <a:rPr lang="ru-RU" sz="2400" b="1" dirty="0" smtClean="0"/>
              <a:t>Злобина </a:t>
            </a:r>
            <a:r>
              <a:rPr lang="ru-RU" sz="2400" b="1" dirty="0"/>
              <a:t>А., 8А - математика </a:t>
            </a:r>
          </a:p>
          <a:p>
            <a:r>
              <a:rPr lang="ru-RU" sz="2400" b="1" dirty="0" err="1" smtClean="0"/>
              <a:t>Красулина</a:t>
            </a:r>
            <a:r>
              <a:rPr lang="ru-RU" sz="2400" b="1" dirty="0" smtClean="0"/>
              <a:t> </a:t>
            </a:r>
            <a:r>
              <a:rPr lang="ru-RU" sz="2400" b="1" dirty="0"/>
              <a:t>Е.,8А - математика</a:t>
            </a:r>
            <a:r>
              <a:rPr lang="ru-RU" b="1" dirty="0"/>
              <a:t> 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310667"/>
              </p:ext>
            </p:extLst>
          </p:nvPr>
        </p:nvGraphicFramePr>
        <p:xfrm>
          <a:off x="211012" y="87923"/>
          <a:ext cx="11728942" cy="66821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0666">
                  <a:extLst>
                    <a:ext uri="{9D8B030D-6E8A-4147-A177-3AD203B41FA5}">
                      <a16:colId xmlns:a16="http://schemas.microsoft.com/office/drawing/2014/main" val="1137305999"/>
                    </a:ext>
                  </a:extLst>
                </a:gridCol>
                <a:gridCol w="2262044">
                  <a:extLst>
                    <a:ext uri="{9D8B030D-6E8A-4147-A177-3AD203B41FA5}">
                      <a16:colId xmlns:a16="http://schemas.microsoft.com/office/drawing/2014/main" val="3048037310"/>
                    </a:ext>
                  </a:extLst>
                </a:gridCol>
                <a:gridCol w="2417539">
                  <a:extLst>
                    <a:ext uri="{9D8B030D-6E8A-4147-A177-3AD203B41FA5}">
                      <a16:colId xmlns:a16="http://schemas.microsoft.com/office/drawing/2014/main" val="2208591120"/>
                    </a:ext>
                  </a:extLst>
                </a:gridCol>
                <a:gridCol w="1186100">
                  <a:extLst>
                    <a:ext uri="{9D8B030D-6E8A-4147-A177-3AD203B41FA5}">
                      <a16:colId xmlns:a16="http://schemas.microsoft.com/office/drawing/2014/main" val="1376372011"/>
                    </a:ext>
                  </a:extLst>
                </a:gridCol>
                <a:gridCol w="1224856">
                  <a:extLst>
                    <a:ext uri="{9D8B030D-6E8A-4147-A177-3AD203B41FA5}">
                      <a16:colId xmlns:a16="http://schemas.microsoft.com/office/drawing/2014/main" val="3096801852"/>
                    </a:ext>
                  </a:extLst>
                </a:gridCol>
                <a:gridCol w="1224856">
                  <a:extLst>
                    <a:ext uri="{9D8B030D-6E8A-4147-A177-3AD203B41FA5}">
                      <a16:colId xmlns:a16="http://schemas.microsoft.com/office/drawing/2014/main" val="182644552"/>
                    </a:ext>
                  </a:extLst>
                </a:gridCol>
                <a:gridCol w="1194260">
                  <a:extLst>
                    <a:ext uri="{9D8B030D-6E8A-4147-A177-3AD203B41FA5}">
                      <a16:colId xmlns:a16="http://schemas.microsoft.com/office/drawing/2014/main" val="2222175342"/>
                    </a:ext>
                  </a:extLst>
                </a:gridCol>
                <a:gridCol w="1058621">
                  <a:extLst>
                    <a:ext uri="{9D8B030D-6E8A-4147-A177-3AD203B41FA5}">
                      <a16:colId xmlns:a16="http://schemas.microsoft.com/office/drawing/2014/main" val="1833026782"/>
                    </a:ext>
                  </a:extLst>
                </a:gridCol>
              </a:tblGrid>
              <a:tr h="4804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Класс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Предмет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 err="1" smtClean="0">
                          <a:effectLst/>
                        </a:rPr>
                        <a:t>Ф.И.О.педагога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</a:rPr>
                        <a:t>Кол-во сдававших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</a:rPr>
                        <a:t>Ср.балл за экзамен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</a:rPr>
                        <a:t>Кач-во знаний за экзамен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</a:rPr>
                        <a:t>Ср.балл  итог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</a:rPr>
                        <a:t>Кач-во знаний итог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/>
                </a:tc>
                <a:extLst>
                  <a:ext uri="{0D108BD9-81ED-4DB2-BD59-A6C34878D82A}">
                    <a16:rowId xmlns:a16="http://schemas.microsoft.com/office/drawing/2014/main" val="3131573837"/>
                  </a:ext>
                </a:extLst>
              </a:tr>
              <a:tr h="253042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5А (</a:t>
                      </a:r>
                      <a:r>
                        <a:rPr lang="ru-RU" sz="105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30)</a:t>
                      </a:r>
                      <a:endParaRPr lang="ru-RU" sz="105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solidFill>
                            <a:schemeClr val="bg1"/>
                          </a:solidFill>
                          <a:effectLst/>
                        </a:rPr>
                        <a:t>География 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effectLst/>
                        </a:rPr>
                        <a:t>Филимонова Н.В.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lang="ru-RU" sz="105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solidFill>
                            <a:schemeClr val="bg1"/>
                          </a:solidFill>
                          <a:effectLst/>
                        </a:rPr>
                        <a:t>4,4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solidFill>
                            <a:schemeClr val="bg1"/>
                          </a:solidFill>
                          <a:effectLst/>
                        </a:rPr>
                        <a:t>100%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solidFill>
                            <a:schemeClr val="bg1"/>
                          </a:solidFill>
                          <a:effectLst/>
                        </a:rPr>
                        <a:t>4,4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solidFill>
                            <a:schemeClr val="bg1"/>
                          </a:solidFill>
                          <a:effectLst/>
                        </a:rPr>
                        <a:t>100%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2766837"/>
                  </a:ext>
                </a:extLst>
              </a:tr>
              <a:tr h="2530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solidFill>
                            <a:schemeClr val="bg1"/>
                          </a:solidFill>
                          <a:effectLst/>
                        </a:rPr>
                        <a:t>История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solidFill>
                            <a:schemeClr val="bg1"/>
                          </a:solidFill>
                          <a:effectLst/>
                        </a:rPr>
                        <a:t>Голубева Л.И.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solidFill>
                            <a:schemeClr val="bg1"/>
                          </a:solidFill>
                          <a:effectLst/>
                        </a:rPr>
                        <a:t>9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solidFill>
                            <a:schemeClr val="bg1"/>
                          </a:solidFill>
                          <a:effectLst/>
                        </a:rPr>
                        <a:t>4,4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solidFill>
                            <a:schemeClr val="bg1"/>
                          </a:solidFill>
                          <a:effectLst/>
                        </a:rPr>
                        <a:t>100%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solidFill>
                            <a:schemeClr val="bg1"/>
                          </a:solidFill>
                          <a:effectLst/>
                        </a:rPr>
                        <a:t>4,38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solidFill>
                            <a:schemeClr val="bg1"/>
                          </a:solidFill>
                          <a:effectLst/>
                        </a:rPr>
                        <a:t>100%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096998"/>
                  </a:ext>
                </a:extLst>
              </a:tr>
              <a:tr h="253042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 smtClean="0">
                          <a:solidFill>
                            <a:schemeClr val="tx1"/>
                          </a:solidFill>
                          <a:effectLst/>
                        </a:rPr>
                        <a:t>5Б (27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География 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Филимонова Н.В.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19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4,2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</a:rPr>
                        <a:t>100%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</a:rPr>
                        <a:t>4,2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100%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516611"/>
                  </a:ext>
                </a:extLst>
              </a:tr>
              <a:tr h="2530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История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Голубева Л.И.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16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4,4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100%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4,4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100%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0367336"/>
                  </a:ext>
                </a:extLst>
              </a:tr>
              <a:tr h="253042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 smtClean="0">
                          <a:solidFill>
                            <a:schemeClr val="tx1"/>
                          </a:solidFill>
                          <a:effectLst/>
                        </a:rPr>
                        <a:t>5В (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29)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</a:rPr>
                        <a:t>География 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Филимонова Н.В.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</a:rPr>
                        <a:t>17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</a:rPr>
                        <a:t>4,2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88%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4,2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</a:rPr>
                        <a:t>100%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423230"/>
                  </a:ext>
                </a:extLst>
              </a:tr>
              <a:tr h="2530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История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Голубева Л.И.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13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4,4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100%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4,3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100%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071771"/>
                  </a:ext>
                </a:extLst>
              </a:tr>
              <a:tr h="36987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 smtClean="0">
                          <a:solidFill>
                            <a:schemeClr val="tx1"/>
                          </a:solidFill>
                          <a:effectLst/>
                        </a:rPr>
                        <a:t>6А (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27)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Информатика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Гончаренко Н.Н., </a:t>
                      </a:r>
                      <a:r>
                        <a:rPr lang="ru-RU" sz="1050" dirty="0" err="1">
                          <a:effectLst/>
                        </a:rPr>
                        <a:t>Лавинова</a:t>
                      </a:r>
                      <a:r>
                        <a:rPr lang="ru-RU" sz="1050" dirty="0">
                          <a:effectLst/>
                        </a:rPr>
                        <a:t> Т.В.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12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</a:rPr>
                        <a:t>4,1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</a:rPr>
                        <a:t>83,3%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</a:rPr>
                        <a:t>3,9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</a:rPr>
                        <a:t>83,3%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478539"/>
                  </a:ext>
                </a:extLst>
              </a:tr>
              <a:tr h="2530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Математика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Дубинская И.А.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8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3,6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62,5%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3,87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87,5%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879281"/>
                  </a:ext>
                </a:extLst>
              </a:tr>
              <a:tr h="36987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 smtClean="0">
                          <a:solidFill>
                            <a:schemeClr val="tx1"/>
                          </a:solidFill>
                          <a:effectLst/>
                        </a:rPr>
                        <a:t>6Б (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29)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Информатика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Гончаренко Н.Н., </a:t>
                      </a:r>
                      <a:r>
                        <a:rPr lang="ru-RU" sz="1050" dirty="0" err="1">
                          <a:effectLst/>
                        </a:rPr>
                        <a:t>Лавинова</a:t>
                      </a:r>
                      <a:r>
                        <a:rPr lang="ru-RU" sz="1050" dirty="0">
                          <a:effectLst/>
                        </a:rPr>
                        <a:t> Т.В.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</a:rPr>
                        <a:t>23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3,9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</a:rPr>
                        <a:t>69,6%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</a:rPr>
                        <a:t>3,9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87%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559201"/>
                  </a:ext>
                </a:extLst>
              </a:tr>
              <a:tr h="2530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Математика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Дубинская И.А.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20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4,2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75%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4,0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85%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98976"/>
                  </a:ext>
                </a:extLst>
              </a:tr>
              <a:tr h="36987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6В (</a:t>
                      </a:r>
                      <a:r>
                        <a:rPr lang="ru-RU" sz="105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29)</a:t>
                      </a:r>
                      <a:endParaRPr lang="ru-RU" sz="105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</a:rPr>
                        <a:t>Информатика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</a:rPr>
                        <a:t>Гончаренко Н.Н., Лавинова Т.В.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14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4,43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78,6%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</a:rPr>
                        <a:t>4,0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</a:rPr>
                        <a:t>92,86%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465593"/>
                  </a:ext>
                </a:extLst>
              </a:tr>
              <a:tr h="2530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Математика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Дубинская И.А.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18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3,9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66,7%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3,9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88,9%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894361"/>
                  </a:ext>
                </a:extLst>
              </a:tr>
              <a:tr h="253042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 smtClean="0">
                          <a:solidFill>
                            <a:schemeClr val="tx1"/>
                          </a:solidFill>
                          <a:effectLst/>
                        </a:rPr>
                        <a:t>7А (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27)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</a:rPr>
                        <a:t>Физика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</a:rPr>
                        <a:t>Горлова Т.О.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</a:rPr>
                        <a:t>3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4,0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66,7%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</a:rPr>
                        <a:t>4,67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</a:rPr>
                        <a:t>100%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829084"/>
                  </a:ext>
                </a:extLst>
              </a:tr>
              <a:tr h="3241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Геометрия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Шекера Г.В.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6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4,2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83,3%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3,8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83,3%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704877"/>
                  </a:ext>
                </a:extLst>
              </a:tr>
              <a:tr h="253042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7Б (</a:t>
                      </a:r>
                      <a:r>
                        <a:rPr lang="ru-RU" sz="105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30)</a:t>
                      </a:r>
                      <a:endParaRPr lang="ru-RU" sz="105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Физика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</a:rPr>
                        <a:t>Горлова Т.О.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</a:rPr>
                        <a:t>14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</a:rPr>
                        <a:t>3,62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53,2%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</a:rPr>
                        <a:t>4,68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</a:rPr>
                        <a:t>100%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616047"/>
                  </a:ext>
                </a:extLst>
              </a:tr>
              <a:tr h="3241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Геометрия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Шекера Г.В.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7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4,4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86%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3,9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86%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8230909"/>
                  </a:ext>
                </a:extLst>
              </a:tr>
              <a:tr h="253042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7В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</a:rPr>
                        <a:t>Физика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</a:rPr>
                        <a:t>Горлова Т.О.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</a:rPr>
                        <a:t>17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</a:rPr>
                        <a:t>3,94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</a:rPr>
                        <a:t>68,75%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4,25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93,75%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379700"/>
                  </a:ext>
                </a:extLst>
              </a:tr>
              <a:tr h="2530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Геометрия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Шекера Г.В.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9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4,1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67%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3,8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78%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743634"/>
                  </a:ext>
                </a:extLst>
              </a:tr>
              <a:tr h="253042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 smtClean="0">
                          <a:solidFill>
                            <a:schemeClr val="tx1"/>
                          </a:solidFill>
                          <a:effectLst/>
                        </a:rPr>
                        <a:t>8А (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29)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</a:rPr>
                        <a:t>Обществознание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</a:rPr>
                        <a:t>Мельник А.А.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</a:rPr>
                        <a:t>6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</a:rPr>
                        <a:t>4,33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</a:rPr>
                        <a:t>100%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4,5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100%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208726"/>
                  </a:ext>
                </a:extLst>
              </a:tr>
              <a:tr h="3241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Физика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Горлова Т.О.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2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3,9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67%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4,1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100%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56074"/>
                  </a:ext>
                </a:extLst>
              </a:tr>
              <a:tr h="253042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 smtClean="0">
                          <a:solidFill>
                            <a:schemeClr val="tx1"/>
                          </a:solidFill>
                          <a:effectLst/>
                        </a:rPr>
                        <a:t>8Б (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30)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Обществознание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</a:rPr>
                        <a:t>Мельник А.А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18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</a:rPr>
                        <a:t>3,89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>
                          <a:effectLst/>
                        </a:rPr>
                        <a:t>88,89%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4,1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100%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380823"/>
                  </a:ext>
                </a:extLst>
              </a:tr>
              <a:tr h="3241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Физика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Горлова Т.О.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16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3,44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43,75%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4,31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>
                          <a:effectLst/>
                        </a:rPr>
                        <a:t>100%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679" marR="34679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014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63644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151187"/>
            <a:ext cx="10591800" cy="64633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3"/>
                </a:solidFill>
              </a:rPr>
              <a:t>Итоги ВПР</a:t>
            </a:r>
            <a:endParaRPr lang="ru-RU" dirty="0">
              <a:solidFill>
                <a:schemeClr val="accent3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340677" y="897758"/>
          <a:ext cx="6024245" cy="6720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8080">
                  <a:extLst>
                    <a:ext uri="{9D8B030D-6E8A-4147-A177-3AD203B41FA5}">
                      <a16:colId xmlns:a16="http://schemas.microsoft.com/office/drawing/2014/main" val="398681077"/>
                    </a:ext>
                  </a:extLst>
                </a:gridCol>
                <a:gridCol w="559435">
                  <a:extLst>
                    <a:ext uri="{9D8B030D-6E8A-4147-A177-3AD203B41FA5}">
                      <a16:colId xmlns:a16="http://schemas.microsoft.com/office/drawing/2014/main" val="671743274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3416740313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2192421022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301127224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2087293005"/>
                    </a:ext>
                  </a:extLst>
                </a:gridCol>
                <a:gridCol w="630555">
                  <a:extLst>
                    <a:ext uri="{9D8B030D-6E8A-4147-A177-3AD203B41FA5}">
                      <a16:colId xmlns:a16="http://schemas.microsoft.com/office/drawing/2014/main" val="146395410"/>
                    </a:ext>
                  </a:extLst>
                </a:gridCol>
                <a:gridCol w="630555">
                  <a:extLst>
                    <a:ext uri="{9D8B030D-6E8A-4147-A177-3AD203B41FA5}">
                      <a16:colId xmlns:a16="http://schemas.microsoft.com/office/drawing/2014/main" val="1598639004"/>
                    </a:ext>
                  </a:extLst>
                </a:gridCol>
                <a:gridCol w="625475">
                  <a:extLst>
                    <a:ext uri="{9D8B030D-6E8A-4147-A177-3AD203B41FA5}">
                      <a16:colId xmlns:a16="http://schemas.microsoft.com/office/drawing/2014/main" val="1938212212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6 класс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2023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22373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«2»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«3»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«4»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«5»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«2»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«3»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«4»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«5»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09546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Русский язык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1,25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17,5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55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26,25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3,8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14,8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53,8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26,9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8339123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1479195" y="1740440"/>
          <a:ext cx="6024245" cy="6720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8080">
                  <a:extLst>
                    <a:ext uri="{9D8B030D-6E8A-4147-A177-3AD203B41FA5}">
                      <a16:colId xmlns:a16="http://schemas.microsoft.com/office/drawing/2014/main" val="2171278714"/>
                    </a:ext>
                  </a:extLst>
                </a:gridCol>
                <a:gridCol w="559435">
                  <a:extLst>
                    <a:ext uri="{9D8B030D-6E8A-4147-A177-3AD203B41FA5}">
                      <a16:colId xmlns:a16="http://schemas.microsoft.com/office/drawing/2014/main" val="1516383929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3796462109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4164060325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1672064317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4226338503"/>
                    </a:ext>
                  </a:extLst>
                </a:gridCol>
                <a:gridCol w="630555">
                  <a:extLst>
                    <a:ext uri="{9D8B030D-6E8A-4147-A177-3AD203B41FA5}">
                      <a16:colId xmlns:a16="http://schemas.microsoft.com/office/drawing/2014/main" val="2074234790"/>
                    </a:ext>
                  </a:extLst>
                </a:gridCol>
                <a:gridCol w="630555">
                  <a:extLst>
                    <a:ext uri="{9D8B030D-6E8A-4147-A177-3AD203B41FA5}">
                      <a16:colId xmlns:a16="http://schemas.microsoft.com/office/drawing/2014/main" val="3201662620"/>
                    </a:ext>
                  </a:extLst>
                </a:gridCol>
                <a:gridCol w="625475">
                  <a:extLst>
                    <a:ext uri="{9D8B030D-6E8A-4147-A177-3AD203B41FA5}">
                      <a16:colId xmlns:a16="http://schemas.microsoft.com/office/drawing/2014/main" val="629022486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6 класс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2023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53275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«2»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«3»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«4»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«5»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«2»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«3»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«4»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«5»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7812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Математика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2,63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11,84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55,26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30,26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16,5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45,6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36,7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71680923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/>
          </p:nvPr>
        </p:nvGraphicFramePr>
        <p:xfrm>
          <a:off x="2626677" y="2583122"/>
          <a:ext cx="6024245" cy="6720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8080">
                  <a:extLst>
                    <a:ext uri="{9D8B030D-6E8A-4147-A177-3AD203B41FA5}">
                      <a16:colId xmlns:a16="http://schemas.microsoft.com/office/drawing/2014/main" val="559836300"/>
                    </a:ext>
                  </a:extLst>
                </a:gridCol>
                <a:gridCol w="559435">
                  <a:extLst>
                    <a:ext uri="{9D8B030D-6E8A-4147-A177-3AD203B41FA5}">
                      <a16:colId xmlns:a16="http://schemas.microsoft.com/office/drawing/2014/main" val="1517690231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1851676849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1374977013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93101428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3138878773"/>
                    </a:ext>
                  </a:extLst>
                </a:gridCol>
                <a:gridCol w="630555">
                  <a:extLst>
                    <a:ext uri="{9D8B030D-6E8A-4147-A177-3AD203B41FA5}">
                      <a16:colId xmlns:a16="http://schemas.microsoft.com/office/drawing/2014/main" val="1972505061"/>
                    </a:ext>
                  </a:extLst>
                </a:gridCol>
                <a:gridCol w="630555">
                  <a:extLst>
                    <a:ext uri="{9D8B030D-6E8A-4147-A177-3AD203B41FA5}">
                      <a16:colId xmlns:a16="http://schemas.microsoft.com/office/drawing/2014/main" val="1509848098"/>
                    </a:ext>
                  </a:extLst>
                </a:gridCol>
                <a:gridCol w="625475">
                  <a:extLst>
                    <a:ext uri="{9D8B030D-6E8A-4147-A177-3AD203B41FA5}">
                      <a16:colId xmlns:a16="http://schemas.microsoft.com/office/drawing/2014/main" val="144628290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6 класс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2023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543384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«2»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«3»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«4»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«5»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«2»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«3»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«4»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«5»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24551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История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3,85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23,08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73,08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13,3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44,0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42,7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3751721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/>
          </p:nvPr>
        </p:nvGraphicFramePr>
        <p:xfrm>
          <a:off x="3702424" y="3425804"/>
          <a:ext cx="6230470" cy="8321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7383">
                  <a:extLst>
                    <a:ext uri="{9D8B030D-6E8A-4147-A177-3AD203B41FA5}">
                      <a16:colId xmlns:a16="http://schemas.microsoft.com/office/drawing/2014/main" val="2418270796"/>
                    </a:ext>
                  </a:extLst>
                </a:gridCol>
                <a:gridCol w="578585">
                  <a:extLst>
                    <a:ext uri="{9D8B030D-6E8A-4147-A177-3AD203B41FA5}">
                      <a16:colId xmlns:a16="http://schemas.microsoft.com/office/drawing/2014/main" val="497142898"/>
                    </a:ext>
                  </a:extLst>
                </a:gridCol>
                <a:gridCol w="558884">
                  <a:extLst>
                    <a:ext uri="{9D8B030D-6E8A-4147-A177-3AD203B41FA5}">
                      <a16:colId xmlns:a16="http://schemas.microsoft.com/office/drawing/2014/main" val="1483773795"/>
                    </a:ext>
                  </a:extLst>
                </a:gridCol>
                <a:gridCol w="651484">
                  <a:extLst>
                    <a:ext uri="{9D8B030D-6E8A-4147-A177-3AD203B41FA5}">
                      <a16:colId xmlns:a16="http://schemas.microsoft.com/office/drawing/2014/main" val="4152914872"/>
                    </a:ext>
                  </a:extLst>
                </a:gridCol>
                <a:gridCol w="651484">
                  <a:extLst>
                    <a:ext uri="{9D8B030D-6E8A-4147-A177-3AD203B41FA5}">
                      <a16:colId xmlns:a16="http://schemas.microsoft.com/office/drawing/2014/main" val="4123592559"/>
                    </a:ext>
                  </a:extLst>
                </a:gridCol>
                <a:gridCol w="651484">
                  <a:extLst>
                    <a:ext uri="{9D8B030D-6E8A-4147-A177-3AD203B41FA5}">
                      <a16:colId xmlns:a16="http://schemas.microsoft.com/office/drawing/2014/main" val="951196163"/>
                    </a:ext>
                  </a:extLst>
                </a:gridCol>
                <a:gridCol w="652140">
                  <a:extLst>
                    <a:ext uri="{9D8B030D-6E8A-4147-A177-3AD203B41FA5}">
                      <a16:colId xmlns:a16="http://schemas.microsoft.com/office/drawing/2014/main" val="1403625580"/>
                    </a:ext>
                  </a:extLst>
                </a:gridCol>
                <a:gridCol w="652140">
                  <a:extLst>
                    <a:ext uri="{9D8B030D-6E8A-4147-A177-3AD203B41FA5}">
                      <a16:colId xmlns:a16="http://schemas.microsoft.com/office/drawing/2014/main" val="1198741979"/>
                    </a:ext>
                  </a:extLst>
                </a:gridCol>
                <a:gridCol w="646886">
                  <a:extLst>
                    <a:ext uri="{9D8B030D-6E8A-4147-A177-3AD203B41FA5}">
                      <a16:colId xmlns:a16="http://schemas.microsoft.com/office/drawing/2014/main" val="3257847690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6 класс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2023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42212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«2»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«3»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«4»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«5»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«2»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«3»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«4»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«5»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97756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Обществознание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2,04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40,82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57,14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27,6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41,4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31,0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9738473"/>
                  </a:ext>
                </a:extLst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/>
          </p:nvPr>
        </p:nvGraphicFramePr>
        <p:xfrm>
          <a:off x="4760277" y="4459175"/>
          <a:ext cx="6024245" cy="6720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8080">
                  <a:extLst>
                    <a:ext uri="{9D8B030D-6E8A-4147-A177-3AD203B41FA5}">
                      <a16:colId xmlns:a16="http://schemas.microsoft.com/office/drawing/2014/main" val="4029546591"/>
                    </a:ext>
                  </a:extLst>
                </a:gridCol>
                <a:gridCol w="559435">
                  <a:extLst>
                    <a:ext uri="{9D8B030D-6E8A-4147-A177-3AD203B41FA5}">
                      <a16:colId xmlns:a16="http://schemas.microsoft.com/office/drawing/2014/main" val="1110245711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735758824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617807202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810456377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396706720"/>
                    </a:ext>
                  </a:extLst>
                </a:gridCol>
                <a:gridCol w="630555">
                  <a:extLst>
                    <a:ext uri="{9D8B030D-6E8A-4147-A177-3AD203B41FA5}">
                      <a16:colId xmlns:a16="http://schemas.microsoft.com/office/drawing/2014/main" val="3246698250"/>
                    </a:ext>
                  </a:extLst>
                </a:gridCol>
                <a:gridCol w="630555">
                  <a:extLst>
                    <a:ext uri="{9D8B030D-6E8A-4147-A177-3AD203B41FA5}">
                      <a16:colId xmlns:a16="http://schemas.microsoft.com/office/drawing/2014/main" val="3430486"/>
                    </a:ext>
                  </a:extLst>
                </a:gridCol>
                <a:gridCol w="625475">
                  <a:extLst>
                    <a:ext uri="{9D8B030D-6E8A-4147-A177-3AD203B41FA5}">
                      <a16:colId xmlns:a16="http://schemas.microsoft.com/office/drawing/2014/main" val="1179901096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6 класс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2023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3291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«2»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«3»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«4»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«5»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«2»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«3»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«4»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«5»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027518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Биология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55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40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5,6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44,4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50,0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63465330"/>
                  </a:ext>
                </a:extLst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/>
          </p:nvPr>
        </p:nvGraphicFramePr>
        <p:xfrm>
          <a:off x="5880865" y="5301857"/>
          <a:ext cx="6069088" cy="7416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6626">
                  <a:extLst>
                    <a:ext uri="{9D8B030D-6E8A-4147-A177-3AD203B41FA5}">
                      <a16:colId xmlns:a16="http://schemas.microsoft.com/office/drawing/2014/main" val="3509944688"/>
                    </a:ext>
                  </a:extLst>
                </a:gridCol>
                <a:gridCol w="563599">
                  <a:extLst>
                    <a:ext uri="{9D8B030D-6E8A-4147-A177-3AD203B41FA5}">
                      <a16:colId xmlns:a16="http://schemas.microsoft.com/office/drawing/2014/main" val="2253769206"/>
                    </a:ext>
                  </a:extLst>
                </a:gridCol>
                <a:gridCol w="544407">
                  <a:extLst>
                    <a:ext uri="{9D8B030D-6E8A-4147-A177-3AD203B41FA5}">
                      <a16:colId xmlns:a16="http://schemas.microsoft.com/office/drawing/2014/main" val="1285217135"/>
                    </a:ext>
                  </a:extLst>
                </a:gridCol>
                <a:gridCol w="634609">
                  <a:extLst>
                    <a:ext uri="{9D8B030D-6E8A-4147-A177-3AD203B41FA5}">
                      <a16:colId xmlns:a16="http://schemas.microsoft.com/office/drawing/2014/main" val="3534258727"/>
                    </a:ext>
                  </a:extLst>
                </a:gridCol>
                <a:gridCol w="634609">
                  <a:extLst>
                    <a:ext uri="{9D8B030D-6E8A-4147-A177-3AD203B41FA5}">
                      <a16:colId xmlns:a16="http://schemas.microsoft.com/office/drawing/2014/main" val="196807594"/>
                    </a:ext>
                  </a:extLst>
                </a:gridCol>
                <a:gridCol w="634609">
                  <a:extLst>
                    <a:ext uri="{9D8B030D-6E8A-4147-A177-3AD203B41FA5}">
                      <a16:colId xmlns:a16="http://schemas.microsoft.com/office/drawing/2014/main" val="4090212623"/>
                    </a:ext>
                  </a:extLst>
                </a:gridCol>
                <a:gridCol w="635249">
                  <a:extLst>
                    <a:ext uri="{9D8B030D-6E8A-4147-A177-3AD203B41FA5}">
                      <a16:colId xmlns:a16="http://schemas.microsoft.com/office/drawing/2014/main" val="648081697"/>
                    </a:ext>
                  </a:extLst>
                </a:gridCol>
                <a:gridCol w="635249">
                  <a:extLst>
                    <a:ext uri="{9D8B030D-6E8A-4147-A177-3AD203B41FA5}">
                      <a16:colId xmlns:a16="http://schemas.microsoft.com/office/drawing/2014/main" val="844328048"/>
                    </a:ext>
                  </a:extLst>
                </a:gridCol>
                <a:gridCol w="630131">
                  <a:extLst>
                    <a:ext uri="{9D8B030D-6E8A-4147-A177-3AD203B41FA5}">
                      <a16:colId xmlns:a16="http://schemas.microsoft.com/office/drawing/2014/main" val="3794558140"/>
                    </a:ext>
                  </a:extLst>
                </a:gridCol>
              </a:tblGrid>
              <a:tr h="247218">
                <a:tc rowSpan="2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6 класс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2023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389951"/>
                  </a:ext>
                </a:extLst>
              </a:tr>
              <a:tr h="2472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«2»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«3»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«4»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«5»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«2»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«3»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«4»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«5»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59103105"/>
                  </a:ext>
                </a:extLst>
              </a:tr>
              <a:tr h="24721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География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33,33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66,67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38,8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53,7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52470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579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151187"/>
            <a:ext cx="10591800" cy="64633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3"/>
                </a:solidFill>
              </a:rPr>
              <a:t>Итоги ВПР</a:t>
            </a:r>
            <a:endParaRPr lang="ru-RU" dirty="0">
              <a:solidFill>
                <a:schemeClr val="accent3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452301" y="912591"/>
          <a:ext cx="6024245" cy="6720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8080">
                  <a:extLst>
                    <a:ext uri="{9D8B030D-6E8A-4147-A177-3AD203B41FA5}">
                      <a16:colId xmlns:a16="http://schemas.microsoft.com/office/drawing/2014/main" val="886546885"/>
                    </a:ext>
                  </a:extLst>
                </a:gridCol>
                <a:gridCol w="559435">
                  <a:extLst>
                    <a:ext uri="{9D8B030D-6E8A-4147-A177-3AD203B41FA5}">
                      <a16:colId xmlns:a16="http://schemas.microsoft.com/office/drawing/2014/main" val="2495156234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308809605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816957180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883647027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1859577337"/>
                    </a:ext>
                  </a:extLst>
                </a:gridCol>
                <a:gridCol w="630555">
                  <a:extLst>
                    <a:ext uri="{9D8B030D-6E8A-4147-A177-3AD203B41FA5}">
                      <a16:colId xmlns:a16="http://schemas.microsoft.com/office/drawing/2014/main" val="2777789541"/>
                    </a:ext>
                  </a:extLst>
                </a:gridCol>
                <a:gridCol w="630555">
                  <a:extLst>
                    <a:ext uri="{9D8B030D-6E8A-4147-A177-3AD203B41FA5}">
                      <a16:colId xmlns:a16="http://schemas.microsoft.com/office/drawing/2014/main" val="3199140605"/>
                    </a:ext>
                  </a:extLst>
                </a:gridCol>
                <a:gridCol w="625475">
                  <a:extLst>
                    <a:ext uri="{9D8B030D-6E8A-4147-A177-3AD203B41FA5}">
                      <a16:colId xmlns:a16="http://schemas.microsoft.com/office/drawing/2014/main" val="1555812881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7 класс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2023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188866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«2»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«3»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«4»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«5»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«2»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«3»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«4»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«5»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136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Русский язык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23,64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54,55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21,82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18,6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58,6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22,7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1341218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2572889" y="1919564"/>
          <a:ext cx="6024245" cy="6720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8080">
                  <a:extLst>
                    <a:ext uri="{9D8B030D-6E8A-4147-A177-3AD203B41FA5}">
                      <a16:colId xmlns:a16="http://schemas.microsoft.com/office/drawing/2014/main" val="697183578"/>
                    </a:ext>
                  </a:extLst>
                </a:gridCol>
                <a:gridCol w="559435">
                  <a:extLst>
                    <a:ext uri="{9D8B030D-6E8A-4147-A177-3AD203B41FA5}">
                      <a16:colId xmlns:a16="http://schemas.microsoft.com/office/drawing/2014/main" val="4189833732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4262076648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324563895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2859919558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943281485"/>
                    </a:ext>
                  </a:extLst>
                </a:gridCol>
                <a:gridCol w="630555">
                  <a:extLst>
                    <a:ext uri="{9D8B030D-6E8A-4147-A177-3AD203B41FA5}">
                      <a16:colId xmlns:a16="http://schemas.microsoft.com/office/drawing/2014/main" val="1789824420"/>
                    </a:ext>
                  </a:extLst>
                </a:gridCol>
                <a:gridCol w="630555">
                  <a:extLst>
                    <a:ext uri="{9D8B030D-6E8A-4147-A177-3AD203B41FA5}">
                      <a16:colId xmlns:a16="http://schemas.microsoft.com/office/drawing/2014/main" val="1528618212"/>
                    </a:ext>
                  </a:extLst>
                </a:gridCol>
                <a:gridCol w="625475">
                  <a:extLst>
                    <a:ext uri="{9D8B030D-6E8A-4147-A177-3AD203B41FA5}">
                      <a16:colId xmlns:a16="http://schemas.microsoft.com/office/drawing/2014/main" val="990468223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7 класс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2023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073432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«2»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«3»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«4»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«5»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«2»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«3»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«4»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«5»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74562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Математика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5,77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28,85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65,38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4,4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41,2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67,6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5198973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/>
          </p:nvPr>
        </p:nvGraphicFramePr>
        <p:xfrm>
          <a:off x="3720372" y="2926537"/>
          <a:ext cx="6024245" cy="6720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8080">
                  <a:extLst>
                    <a:ext uri="{9D8B030D-6E8A-4147-A177-3AD203B41FA5}">
                      <a16:colId xmlns:a16="http://schemas.microsoft.com/office/drawing/2014/main" val="2164052644"/>
                    </a:ext>
                  </a:extLst>
                </a:gridCol>
                <a:gridCol w="559435">
                  <a:extLst>
                    <a:ext uri="{9D8B030D-6E8A-4147-A177-3AD203B41FA5}">
                      <a16:colId xmlns:a16="http://schemas.microsoft.com/office/drawing/2014/main" val="1644743006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582771683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2273436937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1796016874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1425647621"/>
                    </a:ext>
                  </a:extLst>
                </a:gridCol>
                <a:gridCol w="630555">
                  <a:extLst>
                    <a:ext uri="{9D8B030D-6E8A-4147-A177-3AD203B41FA5}">
                      <a16:colId xmlns:a16="http://schemas.microsoft.com/office/drawing/2014/main" val="1039749989"/>
                    </a:ext>
                  </a:extLst>
                </a:gridCol>
                <a:gridCol w="630555">
                  <a:extLst>
                    <a:ext uri="{9D8B030D-6E8A-4147-A177-3AD203B41FA5}">
                      <a16:colId xmlns:a16="http://schemas.microsoft.com/office/drawing/2014/main" val="2082033551"/>
                    </a:ext>
                  </a:extLst>
                </a:gridCol>
                <a:gridCol w="625475">
                  <a:extLst>
                    <a:ext uri="{9D8B030D-6E8A-4147-A177-3AD203B41FA5}">
                      <a16:colId xmlns:a16="http://schemas.microsoft.com/office/drawing/2014/main" val="1269800502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7 класс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2023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77765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«2»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«3»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«4»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«5»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«2»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«3»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«4»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«5»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40010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Биология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60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39,0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46,3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17,1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4869599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/>
          </p:nvPr>
        </p:nvGraphicFramePr>
        <p:xfrm>
          <a:off x="4778206" y="3946196"/>
          <a:ext cx="6024245" cy="6720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8080">
                  <a:extLst>
                    <a:ext uri="{9D8B030D-6E8A-4147-A177-3AD203B41FA5}">
                      <a16:colId xmlns:a16="http://schemas.microsoft.com/office/drawing/2014/main" val="1744903533"/>
                    </a:ext>
                  </a:extLst>
                </a:gridCol>
                <a:gridCol w="559435">
                  <a:extLst>
                    <a:ext uri="{9D8B030D-6E8A-4147-A177-3AD203B41FA5}">
                      <a16:colId xmlns:a16="http://schemas.microsoft.com/office/drawing/2014/main" val="3762761585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936043563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4005630239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2013917114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2915213781"/>
                    </a:ext>
                  </a:extLst>
                </a:gridCol>
                <a:gridCol w="630555">
                  <a:extLst>
                    <a:ext uri="{9D8B030D-6E8A-4147-A177-3AD203B41FA5}">
                      <a16:colId xmlns:a16="http://schemas.microsoft.com/office/drawing/2014/main" val="2620427276"/>
                    </a:ext>
                  </a:extLst>
                </a:gridCol>
                <a:gridCol w="630555">
                  <a:extLst>
                    <a:ext uri="{9D8B030D-6E8A-4147-A177-3AD203B41FA5}">
                      <a16:colId xmlns:a16="http://schemas.microsoft.com/office/drawing/2014/main" val="1140794808"/>
                    </a:ext>
                  </a:extLst>
                </a:gridCol>
                <a:gridCol w="625475">
                  <a:extLst>
                    <a:ext uri="{9D8B030D-6E8A-4147-A177-3AD203B41FA5}">
                      <a16:colId xmlns:a16="http://schemas.microsoft.com/office/drawing/2014/main" val="2245609741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7 класс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2023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810246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«2»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«3»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«4»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«5»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«2»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«3»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«4»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«5»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37545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История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8,33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37,5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50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4,17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52,6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47,4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512936"/>
                  </a:ext>
                </a:extLst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/>
          </p:nvPr>
        </p:nvGraphicFramePr>
        <p:xfrm>
          <a:off x="5853950" y="4965855"/>
          <a:ext cx="6024245" cy="8321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8080">
                  <a:extLst>
                    <a:ext uri="{9D8B030D-6E8A-4147-A177-3AD203B41FA5}">
                      <a16:colId xmlns:a16="http://schemas.microsoft.com/office/drawing/2014/main" val="4153229080"/>
                    </a:ext>
                  </a:extLst>
                </a:gridCol>
                <a:gridCol w="559435">
                  <a:extLst>
                    <a:ext uri="{9D8B030D-6E8A-4147-A177-3AD203B41FA5}">
                      <a16:colId xmlns:a16="http://schemas.microsoft.com/office/drawing/2014/main" val="1719052578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972766860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2197222445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3392280588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3174934747"/>
                    </a:ext>
                  </a:extLst>
                </a:gridCol>
                <a:gridCol w="630555">
                  <a:extLst>
                    <a:ext uri="{9D8B030D-6E8A-4147-A177-3AD203B41FA5}">
                      <a16:colId xmlns:a16="http://schemas.microsoft.com/office/drawing/2014/main" val="837474369"/>
                    </a:ext>
                  </a:extLst>
                </a:gridCol>
                <a:gridCol w="630555">
                  <a:extLst>
                    <a:ext uri="{9D8B030D-6E8A-4147-A177-3AD203B41FA5}">
                      <a16:colId xmlns:a16="http://schemas.microsoft.com/office/drawing/2014/main" val="159390716"/>
                    </a:ext>
                  </a:extLst>
                </a:gridCol>
                <a:gridCol w="625475">
                  <a:extLst>
                    <a:ext uri="{9D8B030D-6E8A-4147-A177-3AD203B41FA5}">
                      <a16:colId xmlns:a16="http://schemas.microsoft.com/office/drawing/2014/main" val="173375026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7 класс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2023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37552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«2»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«3»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«4»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«5»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«2»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«3»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«4»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«5»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67324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Обществознание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3,85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30,77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53,85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11,54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7,7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70,1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19,2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5007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533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151187"/>
            <a:ext cx="10591800" cy="64633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3"/>
                </a:solidFill>
              </a:rPr>
              <a:t>Итоги ВПР</a:t>
            </a:r>
            <a:endParaRPr lang="ru-RU" dirty="0">
              <a:solidFill>
                <a:schemeClr val="accent3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116069"/>
              </p:ext>
            </p:extLst>
          </p:nvPr>
        </p:nvGraphicFramePr>
        <p:xfrm>
          <a:off x="376363" y="766660"/>
          <a:ext cx="6024245" cy="6720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8080">
                  <a:extLst>
                    <a:ext uri="{9D8B030D-6E8A-4147-A177-3AD203B41FA5}">
                      <a16:colId xmlns:a16="http://schemas.microsoft.com/office/drawing/2014/main" val="2429288881"/>
                    </a:ext>
                  </a:extLst>
                </a:gridCol>
                <a:gridCol w="559435">
                  <a:extLst>
                    <a:ext uri="{9D8B030D-6E8A-4147-A177-3AD203B41FA5}">
                      <a16:colId xmlns:a16="http://schemas.microsoft.com/office/drawing/2014/main" val="2312950816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1826839676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1488294834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1603119565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3420830226"/>
                    </a:ext>
                  </a:extLst>
                </a:gridCol>
                <a:gridCol w="630555">
                  <a:extLst>
                    <a:ext uri="{9D8B030D-6E8A-4147-A177-3AD203B41FA5}">
                      <a16:colId xmlns:a16="http://schemas.microsoft.com/office/drawing/2014/main" val="2952311643"/>
                    </a:ext>
                  </a:extLst>
                </a:gridCol>
                <a:gridCol w="630555">
                  <a:extLst>
                    <a:ext uri="{9D8B030D-6E8A-4147-A177-3AD203B41FA5}">
                      <a16:colId xmlns:a16="http://schemas.microsoft.com/office/drawing/2014/main" val="296468810"/>
                    </a:ext>
                  </a:extLst>
                </a:gridCol>
                <a:gridCol w="625475">
                  <a:extLst>
                    <a:ext uri="{9D8B030D-6E8A-4147-A177-3AD203B41FA5}">
                      <a16:colId xmlns:a16="http://schemas.microsoft.com/office/drawing/2014/main" val="1763185343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8 класс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2023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806243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«2»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«3»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«4»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«5»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«2»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«3»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«4»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«5»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170671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Русский язык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23,64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54,55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21,82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22,0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64,0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14,0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9592417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697383"/>
              </p:ext>
            </p:extLst>
          </p:nvPr>
        </p:nvGraphicFramePr>
        <p:xfrm>
          <a:off x="1326277" y="1577226"/>
          <a:ext cx="6024245" cy="6720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8080">
                  <a:extLst>
                    <a:ext uri="{9D8B030D-6E8A-4147-A177-3AD203B41FA5}">
                      <a16:colId xmlns:a16="http://schemas.microsoft.com/office/drawing/2014/main" val="1322102459"/>
                    </a:ext>
                  </a:extLst>
                </a:gridCol>
                <a:gridCol w="559435">
                  <a:extLst>
                    <a:ext uri="{9D8B030D-6E8A-4147-A177-3AD203B41FA5}">
                      <a16:colId xmlns:a16="http://schemas.microsoft.com/office/drawing/2014/main" val="971518876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1407799598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3818323766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3513604372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3028798727"/>
                    </a:ext>
                  </a:extLst>
                </a:gridCol>
                <a:gridCol w="630555">
                  <a:extLst>
                    <a:ext uri="{9D8B030D-6E8A-4147-A177-3AD203B41FA5}">
                      <a16:colId xmlns:a16="http://schemas.microsoft.com/office/drawing/2014/main" val="685400192"/>
                    </a:ext>
                  </a:extLst>
                </a:gridCol>
                <a:gridCol w="630555">
                  <a:extLst>
                    <a:ext uri="{9D8B030D-6E8A-4147-A177-3AD203B41FA5}">
                      <a16:colId xmlns:a16="http://schemas.microsoft.com/office/drawing/2014/main" val="895451405"/>
                    </a:ext>
                  </a:extLst>
                </a:gridCol>
                <a:gridCol w="625475">
                  <a:extLst>
                    <a:ext uri="{9D8B030D-6E8A-4147-A177-3AD203B41FA5}">
                      <a16:colId xmlns:a16="http://schemas.microsoft.com/office/drawing/2014/main" val="3193698707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8 класс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2023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14871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«2»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«3»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«4»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«5»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«2»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«3»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«4»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«5»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267524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Математика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44,44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55,56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23,4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48,9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27,6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1253224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399950"/>
              </p:ext>
            </p:extLst>
          </p:nvPr>
        </p:nvGraphicFramePr>
        <p:xfrm>
          <a:off x="2344324" y="2387792"/>
          <a:ext cx="6024245" cy="6720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8080">
                  <a:extLst>
                    <a:ext uri="{9D8B030D-6E8A-4147-A177-3AD203B41FA5}">
                      <a16:colId xmlns:a16="http://schemas.microsoft.com/office/drawing/2014/main" val="415015025"/>
                    </a:ext>
                  </a:extLst>
                </a:gridCol>
                <a:gridCol w="559435">
                  <a:extLst>
                    <a:ext uri="{9D8B030D-6E8A-4147-A177-3AD203B41FA5}">
                      <a16:colId xmlns:a16="http://schemas.microsoft.com/office/drawing/2014/main" val="3051027522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763664732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2954586433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3557360160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2833977081"/>
                    </a:ext>
                  </a:extLst>
                </a:gridCol>
                <a:gridCol w="630555">
                  <a:extLst>
                    <a:ext uri="{9D8B030D-6E8A-4147-A177-3AD203B41FA5}">
                      <a16:colId xmlns:a16="http://schemas.microsoft.com/office/drawing/2014/main" val="1003040213"/>
                    </a:ext>
                  </a:extLst>
                </a:gridCol>
                <a:gridCol w="630555">
                  <a:extLst>
                    <a:ext uri="{9D8B030D-6E8A-4147-A177-3AD203B41FA5}">
                      <a16:colId xmlns:a16="http://schemas.microsoft.com/office/drawing/2014/main" val="89005586"/>
                    </a:ext>
                  </a:extLst>
                </a:gridCol>
                <a:gridCol w="625475">
                  <a:extLst>
                    <a:ext uri="{9D8B030D-6E8A-4147-A177-3AD203B41FA5}">
                      <a16:colId xmlns:a16="http://schemas.microsoft.com/office/drawing/2014/main" val="4172874716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8 класс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2023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253338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«2»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«3»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«4»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«5»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«2»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«3»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«4»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«5»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22041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Физика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32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56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322888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884942"/>
              </p:ext>
            </p:extLst>
          </p:nvPr>
        </p:nvGraphicFramePr>
        <p:xfrm>
          <a:off x="3476408" y="3255013"/>
          <a:ext cx="6024245" cy="6720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5592">
                  <a:extLst>
                    <a:ext uri="{9D8B030D-6E8A-4147-A177-3AD203B41FA5}">
                      <a16:colId xmlns:a16="http://schemas.microsoft.com/office/drawing/2014/main" val="2583016264"/>
                    </a:ext>
                  </a:extLst>
                </a:gridCol>
                <a:gridCol w="611923">
                  <a:extLst>
                    <a:ext uri="{9D8B030D-6E8A-4147-A177-3AD203B41FA5}">
                      <a16:colId xmlns:a16="http://schemas.microsoft.com/office/drawing/2014/main" val="1642924331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583890538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1393704867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3820857547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2876353665"/>
                    </a:ext>
                  </a:extLst>
                </a:gridCol>
                <a:gridCol w="630555">
                  <a:extLst>
                    <a:ext uri="{9D8B030D-6E8A-4147-A177-3AD203B41FA5}">
                      <a16:colId xmlns:a16="http://schemas.microsoft.com/office/drawing/2014/main" val="504468959"/>
                    </a:ext>
                  </a:extLst>
                </a:gridCol>
                <a:gridCol w="630555">
                  <a:extLst>
                    <a:ext uri="{9D8B030D-6E8A-4147-A177-3AD203B41FA5}">
                      <a16:colId xmlns:a16="http://schemas.microsoft.com/office/drawing/2014/main" val="387924993"/>
                    </a:ext>
                  </a:extLst>
                </a:gridCol>
                <a:gridCol w="625475">
                  <a:extLst>
                    <a:ext uri="{9D8B030D-6E8A-4147-A177-3AD203B41FA5}">
                      <a16:colId xmlns:a16="http://schemas.microsoft.com/office/drawing/2014/main" val="1253043788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8 класс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2023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72983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«2»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«3»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«4»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«5»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«2»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«3»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«4»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«5»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12386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Биология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20,83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54,17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58,3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41,7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000559"/>
                  </a:ext>
                </a:extLst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2280720"/>
              </p:ext>
            </p:extLst>
          </p:nvPr>
        </p:nvGraphicFramePr>
        <p:xfrm>
          <a:off x="4446147" y="4149635"/>
          <a:ext cx="6024245" cy="6720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8080">
                  <a:extLst>
                    <a:ext uri="{9D8B030D-6E8A-4147-A177-3AD203B41FA5}">
                      <a16:colId xmlns:a16="http://schemas.microsoft.com/office/drawing/2014/main" val="4127125567"/>
                    </a:ext>
                  </a:extLst>
                </a:gridCol>
                <a:gridCol w="559435">
                  <a:extLst>
                    <a:ext uri="{9D8B030D-6E8A-4147-A177-3AD203B41FA5}">
                      <a16:colId xmlns:a16="http://schemas.microsoft.com/office/drawing/2014/main" val="608549004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3906449605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3667133347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2719044615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2249923346"/>
                    </a:ext>
                  </a:extLst>
                </a:gridCol>
                <a:gridCol w="630555">
                  <a:extLst>
                    <a:ext uri="{9D8B030D-6E8A-4147-A177-3AD203B41FA5}">
                      <a16:colId xmlns:a16="http://schemas.microsoft.com/office/drawing/2014/main" val="2839209659"/>
                    </a:ext>
                  </a:extLst>
                </a:gridCol>
                <a:gridCol w="630555">
                  <a:extLst>
                    <a:ext uri="{9D8B030D-6E8A-4147-A177-3AD203B41FA5}">
                      <a16:colId xmlns:a16="http://schemas.microsoft.com/office/drawing/2014/main" val="3910213563"/>
                    </a:ext>
                  </a:extLst>
                </a:gridCol>
                <a:gridCol w="625475">
                  <a:extLst>
                    <a:ext uri="{9D8B030D-6E8A-4147-A177-3AD203B41FA5}">
                      <a16:colId xmlns:a16="http://schemas.microsoft.com/office/drawing/2014/main" val="1944283806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8 класс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2023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148247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«2»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«3»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«4»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«5»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«2»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«3»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«4»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«5»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55835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География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3,6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56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38,1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47,6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14,3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5343216"/>
                  </a:ext>
                </a:extLst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784168"/>
              </p:ext>
            </p:extLst>
          </p:nvPr>
        </p:nvGraphicFramePr>
        <p:xfrm>
          <a:off x="5405754" y="5016856"/>
          <a:ext cx="6024245" cy="8321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8080">
                  <a:extLst>
                    <a:ext uri="{9D8B030D-6E8A-4147-A177-3AD203B41FA5}">
                      <a16:colId xmlns:a16="http://schemas.microsoft.com/office/drawing/2014/main" val="2678431457"/>
                    </a:ext>
                  </a:extLst>
                </a:gridCol>
                <a:gridCol w="559435">
                  <a:extLst>
                    <a:ext uri="{9D8B030D-6E8A-4147-A177-3AD203B41FA5}">
                      <a16:colId xmlns:a16="http://schemas.microsoft.com/office/drawing/2014/main" val="4216493166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4057328677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677660142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2955031145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2154599306"/>
                    </a:ext>
                  </a:extLst>
                </a:gridCol>
                <a:gridCol w="630555">
                  <a:extLst>
                    <a:ext uri="{9D8B030D-6E8A-4147-A177-3AD203B41FA5}">
                      <a16:colId xmlns:a16="http://schemas.microsoft.com/office/drawing/2014/main" val="2854044541"/>
                    </a:ext>
                  </a:extLst>
                </a:gridCol>
                <a:gridCol w="630555">
                  <a:extLst>
                    <a:ext uri="{9D8B030D-6E8A-4147-A177-3AD203B41FA5}">
                      <a16:colId xmlns:a16="http://schemas.microsoft.com/office/drawing/2014/main" val="2929633653"/>
                    </a:ext>
                  </a:extLst>
                </a:gridCol>
                <a:gridCol w="625475">
                  <a:extLst>
                    <a:ext uri="{9D8B030D-6E8A-4147-A177-3AD203B41FA5}">
                      <a16:colId xmlns:a16="http://schemas.microsoft.com/office/drawing/2014/main" val="718123652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8 класс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2023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08562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«2»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«3»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«4»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«5»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«2»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«3»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«4»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«5»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52460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обществознание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13,04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60,87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26,09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29,2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41,7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29,2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89166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55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34091" y="533400"/>
            <a:ext cx="8915400" cy="3777622"/>
          </a:xfrm>
          <a:solidFill>
            <a:schemeClr val="bg2">
              <a:lumMod val="90000"/>
            </a:schemeClr>
          </a:solidFill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sz="4800" b="1" dirty="0" smtClean="0"/>
              <a:t>2024-2025 учебный год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4272613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b="1" dirty="0" smtClean="0"/>
              <a:t>Кадровый состав лицея.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ru-RU" sz="3200" dirty="0"/>
              <a:t>Уровень образования педагогических работников соответствует требованиям занимаемых должностей.</a:t>
            </a:r>
          </a:p>
          <a:p>
            <a:r>
              <a:rPr lang="ru-RU" sz="3200" dirty="0" smtClean="0"/>
              <a:t>Общее </a:t>
            </a:r>
            <a:r>
              <a:rPr lang="ru-RU" sz="3200" dirty="0"/>
              <a:t>количество педагогических работников лицея составляет 35 человек, из них 5 – руководящих работников, 30 – педагогических. </a:t>
            </a:r>
          </a:p>
          <a:p>
            <a:r>
              <a:rPr lang="ru-RU" sz="3200" dirty="0"/>
              <a:t>100% учителей </a:t>
            </a:r>
            <a:r>
              <a:rPr lang="ru-RU" sz="3200" dirty="0" smtClean="0"/>
              <a:t>имеют </a:t>
            </a:r>
            <a:r>
              <a:rPr lang="ru-RU" sz="3200" dirty="0"/>
              <a:t>высшее образование и полную </a:t>
            </a:r>
            <a:r>
              <a:rPr lang="ru-RU" sz="3200" dirty="0" smtClean="0"/>
              <a:t>занятость.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8269049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7520563"/>
              </p:ext>
            </p:extLst>
          </p:nvPr>
        </p:nvGraphicFramePr>
        <p:xfrm>
          <a:off x="1749669" y="0"/>
          <a:ext cx="9908931" cy="6770079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2802199">
                  <a:extLst>
                    <a:ext uri="{9D8B030D-6E8A-4147-A177-3AD203B41FA5}">
                      <a16:colId xmlns:a16="http://schemas.microsoft.com/office/drawing/2014/main" val="3966698389"/>
                    </a:ext>
                  </a:extLst>
                </a:gridCol>
                <a:gridCol w="2801186">
                  <a:extLst>
                    <a:ext uri="{9D8B030D-6E8A-4147-A177-3AD203B41FA5}">
                      <a16:colId xmlns:a16="http://schemas.microsoft.com/office/drawing/2014/main" val="2124111585"/>
                    </a:ext>
                  </a:extLst>
                </a:gridCol>
                <a:gridCol w="1434508">
                  <a:extLst>
                    <a:ext uri="{9D8B030D-6E8A-4147-A177-3AD203B41FA5}">
                      <a16:colId xmlns:a16="http://schemas.microsoft.com/office/drawing/2014/main" val="3151758975"/>
                    </a:ext>
                  </a:extLst>
                </a:gridCol>
                <a:gridCol w="1435519">
                  <a:extLst>
                    <a:ext uri="{9D8B030D-6E8A-4147-A177-3AD203B41FA5}">
                      <a16:colId xmlns:a16="http://schemas.microsoft.com/office/drawing/2014/main" val="977063374"/>
                    </a:ext>
                  </a:extLst>
                </a:gridCol>
                <a:gridCol w="1435519">
                  <a:extLst>
                    <a:ext uri="{9D8B030D-6E8A-4147-A177-3AD203B41FA5}">
                      <a16:colId xmlns:a16="http://schemas.microsoft.com/office/drawing/2014/main" val="3817081240"/>
                    </a:ext>
                  </a:extLst>
                </a:gridCol>
              </a:tblGrid>
              <a:tr h="32352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Предметные области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Учебные предметы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Количество часов в неделю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360196"/>
                  </a:ext>
                </a:extLst>
              </a:tr>
              <a:tr h="3418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Обязательная часть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6Б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6В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extLst>
                  <a:ext uri="{0D108BD9-81ED-4DB2-BD59-A6C34878D82A}">
                    <a16:rowId xmlns:a16="http://schemas.microsoft.com/office/drawing/2014/main" val="1680745292"/>
                  </a:ext>
                </a:extLst>
              </a:tr>
              <a:tr h="289830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Русский язык и литература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Русский язык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extLst>
                  <a:ext uri="{0D108BD9-81ED-4DB2-BD59-A6C34878D82A}">
                    <a16:rowId xmlns:a16="http://schemas.microsoft.com/office/drawing/2014/main" val="3595264918"/>
                  </a:ext>
                </a:extLst>
              </a:tr>
              <a:tr h="3048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Литература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extLst>
                  <a:ext uri="{0D108BD9-81ED-4DB2-BD59-A6C34878D82A}">
                    <a16:rowId xmlns:a16="http://schemas.microsoft.com/office/drawing/2014/main" val="429441836"/>
                  </a:ext>
                </a:extLst>
              </a:tr>
              <a:tr h="5887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Иностранные языки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Иностранный язык (английский)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extLst>
                  <a:ext uri="{0D108BD9-81ED-4DB2-BD59-A6C34878D82A}">
                    <a16:rowId xmlns:a16="http://schemas.microsoft.com/office/drawing/2014/main" val="4230040836"/>
                  </a:ext>
                </a:extLst>
              </a:tr>
              <a:tr h="289830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Математика и информатика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Математика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extLst>
                  <a:ext uri="{0D108BD9-81ED-4DB2-BD59-A6C34878D82A}">
                    <a16:rowId xmlns:a16="http://schemas.microsoft.com/office/drawing/2014/main" val="1878598728"/>
                  </a:ext>
                </a:extLst>
              </a:tr>
              <a:tr h="3048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Информатика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extLst>
                  <a:ext uri="{0D108BD9-81ED-4DB2-BD59-A6C34878D82A}">
                    <a16:rowId xmlns:a16="http://schemas.microsoft.com/office/drawing/2014/main" val="288568875"/>
                  </a:ext>
                </a:extLst>
              </a:tr>
              <a:tr h="28983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Общественно-научные предметы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История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extLst>
                  <a:ext uri="{0D108BD9-81ED-4DB2-BD59-A6C34878D82A}">
                    <a16:rowId xmlns:a16="http://schemas.microsoft.com/office/drawing/2014/main" val="3983409936"/>
                  </a:ext>
                </a:extLst>
              </a:tr>
              <a:tr h="2898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Обществознание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extLst>
                  <a:ext uri="{0D108BD9-81ED-4DB2-BD59-A6C34878D82A}">
                    <a16:rowId xmlns:a16="http://schemas.microsoft.com/office/drawing/2014/main" val="1911277301"/>
                  </a:ext>
                </a:extLst>
              </a:tr>
              <a:tr h="3199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География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extLst>
                  <a:ext uri="{0D108BD9-81ED-4DB2-BD59-A6C34878D82A}">
                    <a16:rowId xmlns:a16="http://schemas.microsoft.com/office/drawing/2014/main" val="1146572234"/>
                  </a:ext>
                </a:extLst>
              </a:tr>
              <a:tr h="28983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Естественно-научные предметы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Физика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extLst>
                  <a:ext uri="{0D108BD9-81ED-4DB2-BD59-A6C34878D82A}">
                    <a16:rowId xmlns:a16="http://schemas.microsoft.com/office/drawing/2014/main" val="2698758602"/>
                  </a:ext>
                </a:extLst>
              </a:tr>
              <a:tr h="2898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Химия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extLst>
                  <a:ext uri="{0D108BD9-81ED-4DB2-BD59-A6C34878D82A}">
                    <a16:rowId xmlns:a16="http://schemas.microsoft.com/office/drawing/2014/main" val="4231382216"/>
                  </a:ext>
                </a:extLst>
              </a:tr>
              <a:tr h="3199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Биология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extLst>
                  <a:ext uri="{0D108BD9-81ED-4DB2-BD59-A6C34878D82A}">
                    <a16:rowId xmlns:a16="http://schemas.microsoft.com/office/drawing/2014/main" val="1488254900"/>
                  </a:ext>
                </a:extLst>
              </a:tr>
              <a:tr h="28800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Искусство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ИЗО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extLst>
                  <a:ext uri="{0D108BD9-81ED-4DB2-BD59-A6C34878D82A}">
                    <a16:rowId xmlns:a16="http://schemas.microsoft.com/office/drawing/2014/main" val="220447437"/>
                  </a:ext>
                </a:extLst>
              </a:tr>
              <a:tr h="2898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Музыка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extLst>
                  <a:ext uri="{0D108BD9-81ED-4DB2-BD59-A6C34878D82A}">
                    <a16:rowId xmlns:a16="http://schemas.microsoft.com/office/drawing/2014/main" val="531114512"/>
                  </a:ext>
                </a:extLst>
              </a:tr>
              <a:tr h="5946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Труд (Технология)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Труд (Технология)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extLst>
                  <a:ext uri="{0D108BD9-81ED-4DB2-BD59-A6C34878D82A}">
                    <a16:rowId xmlns:a16="http://schemas.microsoft.com/office/drawing/2014/main" val="3401260465"/>
                  </a:ext>
                </a:extLst>
              </a:tr>
              <a:tr h="2898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ОДНКНР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ОДНКНР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extLst>
                  <a:ext uri="{0D108BD9-81ED-4DB2-BD59-A6C34878D82A}">
                    <a16:rowId xmlns:a16="http://schemas.microsoft.com/office/drawing/2014/main" val="3711150064"/>
                  </a:ext>
                </a:extLst>
              </a:tr>
              <a:tr h="375149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Физическая культура и </a:t>
                      </a:r>
                      <a:r>
                        <a:rPr lang="ru-RU" sz="1800" dirty="0" smtClean="0">
                          <a:effectLst/>
                        </a:rPr>
                        <a:t>ОБЗР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ОБЗР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extLst>
                  <a:ext uri="{0D108BD9-81ED-4DB2-BD59-A6C34878D82A}">
                    <a16:rowId xmlns:a16="http://schemas.microsoft.com/office/drawing/2014/main" val="4195434021"/>
                  </a:ext>
                </a:extLst>
              </a:tr>
              <a:tr h="4001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Физическая культура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extLst>
                  <a:ext uri="{0D108BD9-81ED-4DB2-BD59-A6C34878D82A}">
                    <a16:rowId xmlns:a16="http://schemas.microsoft.com/office/drawing/2014/main" val="3109642239"/>
                  </a:ext>
                </a:extLst>
              </a:tr>
              <a:tr h="2898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Итого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40" marR="40140" marT="0" marB="0"/>
                </a:tc>
                <a:extLst>
                  <a:ext uri="{0D108BD9-81ED-4DB2-BD59-A6C34878D82A}">
                    <a16:rowId xmlns:a16="http://schemas.microsoft.com/office/drawing/2014/main" val="36459390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19086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5050805"/>
              </p:ext>
            </p:extLst>
          </p:nvPr>
        </p:nvGraphicFramePr>
        <p:xfrm>
          <a:off x="1565031" y="105506"/>
          <a:ext cx="10216660" cy="6613204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437505">
                  <a:extLst>
                    <a:ext uri="{9D8B030D-6E8A-4147-A177-3AD203B41FA5}">
                      <a16:colId xmlns:a16="http://schemas.microsoft.com/office/drawing/2014/main" val="1330297521"/>
                    </a:ext>
                  </a:extLst>
                </a:gridCol>
                <a:gridCol w="2452021">
                  <a:extLst>
                    <a:ext uri="{9D8B030D-6E8A-4147-A177-3AD203B41FA5}">
                      <a16:colId xmlns:a16="http://schemas.microsoft.com/office/drawing/2014/main" val="1943158783"/>
                    </a:ext>
                  </a:extLst>
                </a:gridCol>
                <a:gridCol w="1407022">
                  <a:extLst>
                    <a:ext uri="{9D8B030D-6E8A-4147-A177-3AD203B41FA5}">
                      <a16:colId xmlns:a16="http://schemas.microsoft.com/office/drawing/2014/main" val="3045340085"/>
                    </a:ext>
                  </a:extLst>
                </a:gridCol>
                <a:gridCol w="1960056">
                  <a:extLst>
                    <a:ext uri="{9D8B030D-6E8A-4147-A177-3AD203B41FA5}">
                      <a16:colId xmlns:a16="http://schemas.microsoft.com/office/drawing/2014/main" val="3925905570"/>
                    </a:ext>
                  </a:extLst>
                </a:gridCol>
                <a:gridCol w="1960056">
                  <a:extLst>
                    <a:ext uri="{9D8B030D-6E8A-4147-A177-3AD203B41FA5}">
                      <a16:colId xmlns:a16="http://schemas.microsoft.com/office/drawing/2014/main" val="3510509004"/>
                    </a:ext>
                  </a:extLst>
                </a:gridCol>
              </a:tblGrid>
              <a:tr h="572139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Предметные области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Учебные предметы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Количество часов в неделю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422553"/>
                  </a:ext>
                </a:extLst>
              </a:tr>
              <a:tr h="2860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7Б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7В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extLst>
                  <a:ext uri="{0D108BD9-81ED-4DB2-BD59-A6C34878D82A}">
                    <a16:rowId xmlns:a16="http://schemas.microsoft.com/office/drawing/2014/main" val="1458699569"/>
                  </a:ext>
                </a:extLst>
              </a:tr>
              <a:tr h="286070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Русский язык и литература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Русский язык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extLst>
                  <a:ext uri="{0D108BD9-81ED-4DB2-BD59-A6C34878D82A}">
                    <a16:rowId xmlns:a16="http://schemas.microsoft.com/office/drawing/2014/main" val="421589407"/>
                  </a:ext>
                </a:extLst>
              </a:tr>
              <a:tr h="2860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Литература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extLst>
                  <a:ext uri="{0D108BD9-81ED-4DB2-BD59-A6C34878D82A}">
                    <a16:rowId xmlns:a16="http://schemas.microsoft.com/office/drawing/2014/main" val="3730804567"/>
                  </a:ext>
                </a:extLst>
              </a:tr>
              <a:tr h="508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Иностранные языки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Иностранный язык (английский)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extLst>
                  <a:ext uri="{0D108BD9-81ED-4DB2-BD59-A6C34878D82A}">
                    <a16:rowId xmlns:a16="http://schemas.microsoft.com/office/drawing/2014/main" val="205501564"/>
                  </a:ext>
                </a:extLst>
              </a:tr>
              <a:tr h="508637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Общественно-научные предметы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История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Всеобщая история.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extLst>
                  <a:ext uri="{0D108BD9-81ED-4DB2-BD59-A6C34878D82A}">
                    <a16:rowId xmlns:a16="http://schemas.microsoft.com/office/drawing/2014/main" val="4287242658"/>
                  </a:ext>
                </a:extLst>
              </a:tr>
              <a:tr h="2860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Обществознание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extLst>
                  <a:ext uri="{0D108BD9-81ED-4DB2-BD59-A6C34878D82A}">
                    <a16:rowId xmlns:a16="http://schemas.microsoft.com/office/drawing/2014/main" val="843382797"/>
                  </a:ext>
                </a:extLst>
              </a:tr>
              <a:tr h="2860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География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extLst>
                  <a:ext uri="{0D108BD9-81ED-4DB2-BD59-A6C34878D82A}">
                    <a16:rowId xmlns:a16="http://schemas.microsoft.com/office/drawing/2014/main" val="1966056546"/>
                  </a:ext>
                </a:extLst>
              </a:tr>
              <a:tr h="286070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Математика и информатика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Алгебра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extLst>
                  <a:ext uri="{0D108BD9-81ED-4DB2-BD59-A6C34878D82A}">
                    <a16:rowId xmlns:a16="http://schemas.microsoft.com/office/drawing/2014/main" val="1163479765"/>
                  </a:ext>
                </a:extLst>
              </a:tr>
              <a:tr h="2860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Геометрия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extLst>
                  <a:ext uri="{0D108BD9-81ED-4DB2-BD59-A6C34878D82A}">
                    <a16:rowId xmlns:a16="http://schemas.microsoft.com/office/drawing/2014/main" val="1801028818"/>
                  </a:ext>
                </a:extLst>
              </a:tr>
              <a:tr h="325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Вероятность и статистика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extLst>
                  <a:ext uri="{0D108BD9-81ED-4DB2-BD59-A6C34878D82A}">
                    <a16:rowId xmlns:a16="http://schemas.microsoft.com/office/drawing/2014/main" val="4261662312"/>
                  </a:ext>
                </a:extLst>
              </a:tr>
              <a:tr h="2860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Информатика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extLst>
                  <a:ext uri="{0D108BD9-81ED-4DB2-BD59-A6C34878D82A}">
                    <a16:rowId xmlns:a16="http://schemas.microsoft.com/office/drawing/2014/main" val="3024163994"/>
                  </a:ext>
                </a:extLst>
              </a:tr>
              <a:tr h="28607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Естественнонаучные предметы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Физика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extLst>
                  <a:ext uri="{0D108BD9-81ED-4DB2-BD59-A6C34878D82A}">
                    <a16:rowId xmlns:a16="http://schemas.microsoft.com/office/drawing/2014/main" val="2451772811"/>
                  </a:ext>
                </a:extLst>
              </a:tr>
              <a:tr h="2860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Биология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extLst>
                  <a:ext uri="{0D108BD9-81ED-4DB2-BD59-A6C34878D82A}">
                    <a16:rowId xmlns:a16="http://schemas.microsoft.com/office/drawing/2014/main" val="3109700347"/>
                  </a:ext>
                </a:extLst>
              </a:tr>
              <a:tr h="2860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Химия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extLst>
                  <a:ext uri="{0D108BD9-81ED-4DB2-BD59-A6C34878D82A}">
                    <a16:rowId xmlns:a16="http://schemas.microsoft.com/office/drawing/2014/main" val="4065584429"/>
                  </a:ext>
                </a:extLst>
              </a:tr>
              <a:tr h="32587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Искусство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ИЗО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extLst>
                  <a:ext uri="{0D108BD9-81ED-4DB2-BD59-A6C34878D82A}">
                    <a16:rowId xmlns:a16="http://schemas.microsoft.com/office/drawing/2014/main" val="2255387244"/>
                  </a:ext>
                </a:extLst>
              </a:tr>
              <a:tr h="2860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Музыка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extLst>
                  <a:ext uri="{0D108BD9-81ED-4DB2-BD59-A6C34878D82A}">
                    <a16:rowId xmlns:a16="http://schemas.microsoft.com/office/drawing/2014/main" val="4131272948"/>
                  </a:ext>
                </a:extLst>
              </a:tr>
              <a:tr h="3258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Труд </a:t>
                      </a:r>
                      <a:r>
                        <a:rPr lang="ru-RU" sz="1800" dirty="0" smtClean="0">
                          <a:effectLst/>
                        </a:rPr>
                        <a:t>(</a:t>
                      </a:r>
                      <a:r>
                        <a:rPr lang="ru-RU" sz="1600" dirty="0" smtClean="0">
                          <a:effectLst/>
                        </a:rPr>
                        <a:t>Технология</a:t>
                      </a:r>
                      <a:r>
                        <a:rPr lang="ru-RU" sz="1600" dirty="0">
                          <a:effectLst/>
                        </a:rPr>
                        <a:t>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Труд (Технология)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extLst>
                  <a:ext uri="{0D108BD9-81ED-4DB2-BD59-A6C34878D82A}">
                    <a16:rowId xmlns:a16="http://schemas.microsoft.com/office/drawing/2014/main" val="3655164711"/>
                  </a:ext>
                </a:extLst>
              </a:tr>
              <a:tr h="3258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Физическая культура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Физическая культура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extLst>
                  <a:ext uri="{0D108BD9-81ED-4DB2-BD59-A6C34878D82A}">
                    <a16:rowId xmlns:a16="http://schemas.microsoft.com/office/drawing/2014/main" val="329508975"/>
                  </a:ext>
                </a:extLst>
              </a:tr>
              <a:tr h="2860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ИТОГО: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34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07" marR="36107" marT="0" marB="0"/>
                </a:tc>
                <a:extLst>
                  <a:ext uri="{0D108BD9-81ED-4DB2-BD59-A6C34878D82A}">
                    <a16:rowId xmlns:a16="http://schemas.microsoft.com/office/drawing/2014/main" val="36113040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02932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5824106"/>
              </p:ext>
            </p:extLst>
          </p:nvPr>
        </p:nvGraphicFramePr>
        <p:xfrm>
          <a:off x="1644162" y="70341"/>
          <a:ext cx="10023229" cy="6583709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526675">
                  <a:extLst>
                    <a:ext uri="{9D8B030D-6E8A-4147-A177-3AD203B41FA5}">
                      <a16:colId xmlns:a16="http://schemas.microsoft.com/office/drawing/2014/main" val="4266702105"/>
                    </a:ext>
                  </a:extLst>
                </a:gridCol>
                <a:gridCol w="2362938">
                  <a:extLst>
                    <a:ext uri="{9D8B030D-6E8A-4147-A177-3AD203B41FA5}">
                      <a16:colId xmlns:a16="http://schemas.microsoft.com/office/drawing/2014/main" val="3820395373"/>
                    </a:ext>
                  </a:extLst>
                </a:gridCol>
                <a:gridCol w="1355908">
                  <a:extLst>
                    <a:ext uri="{9D8B030D-6E8A-4147-A177-3AD203B41FA5}">
                      <a16:colId xmlns:a16="http://schemas.microsoft.com/office/drawing/2014/main" val="3757592089"/>
                    </a:ext>
                  </a:extLst>
                </a:gridCol>
                <a:gridCol w="1888854">
                  <a:extLst>
                    <a:ext uri="{9D8B030D-6E8A-4147-A177-3AD203B41FA5}">
                      <a16:colId xmlns:a16="http://schemas.microsoft.com/office/drawing/2014/main" val="3832092814"/>
                    </a:ext>
                  </a:extLst>
                </a:gridCol>
                <a:gridCol w="1888854">
                  <a:extLst>
                    <a:ext uri="{9D8B030D-6E8A-4147-A177-3AD203B41FA5}">
                      <a16:colId xmlns:a16="http://schemas.microsoft.com/office/drawing/2014/main" val="2453289757"/>
                    </a:ext>
                  </a:extLst>
                </a:gridCol>
              </a:tblGrid>
              <a:tr h="360482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Предметные области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Учебные предметы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Количество часов в </a:t>
                      </a:r>
                      <a:r>
                        <a:rPr lang="ru-RU" sz="1800" dirty="0" smtClean="0">
                          <a:effectLst/>
                        </a:rPr>
                        <a:t>неделю</a:t>
                      </a: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2852086"/>
                  </a:ext>
                </a:extLst>
              </a:tr>
              <a:tr h="1615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8А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8Б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8В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extLst>
                  <a:ext uri="{0D108BD9-81ED-4DB2-BD59-A6C34878D82A}">
                    <a16:rowId xmlns:a16="http://schemas.microsoft.com/office/drawing/2014/main" val="676137945"/>
                  </a:ext>
                </a:extLst>
              </a:tr>
              <a:tr h="17625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Русский язык и литература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Русский язык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extLst>
                  <a:ext uri="{0D108BD9-81ED-4DB2-BD59-A6C34878D82A}">
                    <a16:rowId xmlns:a16="http://schemas.microsoft.com/office/drawing/2014/main" val="4227610556"/>
                  </a:ext>
                </a:extLst>
              </a:tr>
              <a:tr h="1762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Литература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extLst>
                  <a:ext uri="{0D108BD9-81ED-4DB2-BD59-A6C34878D82A}">
                    <a16:rowId xmlns:a16="http://schemas.microsoft.com/office/drawing/2014/main" val="2656870121"/>
                  </a:ext>
                </a:extLst>
              </a:tr>
              <a:tr h="5287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Иностранные языки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Иностранный язык (английский)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extLst>
                  <a:ext uri="{0D108BD9-81ED-4DB2-BD59-A6C34878D82A}">
                    <a16:rowId xmlns:a16="http://schemas.microsoft.com/office/drawing/2014/main" val="1702383265"/>
                  </a:ext>
                </a:extLst>
              </a:tr>
              <a:tr h="176254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Общественно-научные предметы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История 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extLst>
                  <a:ext uri="{0D108BD9-81ED-4DB2-BD59-A6C34878D82A}">
                    <a16:rowId xmlns:a16="http://schemas.microsoft.com/office/drawing/2014/main" val="1699416635"/>
                  </a:ext>
                </a:extLst>
              </a:tr>
              <a:tr h="1762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Обществознание 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extLst>
                  <a:ext uri="{0D108BD9-81ED-4DB2-BD59-A6C34878D82A}">
                    <a16:rowId xmlns:a16="http://schemas.microsoft.com/office/drawing/2014/main" val="812192123"/>
                  </a:ext>
                </a:extLst>
              </a:tr>
              <a:tr h="1762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География 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extLst>
                  <a:ext uri="{0D108BD9-81ED-4DB2-BD59-A6C34878D82A}">
                    <a16:rowId xmlns:a16="http://schemas.microsoft.com/office/drawing/2014/main" val="1276288699"/>
                  </a:ext>
                </a:extLst>
              </a:tr>
              <a:tr h="176254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Математика и информатика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Алгебра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extLst>
                  <a:ext uri="{0D108BD9-81ED-4DB2-BD59-A6C34878D82A}">
                    <a16:rowId xmlns:a16="http://schemas.microsoft.com/office/drawing/2014/main" val="1222519199"/>
                  </a:ext>
                </a:extLst>
              </a:tr>
              <a:tr h="1762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Геометрия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extLst>
                  <a:ext uri="{0D108BD9-81ED-4DB2-BD59-A6C34878D82A}">
                    <a16:rowId xmlns:a16="http://schemas.microsoft.com/office/drawing/2014/main" val="1504642608"/>
                  </a:ext>
                </a:extLst>
              </a:tr>
              <a:tr h="3525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Вероятность и статистика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extLst>
                  <a:ext uri="{0D108BD9-81ED-4DB2-BD59-A6C34878D82A}">
                    <a16:rowId xmlns:a16="http://schemas.microsoft.com/office/drawing/2014/main" val="2447418698"/>
                  </a:ext>
                </a:extLst>
              </a:tr>
              <a:tr h="1762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Информатика 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extLst>
                  <a:ext uri="{0D108BD9-81ED-4DB2-BD59-A6C34878D82A}">
                    <a16:rowId xmlns:a16="http://schemas.microsoft.com/office/drawing/2014/main" val="1390703651"/>
                  </a:ext>
                </a:extLst>
              </a:tr>
              <a:tr h="176254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Естественнонаучные предметы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Физика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extLst>
                  <a:ext uri="{0D108BD9-81ED-4DB2-BD59-A6C34878D82A}">
                    <a16:rowId xmlns:a16="http://schemas.microsoft.com/office/drawing/2014/main" val="2046133006"/>
                  </a:ext>
                </a:extLst>
              </a:tr>
              <a:tr h="1762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Биология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extLst>
                  <a:ext uri="{0D108BD9-81ED-4DB2-BD59-A6C34878D82A}">
                    <a16:rowId xmlns:a16="http://schemas.microsoft.com/office/drawing/2014/main" val="350832732"/>
                  </a:ext>
                </a:extLst>
              </a:tr>
              <a:tr h="1762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Химия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extLst>
                  <a:ext uri="{0D108BD9-81ED-4DB2-BD59-A6C34878D82A}">
                    <a16:rowId xmlns:a16="http://schemas.microsoft.com/office/drawing/2014/main" val="2699862890"/>
                  </a:ext>
                </a:extLst>
              </a:tr>
              <a:tr h="3525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Труд (Технология)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Труд (Технология) 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extLst>
                  <a:ext uri="{0D108BD9-81ED-4DB2-BD59-A6C34878D82A}">
                    <a16:rowId xmlns:a16="http://schemas.microsoft.com/office/drawing/2014/main" val="3690257608"/>
                  </a:ext>
                </a:extLst>
              </a:tr>
              <a:tr h="3525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Физическая культура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Физическая культура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extLst>
                  <a:ext uri="{0D108BD9-81ED-4DB2-BD59-A6C34878D82A}">
                    <a16:rowId xmlns:a16="http://schemas.microsoft.com/office/drawing/2014/main" val="738774974"/>
                  </a:ext>
                </a:extLst>
              </a:tr>
              <a:tr h="5287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ОБЗР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ОБЗР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extLst>
                  <a:ext uri="{0D108BD9-81ED-4DB2-BD59-A6C34878D82A}">
                    <a16:rowId xmlns:a16="http://schemas.microsoft.com/office/drawing/2014/main" val="453219670"/>
                  </a:ext>
                </a:extLst>
              </a:tr>
              <a:tr h="1778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ИТОГО: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34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08" marR="41808" marT="0" marB="0"/>
                </a:tc>
                <a:extLst>
                  <a:ext uri="{0D108BD9-81ED-4DB2-BD59-A6C34878D82A}">
                    <a16:rowId xmlns:a16="http://schemas.microsoft.com/office/drawing/2014/main" val="4132484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20318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4730" y="133355"/>
            <a:ext cx="10591800" cy="64633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3"/>
                </a:solidFill>
              </a:rPr>
              <a:t>Внеурочная деятельность</a:t>
            </a:r>
            <a:endParaRPr lang="ru-RU" dirty="0">
              <a:solidFill>
                <a:schemeClr val="accent3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06742"/>
              </p:ext>
            </p:extLst>
          </p:nvPr>
        </p:nvGraphicFramePr>
        <p:xfrm>
          <a:off x="797860" y="1004047"/>
          <a:ext cx="10524564" cy="49126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24564">
                  <a:extLst>
                    <a:ext uri="{9D8B030D-6E8A-4147-A177-3AD203B41FA5}">
                      <a16:colId xmlns:a16="http://schemas.microsoft.com/office/drawing/2014/main" val="3511298742"/>
                    </a:ext>
                  </a:extLst>
                </a:gridCol>
              </a:tblGrid>
              <a:tr h="491265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6000"/>
                        </a:lnSpc>
                        <a:spcAft>
                          <a:spcPts val="0"/>
                        </a:spcAft>
                        <a:buFont typeface="+mj-lt"/>
                        <a:buAutoNum type="romanUcPeriod"/>
                      </a:pPr>
                      <a:endParaRPr lang="ru-RU" sz="240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6000"/>
                        </a:lnSpc>
                        <a:spcAft>
                          <a:spcPts val="0"/>
                        </a:spcAft>
                        <a:buFont typeface="+mj-lt"/>
                        <a:buAutoNum type="romanUcPeriod"/>
                      </a:pPr>
                      <a:r>
                        <a:rPr lang="ru-RU" sz="2400" dirty="0" smtClean="0">
                          <a:solidFill>
                            <a:schemeClr val="accent3"/>
                          </a:solidFill>
                          <a:effectLst/>
                        </a:rPr>
                        <a:t>Обязательная </a:t>
                      </a:r>
                      <a:r>
                        <a:rPr lang="ru-RU" sz="2400" dirty="0">
                          <a:solidFill>
                            <a:schemeClr val="accent3"/>
                          </a:solidFill>
                          <a:effectLst/>
                        </a:rPr>
                        <a:t>часть ВД (3 часа</a:t>
                      </a:r>
                      <a:r>
                        <a:rPr lang="ru-RU" sz="2400" dirty="0" smtClean="0">
                          <a:solidFill>
                            <a:schemeClr val="accent3"/>
                          </a:solidFill>
                          <a:effectLst/>
                        </a:rPr>
                        <a:t>):</a:t>
                      </a:r>
                      <a:endParaRPr lang="en-US" sz="2400" dirty="0" smtClean="0">
                        <a:solidFill>
                          <a:schemeClr val="accent3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6000"/>
                        </a:lnSpc>
                        <a:spcAft>
                          <a:spcPts val="0"/>
                        </a:spcAft>
                        <a:buFont typeface="+mj-lt"/>
                        <a:buAutoNum type="romanUcPeriod"/>
                      </a:pPr>
                      <a:endParaRPr lang="en-US" sz="240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06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2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Разговоры </a:t>
                      </a:r>
                      <a:r>
                        <a:rPr lang="ru-RU" sz="24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о важном.</a:t>
                      </a:r>
                    </a:p>
                    <a:p>
                      <a:pPr marL="342900" lvl="0" indent="-342900">
                        <a:lnSpc>
                          <a:spcPct val="106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24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Россия-мои горизонты (профориентация).</a:t>
                      </a:r>
                    </a:p>
                    <a:p>
                      <a:pPr marL="342900" lvl="0" indent="-342900">
                        <a:lnSpc>
                          <a:spcPct val="106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24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Функциональная грамотность.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marL="0" lvl="0" indent="0">
                        <a:lnSpc>
                          <a:spcPct val="106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400" dirty="0" smtClean="0">
                          <a:solidFill>
                            <a:schemeClr val="accent3"/>
                          </a:solidFill>
                          <a:effectLst/>
                        </a:rPr>
                        <a:t>II.</a:t>
                      </a:r>
                      <a:r>
                        <a:rPr lang="ru-RU" sz="2400" dirty="0" smtClean="0">
                          <a:solidFill>
                            <a:schemeClr val="accent3"/>
                          </a:solidFill>
                          <a:effectLst/>
                        </a:rPr>
                        <a:t>Вариативная </a:t>
                      </a:r>
                      <a:r>
                        <a:rPr lang="ru-RU" sz="2400" dirty="0">
                          <a:solidFill>
                            <a:schemeClr val="accent3"/>
                          </a:solidFill>
                          <a:effectLst/>
                        </a:rPr>
                        <a:t>часть ВД (7часов</a:t>
                      </a:r>
                      <a:r>
                        <a:rPr lang="ru-RU" sz="2400" dirty="0" smtClean="0">
                          <a:solidFill>
                            <a:schemeClr val="accent3"/>
                          </a:solidFill>
                          <a:effectLst/>
                        </a:rPr>
                        <a:t>)</a:t>
                      </a:r>
                    </a:p>
                    <a:p>
                      <a:pPr marL="0" lvl="0" indent="0">
                        <a:lnSpc>
                          <a:spcPct val="106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240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06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400" b="1" kern="1200" dirty="0" smtClean="0">
                          <a:solidFill>
                            <a:schemeClr val="accent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Дополнительное  изучение учебных предметов</a:t>
                      </a:r>
                      <a:endParaRPr lang="en-US" sz="2400" b="1" kern="1200" dirty="0" smtClean="0">
                        <a:solidFill>
                          <a:schemeClr val="accent4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lnSpc>
                          <a:spcPct val="106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400" b="1" kern="1200" dirty="0" smtClean="0">
                          <a:solidFill>
                            <a:schemeClr val="accent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Развитие личности и самореализации обучающихся</a:t>
                      </a:r>
                    </a:p>
                    <a:p>
                      <a:pPr marL="0" lvl="0" indent="0">
                        <a:lnSpc>
                          <a:spcPct val="106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400" b="1" kern="1200" dirty="0" smtClean="0">
                          <a:solidFill>
                            <a:schemeClr val="accent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Удовлетворение социальных интересов и потребностей обучающихся.</a:t>
                      </a:r>
                      <a:endParaRPr lang="ru-RU" sz="24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0885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637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 smtClean="0">
                <a:solidFill>
                  <a:schemeClr val="accent3">
                    <a:lumMod val="75000"/>
                  </a:schemeClr>
                </a:solidFill>
              </a:rPr>
              <a:t>Промежуточная аттестация</a:t>
            </a:r>
            <a:endParaRPr lang="ru-RU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Рисунок SmartArt 4"/>
          <p:cNvPicPr>
            <a:picLocks noGrp="1" noChangeAspect="1"/>
          </p:cNvPicPr>
          <p:nvPr>
            <p:ph type="dgm" sz="quarter" idx="14"/>
          </p:nvPr>
        </p:nvPicPr>
        <p:blipFill>
          <a:blip r:embed="rId2"/>
          <a:stretch>
            <a:fillRect/>
          </a:stretch>
        </p:blipFill>
        <p:spPr>
          <a:xfrm>
            <a:off x="2813136" y="1559658"/>
            <a:ext cx="6636065" cy="334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4451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>
                <a:solidFill>
                  <a:schemeClr val="accent3">
                    <a:lumMod val="75000"/>
                  </a:schemeClr>
                </a:solidFill>
              </a:rPr>
              <a:t>Каникулы</a:t>
            </a:r>
            <a:endParaRPr lang="ru-RU" sz="32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Рисунок SmartArt 4"/>
          <p:cNvPicPr>
            <a:picLocks noGrp="1" noChangeAspect="1"/>
          </p:cNvPicPr>
          <p:nvPr>
            <p:ph type="dgm" sz="quarter" idx="14"/>
          </p:nvPr>
        </p:nvPicPr>
        <p:blipFill>
          <a:blip r:embed="rId2"/>
          <a:stretch>
            <a:fillRect/>
          </a:stretch>
        </p:blipFill>
        <p:spPr>
          <a:xfrm>
            <a:off x="1474812" y="1424695"/>
            <a:ext cx="8574858" cy="3850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9247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CCC"/>
          </a:solidFill>
        </p:spPr>
        <p:txBody>
          <a:bodyPr anchor="ctr"/>
          <a:lstStyle/>
          <a:p>
            <a:pPr algn="ctr"/>
            <a:r>
              <a:rPr lang="ru-RU" dirty="0" smtClean="0"/>
              <a:t>Оценочный мониторинг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ru-RU" sz="4000" b="1" dirty="0" smtClean="0"/>
              <a:t>ВПР</a:t>
            </a:r>
          </a:p>
          <a:p>
            <a:r>
              <a:rPr lang="ru-RU" sz="4000" b="1" dirty="0" smtClean="0"/>
              <a:t>Промежуточная аттестация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17839095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60612" y="892628"/>
            <a:ext cx="8915400" cy="3777622"/>
          </a:xfrm>
          <a:solidFill>
            <a:srgbClr val="FFFFCC"/>
          </a:solidFill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Новый год уже наступает!</a:t>
            </a:r>
          </a:p>
          <a:p>
            <a:pPr marL="0" indent="0" algn="ctr">
              <a:buNone/>
            </a:pP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Ждут вас за дверью новые чудеса.</a:t>
            </a:r>
          </a:p>
          <a:p>
            <a:pPr marL="0" indent="0" algn="ctr">
              <a:buNone/>
            </a:pP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Каждый из вас сердцем своим понимает,</a:t>
            </a:r>
          </a:p>
          <a:p>
            <a:pPr marL="0" indent="0" algn="ctr">
              <a:buNone/>
            </a:pP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начинается новая полоса.</a:t>
            </a:r>
            <a:endParaRPr lang="ru-RU" sz="3200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6545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1812" y="148629"/>
            <a:ext cx="7888941" cy="646332"/>
          </a:xfrm>
        </p:spPr>
        <p:txBody>
          <a:bodyPr/>
          <a:lstStyle/>
          <a:p>
            <a:r>
              <a:rPr lang="ru-RU" sz="2400" dirty="0" smtClean="0">
                <a:solidFill>
                  <a:srgbClr val="C00000"/>
                </a:solidFill>
              </a:rPr>
              <a:t>Кадровый состав «Лицея инновационных технологий»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4" name="Диаграмма 3"/>
          <p:cNvGraphicFramePr/>
          <p:nvPr>
            <p:extLst/>
          </p:nvPr>
        </p:nvGraphicFramePr>
        <p:xfrm>
          <a:off x="846464" y="2070846"/>
          <a:ext cx="4514430" cy="2552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065059" y="1391469"/>
            <a:ext cx="7315199" cy="458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2700" algn="ctr">
              <a:lnSpc>
                <a:spcPct val="150000"/>
              </a:lnSpc>
              <a:spcAft>
                <a:spcPts val="0"/>
              </a:spcAft>
              <a:tabLst>
                <a:tab pos="3295650" algn="l"/>
                <a:tab pos="3932555" algn="l"/>
              </a:tabLst>
            </a:pP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Динамика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получения ВКК  за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три года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/>
          <p:cNvGraphicFramePr/>
          <p:nvPr>
            <p:extLst/>
          </p:nvPr>
        </p:nvGraphicFramePr>
        <p:xfrm>
          <a:off x="6329082" y="2070846"/>
          <a:ext cx="5047130" cy="2552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Рисунок 6" descr="Изображение выглядит как Графика, логотип, Цвет электрик, графический дизайн&#10;&#10;Автоматически созданное описание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9533" y="141351"/>
            <a:ext cx="717176" cy="65361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129533" y="1480211"/>
            <a:ext cx="22313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категорий</a:t>
            </a:r>
          </a:p>
        </p:txBody>
      </p:sp>
    </p:spTree>
    <p:extLst>
      <p:ext uri="{BB962C8B-B14F-4D97-AF65-F5344CB8AC3E}">
        <p14:creationId xmlns:p14="http://schemas.microsoft.com/office/powerpoint/2010/main" val="331861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Содержимое 2"/>
          <p:cNvSpPr>
            <a:spLocks noGrp="1"/>
          </p:cNvSpPr>
          <p:nvPr>
            <p:ph idx="1"/>
          </p:nvPr>
        </p:nvSpPr>
        <p:spPr>
          <a:xfrm>
            <a:off x="2438400" y="908051"/>
            <a:ext cx="7772400" cy="5222875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3600" dirty="0"/>
              <a:t>В  лицее </a:t>
            </a:r>
            <a:r>
              <a:rPr lang="ru-RU" altLang="ru-RU" sz="3600" b="1" i="1" dirty="0">
                <a:solidFill>
                  <a:srgbClr val="0070C0"/>
                </a:solidFill>
              </a:rPr>
              <a:t>18 </a:t>
            </a:r>
            <a:r>
              <a:rPr lang="ru-RU" altLang="ru-RU" sz="3600" dirty="0"/>
              <a:t>классов, в которых на конец   учебного года </a:t>
            </a:r>
            <a:r>
              <a:rPr lang="ru-RU" altLang="ru-RU" sz="3600" dirty="0" smtClean="0"/>
              <a:t>обучался </a:t>
            </a:r>
            <a:r>
              <a:rPr lang="ru-RU" altLang="ru-RU" sz="3600" b="1" i="1" dirty="0">
                <a:solidFill>
                  <a:srgbClr val="0070C0"/>
                </a:solidFill>
              </a:rPr>
              <a:t>501</a:t>
            </a:r>
            <a:r>
              <a:rPr lang="ru-RU" altLang="ru-RU" sz="3600" b="1" i="1" dirty="0">
                <a:solidFill>
                  <a:srgbClr val="002060"/>
                </a:solidFill>
              </a:rPr>
              <a:t> </a:t>
            </a:r>
            <a:r>
              <a:rPr lang="ru-RU" altLang="ru-RU" sz="3600" dirty="0"/>
              <a:t>человек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3600" b="1" i="1" dirty="0">
                <a:solidFill>
                  <a:srgbClr val="0070C0"/>
                </a:solidFill>
              </a:rPr>
              <a:t>444</a:t>
            </a:r>
            <a:r>
              <a:rPr lang="ru-RU" altLang="ru-RU" sz="3600" b="1" dirty="0">
                <a:solidFill>
                  <a:srgbClr val="0070C0"/>
                </a:solidFill>
              </a:rPr>
              <a:t> </a:t>
            </a:r>
            <a:r>
              <a:rPr lang="ru-RU" altLang="ru-RU" sz="3600" dirty="0" smtClean="0"/>
              <a:t>обучающихся</a:t>
            </a:r>
            <a:r>
              <a:rPr lang="ru-RU" altLang="ru-RU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ru-RU" altLang="ru-RU" sz="3600" dirty="0" smtClean="0"/>
              <a:t>закончили </a:t>
            </a:r>
            <a:r>
              <a:rPr lang="ru-RU" altLang="ru-RU" sz="3600" dirty="0"/>
              <a:t>учебный </a:t>
            </a:r>
            <a:r>
              <a:rPr lang="ru-RU" altLang="ru-RU" sz="3600" dirty="0" smtClean="0"/>
              <a:t>год без троек - это </a:t>
            </a:r>
            <a:r>
              <a:rPr lang="ru-RU" altLang="ru-RU" sz="3600" dirty="0"/>
              <a:t>составляет </a:t>
            </a:r>
            <a:r>
              <a:rPr lang="ru-RU" altLang="ru-RU" sz="3600" b="1" i="1" dirty="0">
                <a:solidFill>
                  <a:srgbClr val="0070C0"/>
                </a:solidFill>
              </a:rPr>
              <a:t>89% </a:t>
            </a:r>
            <a:r>
              <a:rPr lang="ru-RU" altLang="ru-RU" sz="3600" dirty="0"/>
              <a:t>от </a:t>
            </a:r>
            <a:r>
              <a:rPr lang="ru-RU" altLang="ru-RU" sz="3600" dirty="0" smtClean="0"/>
              <a:t>числа обучающихся</a:t>
            </a:r>
            <a:r>
              <a:rPr lang="ru-RU" altLang="ru-RU" sz="3600" dirty="0"/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3600" b="1" dirty="0">
                <a:solidFill>
                  <a:srgbClr val="0070C0"/>
                </a:solidFill>
              </a:rPr>
              <a:t>45</a:t>
            </a:r>
            <a:r>
              <a:rPr lang="ru-RU" altLang="ru-RU" sz="3600" dirty="0"/>
              <a:t> человек </a:t>
            </a:r>
            <a:r>
              <a:rPr lang="ru-RU" altLang="ru-RU" sz="3600" dirty="0" smtClean="0"/>
              <a:t>закончило  </a:t>
            </a:r>
            <a:r>
              <a:rPr lang="ru-RU" altLang="ru-RU" sz="3600" dirty="0"/>
              <a:t>на «отлично».</a:t>
            </a:r>
          </a:p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189547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4503061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 smtClean="0">
                <a:latin typeface="+mn-lt"/>
              </a:rPr>
              <a:t>По итогам учебного года показатели  по лицею следующие: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ru-RU" b="1" dirty="0" smtClean="0"/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92</a:t>
            </a:r>
            <a:r>
              <a:rPr lang="ru-RU" sz="5400" b="1" dirty="0" smtClean="0">
                <a:solidFill>
                  <a:srgbClr val="0070C0"/>
                </a:solidFill>
              </a:rPr>
              <a:t> </a:t>
            </a:r>
            <a:r>
              <a:rPr lang="ru-RU" sz="5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%</a:t>
            </a:r>
            <a:r>
              <a:rPr lang="ru-RU" sz="5400" b="1" dirty="0">
                <a:solidFill>
                  <a:srgbClr val="0070C0"/>
                </a:solidFill>
              </a:rPr>
              <a:t> </a:t>
            </a:r>
            <a:r>
              <a:rPr lang="ru-RU" sz="4000" b="1" dirty="0"/>
              <a:t>- процент качества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4,</a:t>
            </a:r>
            <a:r>
              <a:rPr lang="ru-RU" sz="5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  <a:r>
              <a:rPr lang="ru-RU" sz="5400" b="1" dirty="0" smtClean="0">
                <a:solidFill>
                  <a:srgbClr val="0070C0"/>
                </a:solidFill>
              </a:rPr>
              <a:t> </a:t>
            </a:r>
            <a:r>
              <a:rPr lang="ru-RU" sz="4000" b="1" dirty="0"/>
              <a:t>– средний балл</a:t>
            </a:r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769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2438400" y="476251"/>
          <a:ext cx="7772400" cy="6196013"/>
        </p:xfrm>
        <a:graphic>
          <a:graphicData uri="http://schemas.openxmlformats.org/drawingml/2006/table">
            <a:tbl>
              <a:tblPr/>
              <a:tblGrid>
                <a:gridCol w="1497013">
                  <a:extLst>
                    <a:ext uri="{9D8B030D-6E8A-4147-A177-3AD203B41FA5}">
                      <a16:colId xmlns:a16="http://schemas.microsoft.com/office/drawing/2014/main" val="199696710"/>
                    </a:ext>
                  </a:extLst>
                </a:gridCol>
                <a:gridCol w="2389187">
                  <a:extLst>
                    <a:ext uri="{9D8B030D-6E8A-4147-A177-3AD203B41FA5}">
                      <a16:colId xmlns:a16="http://schemas.microsoft.com/office/drawing/2014/main" val="2217028969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1615466684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615702158"/>
                    </a:ext>
                  </a:extLst>
                </a:gridCol>
              </a:tblGrid>
              <a:tr h="728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Класс</a:t>
                      </a:r>
                      <a:endParaRPr kumimoji="0" lang="ru-RU" alt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ru-RU" alt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Классный  руководитель</a:t>
                      </a:r>
                      <a:endParaRPr kumimoji="0" lang="ru-RU" alt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Качество знаний </a:t>
                      </a:r>
                      <a:endParaRPr kumimoji="0" lang="ru-RU" alt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Средний балл</a:t>
                      </a:r>
                      <a:endParaRPr kumimoji="0" lang="ru-RU" alt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269107"/>
                  </a:ext>
                </a:extLst>
              </a:tr>
              <a:tr h="9112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        5А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CD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Голубева Л.И.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CD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93%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CD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4,7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C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196385"/>
                  </a:ext>
                </a:extLst>
              </a:tr>
              <a:tr h="9112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        5Б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E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Черепанова Е.А.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E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89%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E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4,5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E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834668"/>
                  </a:ext>
                </a:extLst>
              </a:tr>
              <a:tr h="9112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    5В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CD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Назина А.А.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CD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88%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CD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4,6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C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434058"/>
                  </a:ext>
                </a:extLst>
              </a:tr>
              <a:tr h="9112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  6А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E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Дубинская И.А.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E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90%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E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4,5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E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088338"/>
                  </a:ext>
                </a:extLst>
              </a:tr>
              <a:tr h="9112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 6Б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CD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Филимонова Н.В.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CD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87%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CD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4,5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C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019333"/>
                  </a:ext>
                </a:extLst>
              </a:tr>
              <a:tr h="9112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 6В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E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Гончаренко Н.Н.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E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93%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E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4,5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E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66917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700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2438400" y="404813"/>
          <a:ext cx="7772400" cy="6194428"/>
        </p:xfrm>
        <a:graphic>
          <a:graphicData uri="http://schemas.openxmlformats.org/drawingml/2006/table">
            <a:tbl>
              <a:tblPr/>
              <a:tblGrid>
                <a:gridCol w="1570038">
                  <a:extLst>
                    <a:ext uri="{9D8B030D-6E8A-4147-A177-3AD203B41FA5}">
                      <a16:colId xmlns:a16="http://schemas.microsoft.com/office/drawing/2014/main" val="853775090"/>
                    </a:ext>
                  </a:extLst>
                </a:gridCol>
                <a:gridCol w="2316162">
                  <a:extLst>
                    <a:ext uri="{9D8B030D-6E8A-4147-A177-3AD203B41FA5}">
                      <a16:colId xmlns:a16="http://schemas.microsoft.com/office/drawing/2014/main" val="2982263816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776443307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758894665"/>
                    </a:ext>
                  </a:extLst>
                </a:gridCol>
              </a:tblGrid>
              <a:tr h="741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Класс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Классный  руководитель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Качество знаний 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Средний балл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2386138"/>
                  </a:ext>
                </a:extLst>
              </a:tr>
              <a:tr h="1090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7А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CD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Шекера Г.В.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CD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89%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CD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4,6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C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340008"/>
                  </a:ext>
                </a:extLst>
              </a:tr>
              <a:tr h="1090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7Б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E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Лысова И.И.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E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93%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E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4,6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E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455413"/>
                  </a:ext>
                </a:extLst>
              </a:tr>
              <a:tr h="1090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7В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CD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Подзорова Т.Е.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CD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89%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CD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4,6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C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001811"/>
                  </a:ext>
                </a:extLst>
              </a:tr>
              <a:tr h="1090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8А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E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Мельник А.А.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E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93%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E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4,7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E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373120"/>
                  </a:ext>
                </a:extLst>
              </a:tr>
              <a:tr h="1090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8Б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CD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Горлова Т.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CD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81%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CD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4,4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C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730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2084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mtClean="0"/>
              <a:t>Лучшие показатели</a:t>
            </a:r>
          </a:p>
        </p:txBody>
      </p:sp>
      <p:sp>
        <p:nvSpPr>
          <p:cNvPr id="36867" name="Объект 2"/>
          <p:cNvSpPr>
            <a:spLocks noGrp="1"/>
          </p:cNvSpPr>
          <p:nvPr>
            <p:ph idx="1"/>
          </p:nvPr>
        </p:nvSpPr>
        <p:spPr>
          <a:xfrm>
            <a:off x="2063750" y="1600201"/>
            <a:ext cx="8147050" cy="4530725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buNone/>
              <a:defRPr/>
            </a:pPr>
            <a:r>
              <a:rPr lang="ru-RU" dirty="0" smtClean="0"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11Б   100% - классный руководитель  </a:t>
            </a:r>
            <a:r>
              <a:rPr lang="ru-RU" dirty="0" err="1" smtClean="0"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Лавинова</a:t>
            </a:r>
            <a:r>
              <a:rPr lang="ru-RU" dirty="0" smtClean="0"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Т.В.</a:t>
            </a:r>
          </a:p>
          <a:p>
            <a:pPr marL="0" indent="0" algn="just">
              <a:lnSpc>
                <a:spcPct val="115000"/>
              </a:lnSpc>
              <a:buNone/>
              <a:defRPr/>
            </a:pPr>
            <a:r>
              <a:rPr lang="ru-RU" dirty="0" smtClean="0"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5А     93% - классный руководитель  Голубева Л.И. </a:t>
            </a:r>
          </a:p>
          <a:p>
            <a:pPr marL="0" indent="0" algn="just">
              <a:lnSpc>
                <a:spcPct val="115000"/>
              </a:lnSpc>
              <a:buNone/>
              <a:defRPr/>
            </a:pPr>
            <a:r>
              <a:rPr lang="ru-RU" dirty="0" smtClean="0"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6А    90% - классный руководитель  Дубинская И.А.</a:t>
            </a:r>
          </a:p>
          <a:p>
            <a:pPr marL="0" indent="0" algn="just">
              <a:lnSpc>
                <a:spcPct val="115000"/>
              </a:lnSpc>
              <a:buNone/>
              <a:defRPr/>
            </a:pPr>
            <a:r>
              <a:rPr lang="ru-RU" dirty="0" smtClean="0"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6В   93% -классный руководитель  Гончаренко Н.Н.</a:t>
            </a:r>
          </a:p>
          <a:p>
            <a:pPr marL="0" indent="0" algn="just">
              <a:lnSpc>
                <a:spcPct val="115000"/>
              </a:lnSpc>
              <a:buNone/>
              <a:defRPr/>
            </a:pPr>
            <a:r>
              <a:rPr lang="ru-RU" dirty="0" smtClean="0"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7Б    93% -     классный руководитель  Лысова И.И.</a:t>
            </a:r>
          </a:p>
          <a:p>
            <a:pPr marL="0" indent="0" algn="just">
              <a:lnSpc>
                <a:spcPct val="115000"/>
              </a:lnSpc>
              <a:buNone/>
              <a:defRPr/>
            </a:pPr>
            <a:r>
              <a:rPr lang="ru-RU" dirty="0" smtClean="0"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8А     93% - классный руководитель  Мельник А.А.</a:t>
            </a:r>
          </a:p>
          <a:p>
            <a:pPr marL="0" indent="0" algn="just">
              <a:lnSpc>
                <a:spcPct val="115000"/>
              </a:lnSpc>
              <a:buNone/>
              <a:defRPr/>
            </a:pPr>
            <a:r>
              <a:rPr lang="ru-RU" dirty="0" smtClean="0"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11А  93% -классный руководитель  </a:t>
            </a:r>
            <a:r>
              <a:rPr lang="ru-RU" dirty="0" err="1" smtClean="0"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Вихрянова</a:t>
            </a:r>
            <a:r>
              <a:rPr lang="ru-RU" dirty="0" smtClean="0"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Е.Ю.</a:t>
            </a:r>
          </a:p>
          <a:p>
            <a:pPr marL="0" indent="0">
              <a:defRPr/>
            </a:pPr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2094955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Заголовок 1"/>
          <p:cNvSpPr>
            <a:spLocks noGrp="1"/>
          </p:cNvSpPr>
          <p:nvPr>
            <p:ph type="title"/>
          </p:nvPr>
        </p:nvSpPr>
        <p:spPr>
          <a:xfrm>
            <a:off x="2329156" y="246041"/>
            <a:ext cx="8911687" cy="844205"/>
          </a:xfrm>
        </p:spPr>
        <p:txBody>
          <a:bodyPr>
            <a:normAutofit/>
          </a:bodyPr>
          <a:lstStyle/>
          <a:p>
            <a:pPr algn="ctr"/>
            <a:r>
              <a:rPr lang="ru-RU" altLang="ru-RU" sz="4000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Получили аттестаты особого образца</a:t>
            </a:r>
            <a:endParaRPr lang="ru-RU" alt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0963" name="Объект 2"/>
          <p:cNvSpPr>
            <a:spLocks noGrp="1"/>
          </p:cNvSpPr>
          <p:nvPr>
            <p:ph idx="1"/>
          </p:nvPr>
        </p:nvSpPr>
        <p:spPr>
          <a:xfrm>
            <a:off x="2438400" y="1600200"/>
            <a:ext cx="7772400" cy="4997450"/>
          </a:xfrm>
          <a:extLst/>
        </p:spPr>
        <p:txBody>
          <a:bodyPr numCol="2"/>
          <a:lstStyle/>
          <a:p>
            <a:pPr marL="0" indent="0" algn="just">
              <a:lnSpc>
                <a:spcPct val="115000"/>
              </a:lnSpc>
              <a:spcBef>
                <a:spcPts val="500"/>
              </a:spcBef>
              <a:spcAft>
                <a:spcPts val="600"/>
              </a:spcAft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1.Владович Роман, 9А</a:t>
            </a:r>
            <a:endParaRPr lang="ru-RU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5000"/>
              </a:lnSpc>
              <a:spcBef>
                <a:spcPts val="500"/>
              </a:spcBef>
              <a:spcAft>
                <a:spcPts val="600"/>
              </a:spcAft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2.Муренький Алексей, 9А</a:t>
            </a:r>
            <a:endParaRPr lang="ru-RU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5000"/>
              </a:lnSpc>
              <a:spcBef>
                <a:spcPts val="500"/>
              </a:spcBef>
              <a:spcAft>
                <a:spcPts val="600"/>
              </a:spcAft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3.Заец Иван, 9А</a:t>
            </a:r>
            <a:endParaRPr lang="ru-RU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5000"/>
              </a:lnSpc>
              <a:spcBef>
                <a:spcPts val="500"/>
              </a:spcBef>
              <a:spcAft>
                <a:spcPts val="600"/>
              </a:spcAft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4.Шилина Ева, 9А</a:t>
            </a:r>
            <a:endParaRPr lang="ru-RU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5000"/>
              </a:lnSpc>
              <a:spcBef>
                <a:spcPts val="500"/>
              </a:spcBef>
              <a:spcAft>
                <a:spcPts val="600"/>
              </a:spcAft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5.Гущина Алина, 9Б</a:t>
            </a:r>
            <a:endParaRPr lang="ru-RU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5000"/>
              </a:lnSpc>
              <a:spcBef>
                <a:spcPts val="500"/>
              </a:spcBef>
              <a:spcAft>
                <a:spcPts val="600"/>
              </a:spcAft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6.Хамидулина Арина, 9В</a:t>
            </a:r>
            <a:endParaRPr lang="ru-RU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5000"/>
              </a:lnSpc>
              <a:spcBef>
                <a:spcPts val="500"/>
              </a:spcBef>
              <a:spcAft>
                <a:spcPts val="600"/>
              </a:spcAft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7.Филонова Екатерина, 9В</a:t>
            </a:r>
            <a:endParaRPr lang="ru-RU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5000"/>
              </a:lnSpc>
              <a:spcBef>
                <a:spcPts val="500"/>
              </a:spcBef>
              <a:spcAft>
                <a:spcPts val="600"/>
              </a:spcAft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8.Кучун Дмитрий, 9В</a:t>
            </a:r>
            <a:endParaRPr lang="ru-RU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5000"/>
              </a:lnSpc>
              <a:spcBef>
                <a:spcPts val="500"/>
              </a:spcBef>
              <a:spcAft>
                <a:spcPts val="600"/>
              </a:spcAft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9.Сабитов Тимофей, 9В</a:t>
            </a:r>
            <a:endParaRPr lang="ru-RU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5000"/>
              </a:lnSpc>
              <a:spcBef>
                <a:spcPts val="500"/>
              </a:spcBef>
              <a:spcAft>
                <a:spcPts val="600"/>
              </a:spcAft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10.Кухаренко Демид, 9В</a:t>
            </a:r>
            <a:endParaRPr lang="ru-RU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defRPr/>
            </a:pPr>
            <a:endParaRPr lang="ru-RU" altLang="ru-RU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62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797</TotalTime>
  <Words>1894</Words>
  <Application>Microsoft Office PowerPoint</Application>
  <PresentationFormat>Широкоэкранный</PresentationFormat>
  <Paragraphs>968</Paragraphs>
  <Slides>27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3" baseType="lpstr">
      <vt:lpstr>Arial</vt:lpstr>
      <vt:lpstr>Calibri</vt:lpstr>
      <vt:lpstr>Times New Roman</vt:lpstr>
      <vt:lpstr>Wingdings</vt:lpstr>
      <vt:lpstr>Wingdings 3</vt:lpstr>
      <vt:lpstr>Легкий дым</vt:lpstr>
      <vt:lpstr>Конференция для  6-8-х классов</vt:lpstr>
      <vt:lpstr>Кадровый состав лицея.</vt:lpstr>
      <vt:lpstr>Кадровый состав «Лицея инновационных технологий»</vt:lpstr>
      <vt:lpstr>Презентация PowerPoint</vt:lpstr>
      <vt:lpstr> По итогам учебного года показатели  по лицею следующие: </vt:lpstr>
      <vt:lpstr>Презентация PowerPoint</vt:lpstr>
      <vt:lpstr>Презентация PowerPoint</vt:lpstr>
      <vt:lpstr>Лучшие показатели</vt:lpstr>
      <vt:lpstr>Получили аттестаты особого образца</vt:lpstr>
      <vt:lpstr>Получили 100 баллов </vt:lpstr>
      <vt:lpstr>Набрали 90 и более баллов  </vt:lpstr>
      <vt:lpstr>Аттестаты  с отличием  и медали «За особые успехи в учении»   I  степени </vt:lpstr>
      <vt:lpstr>Аттестаты  с отличием  и медали «За особые успехи в учении»   II степени </vt:lpstr>
      <vt:lpstr>На «отлично» учебный год закончили:</vt:lpstr>
      <vt:lpstr>Закончили учебный год с одной «4»: </vt:lpstr>
      <vt:lpstr>Итоги ВПР</vt:lpstr>
      <vt:lpstr>Итоги ВПР</vt:lpstr>
      <vt:lpstr>Итоги ВПР</vt:lpstr>
      <vt:lpstr>Презентация PowerPoint</vt:lpstr>
      <vt:lpstr>Презентация PowerPoint</vt:lpstr>
      <vt:lpstr>Презентация PowerPoint</vt:lpstr>
      <vt:lpstr>Презентация PowerPoint</vt:lpstr>
      <vt:lpstr>Внеурочная деятельность</vt:lpstr>
      <vt:lpstr>Промежуточная аттестация</vt:lpstr>
      <vt:lpstr>Каникулы</vt:lpstr>
      <vt:lpstr>Оценочный мониторинг</vt:lpstr>
      <vt:lpstr>Презентация PowerPoint</vt:lpstr>
    </vt:vector>
  </TitlesOfParts>
  <Company>МАОУ ЛИТ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Пестрикова Татьяна Дмитриевна</dc:creator>
  <cp:lastModifiedBy>Пестрикова</cp:lastModifiedBy>
  <cp:revision>123</cp:revision>
  <dcterms:created xsi:type="dcterms:W3CDTF">2017-07-12T05:59:43Z</dcterms:created>
  <dcterms:modified xsi:type="dcterms:W3CDTF">2024-08-30T00:26:21Z</dcterms:modified>
</cp:coreProperties>
</file>