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78" r:id="rId4"/>
    <p:sldId id="273" r:id="rId5"/>
    <p:sldId id="279" r:id="rId6"/>
    <p:sldId id="280" r:id="rId7"/>
    <p:sldId id="282" r:id="rId8"/>
    <p:sldId id="285" r:id="rId9"/>
    <p:sldId id="283" r:id="rId10"/>
    <p:sldId id="289" r:id="rId11"/>
    <p:sldId id="291" r:id="rId12"/>
    <p:sldId id="293" r:id="rId13"/>
    <p:sldId id="292" r:id="rId14"/>
    <p:sldId id="295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5814"/>
  </p:normalViewPr>
  <p:slideViewPr>
    <p:cSldViewPr snapToGrid="0" snapToObjects="1">
      <p:cViewPr varScale="1">
        <p:scale>
          <a:sx n="113" d="100"/>
          <a:sy n="113" d="100"/>
        </p:scale>
        <p:origin x="144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8DD58-DB10-B74B-B122-90C79E1AB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6B637-9BBC-A746-A123-DA9D7235E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413" y="586582"/>
            <a:ext cx="821376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A1883-B08D-BD4A-B1A4-564CFBF69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413" y="3066257"/>
            <a:ext cx="821376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0FEBF-FC68-5940-8408-7AA92F26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F05D3-01BF-8A42-B5E2-AA2327A4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25D76-1EFE-FA4C-8D0F-96E40264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66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0DE8-5326-0240-93CC-CE2DBE7A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DD616-202F-0C4A-8498-BAF9B802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97C6E-BA0B-9142-9BD9-D1144512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3C7A-3D05-004B-8719-DCFDE50D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2C74-F7E3-4149-A59E-138439A0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77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EC024-114A-2E49-87A2-3A1B102C0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F4E8B-9B93-B841-9A41-58F2A8F7F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7BB6-C721-A64C-9FED-ADB1BC39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4087-0D6B-DF46-B616-00415249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BF165-B5F1-A84D-AD5D-2D894A7A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079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1493-70DA-4F40-B18B-01882757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5BD0-B7A8-9B40-9AB5-0DBA90DF1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F31A1-DADB-F64A-BEBA-6AC48E90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FB6A0-DAF0-7E47-B97C-1959E2BB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0F65-48DE-0F47-9AE4-8C5274D6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853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9028-A6A0-AA47-9A85-DE2BD943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21057-B7A1-0B4B-A6BB-93C07AA5B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FD353-3005-AA44-B1F8-3D8F2C4F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10EE7-DEB6-C649-9E53-AE8EB744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65B2-6583-FA49-ABAE-8323C6A9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15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6745-F536-7049-8D0D-BB50A7F7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0B58-8BE0-5846-9A24-A91FA1673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5A85-5AB6-394A-98C8-B73B3ECE8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B91D8-BE0E-B54E-914A-3B00872C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1DFF1-3F28-444E-A843-913451B1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61945-5F70-514E-9CD4-56885BC4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726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C012-00B0-E945-B698-3733663A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8B6CC-5B99-1046-94CB-3910E562F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4E02-4DAF-FC4B-9DF6-5739BC1D8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E5243-C7C1-884A-82EC-322F5A062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83453-DE2C-D544-9E7C-F711443EB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1954B-3EBC-B744-8F53-7075B00C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E7285-82AA-A848-856A-64686C10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984CD-E115-DA48-BA47-B54C3B52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963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58A6-642A-BF40-9958-4533E85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A18D4-4CEF-7D40-B6A4-7A86F448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89032-E3AA-E245-853E-A73CAA10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AAB9C-695D-F84B-9246-DB6248F9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834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275D3-2908-3247-B605-5B971188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BBEC9-CBCD-D94B-9ADA-44F9C9DD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8A520-85A8-8D46-8B9C-866EC1EA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945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6170-6B83-DE46-BBCD-20AB77EF1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FED9-D619-DF49-9B1D-6E397694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0FE7C-8051-964D-99B3-CF35F9C56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CFFFE-88C3-FA49-BC3F-79D32E1D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94432-4D8B-5B4F-A3A7-59742BD1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0719C-C737-3741-9BBB-4D0034D0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12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62D0-2513-9841-ABC7-CDDA2486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366AA-3FC8-B943-BE0C-AA130D266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4131E-00F8-2F44-8CB7-E507EDF9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94AA6-6713-014A-9DD1-54A1159D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4C64A-03C8-7C48-8C9B-2621E488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5F111-4F7D-D441-B9CA-7C93C02D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77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D96A1-01DB-3F4E-9A1D-BE8F965E24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73516-973B-2249-A644-F2755198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595" y="136527"/>
            <a:ext cx="10515601" cy="77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F80DC-44A3-154D-BC99-BF2A84FB3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595" y="1246910"/>
            <a:ext cx="10515601" cy="470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741BF-604F-7D49-9946-889C3E68D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AB57-9544-E545-8C51-3680F039C36D}" type="datetimeFigureOut">
              <a:rPr lang="x-none" smtClean="0"/>
              <a:t>29.03.2024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CCA2-3C6B-3D47-A0E6-7C4CCBDF5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40882-C990-BE40-9BCA-2271ADF5C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E367-28C5-0C49-85FE-BFB4EA1790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337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gi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openxmlformats.org/officeDocument/2006/relationships/hyperlink" Target="https://&#1086;&#1073;&#1091;&#1095;&#1077;&#1085;&#1080;&#1077;.&#1073;&#1091;&#1076;&#1100;&#1074;&#1076;&#1074;&#1080;&#1078;&#1077;&#1085;&#1080;&#1080;.&#1088;&#1092;/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6D1F-0509-3D4C-9F76-D6135C5D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813" y="1069348"/>
            <a:ext cx="8213766" cy="2387600"/>
          </a:xfrm>
        </p:spPr>
        <p:txBody>
          <a:bodyPr>
            <a:noAutofit/>
          </a:bodyPr>
          <a:lstStyle/>
          <a:p>
            <a:pPr algn="ctr"/>
            <a:r>
              <a:rPr lang="ru-RU" sz="7700" b="1" dirty="0"/>
              <a:t>Первые в </a:t>
            </a:r>
            <a:r>
              <a:rPr lang="en-US" sz="7700" b="1" dirty="0"/>
              <a:t>XXI</a:t>
            </a:r>
            <a:endParaRPr lang="x-none" sz="7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A4B27-0347-9A49-AAC6-AA34F4A67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413" y="5050553"/>
            <a:ext cx="8213766" cy="1655762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Советник директора по воспитанию  и взаимодействию с детскими общественными объединениями МАОУ ЛИТ</a:t>
            </a:r>
          </a:p>
          <a:p>
            <a:r>
              <a:rPr lang="ru-RU" dirty="0">
                <a:solidFill>
                  <a:schemeClr val="accent1"/>
                </a:solidFill>
              </a:rPr>
              <a:t>Назина Александра Александровна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6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4865E02-1C2E-41FD-BC35-B74E9E953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7"/>
          <a:stretch/>
        </p:blipFill>
        <p:spPr bwMode="auto">
          <a:xfrm>
            <a:off x="1422181" y="405669"/>
            <a:ext cx="5090390" cy="3411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hlinkClick r:id="rId3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8" name="Picture 2" descr="История шко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Всероссийская акция «По следам Ирбиса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69" y="3826801"/>
            <a:ext cx="3717102" cy="2477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ткрытый конкурс рисунков обучающихся общеобразовательных учреждений любого типа и вида Российской Федерации «Портрет Эрмитажного кота-2024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51" y="494011"/>
            <a:ext cx="3933376" cy="2477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Всероссийская акция «Классика Победы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51" y="2971684"/>
            <a:ext cx="4743286" cy="3163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8EE0CE-6AFE-7ED6-0874-7E71CD70C2A4}"/>
              </a:ext>
            </a:extLst>
          </p:cNvPr>
          <p:cNvSpPr txBox="1">
            <a:spLocks/>
          </p:cNvSpPr>
          <p:nvPr/>
        </p:nvSpPr>
        <p:spPr>
          <a:xfrm>
            <a:off x="1545921" y="-479559"/>
            <a:ext cx="4657849" cy="1551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4B22E0"/>
                </a:solidFill>
                <a:latin typeface="SfProDisplay"/>
              </a:rPr>
              <a:t>Участие в записи видеоролика на шоу «Вселенная развития»</a:t>
            </a:r>
          </a:p>
        </p:txBody>
      </p:sp>
    </p:spTree>
    <p:extLst>
      <p:ext uri="{BB962C8B-B14F-4D97-AF65-F5344CB8AC3E}">
        <p14:creationId xmlns:p14="http://schemas.microsoft.com/office/powerpoint/2010/main" val="315290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ownloader.disk.yandex.ru/preview/516d51aba3d2a2e70185454902661a9da63acb14e6c864f980014540d2532475/65b75861/VUDfUygbb_AVzpA5tYwoZdR4QouCJvN0pIyCHYUHwtO-AP7WSOzYQdDG0zSdnox9qhCsuyQ02PP07s54joyI4Q%3D%3D?uid=0&amp;filename=IMG_1413.jpg&amp;disposition=inline&amp;hash=&amp;limit=0&amp;content_type=image%2Fjpeg&amp;owner_uid=0&amp;tknv=v2&amp;size=1903x902">
            <a:extLst>
              <a:ext uri="{FF2B5EF4-FFF2-40B4-BE49-F238E27FC236}">
                <a16:creationId xmlns:a16="http://schemas.microsoft.com/office/drawing/2014/main" id="{BBA8D0F3-9EA9-400E-A74F-DF0693E2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63" y="1194214"/>
            <a:ext cx="2940816" cy="19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wnloader.disk.yandex.ru/preview/a0527bf1d2cb7104a99f229bacad78952f750dba7b97b4f501d549114059402f/65b75861/8OgFmXBb1lfT8Z6SA4IRWqvwJlDdxvQ2iPPMEQE7edpcFiWBlHZ7X228INLZzVS1tAT2yk8bp-l21eEhMtdWQQ%3D%3D?uid=0&amp;filename=IMG_1355.jpg&amp;disposition=inline&amp;hash=&amp;limit=0&amp;content_type=image%2Fjpeg&amp;owner_uid=0&amp;tknv=v2&amp;size=1903x902">
            <a:extLst>
              <a:ext uri="{FF2B5EF4-FFF2-40B4-BE49-F238E27FC236}">
                <a16:creationId xmlns:a16="http://schemas.microsoft.com/office/drawing/2014/main" id="{F82FA40F-4264-4AF1-BF37-68DB6A5BA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"/>
          <a:stretch/>
        </p:blipFill>
        <p:spPr bwMode="auto">
          <a:xfrm>
            <a:off x="4622986" y="1194214"/>
            <a:ext cx="2940816" cy="20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A598F23-7E0B-4CAF-B41F-62437B50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63" y="3429000"/>
            <a:ext cx="2940816" cy="19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5FB0333-5094-48B4-8A8A-0489DB602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86" y="3429000"/>
            <a:ext cx="2940816" cy="19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История школ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hlinkClick r:id="rId7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D41AF-FAD9-5EFD-F153-A27CB28C4417}"/>
              </a:ext>
            </a:extLst>
          </p:cNvPr>
          <p:cNvSpPr txBox="1">
            <a:spLocks/>
          </p:cNvSpPr>
          <p:nvPr/>
        </p:nvSpPr>
        <p:spPr>
          <a:xfrm>
            <a:off x="2101368" y="-218983"/>
            <a:ext cx="8236432" cy="1551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4B22E0"/>
                </a:solidFill>
                <a:latin typeface="SfProDisplay"/>
              </a:rPr>
              <a:t>Участие в днях единых действий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E11EC96-3A3A-792E-C216-D1DE928D2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20881" r="5845"/>
          <a:stretch/>
        </p:blipFill>
        <p:spPr bwMode="auto">
          <a:xfrm>
            <a:off x="8004074" y="3401139"/>
            <a:ext cx="3004423" cy="198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7A0885-5253-BF4A-6A75-6C3B67D285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248" b="3369"/>
          <a:stretch/>
        </p:blipFill>
        <p:spPr>
          <a:xfrm>
            <a:off x="8004074" y="1184696"/>
            <a:ext cx="2344812" cy="20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5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702A26-50E6-4BC2-9767-6C4B5984059B}"/>
              </a:ext>
            </a:extLst>
          </p:cNvPr>
          <p:cNvSpPr>
            <a:spLocks noGrp="1"/>
          </p:cNvSpPr>
          <p:nvPr/>
        </p:nvSpPr>
        <p:spPr>
          <a:xfrm>
            <a:off x="1611609" y="128847"/>
            <a:ext cx="10515600" cy="1049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0" dirty="0">
                <a:solidFill>
                  <a:srgbClr val="4B22E0"/>
                </a:solidFill>
                <a:effectLst/>
                <a:latin typeface="SfProDisplay"/>
              </a:rPr>
              <a:t>Курсы и конкурсы </a:t>
            </a:r>
            <a:endParaRPr lang="ru-RU" dirty="0">
              <a:solidFill>
                <a:srgbClr val="4B22E0"/>
              </a:solidFill>
            </a:endParaRPr>
          </a:p>
        </p:txBody>
      </p:sp>
      <p:sp>
        <p:nvSpPr>
          <p:cNvPr id="5" name="Заголовок 1">
            <a:hlinkClick r:id="rId2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будьвдвижении.рф</a:t>
            </a:r>
            <a:endParaRPr lang="ru-RU" sz="3600" b="1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8" name="Прямоугольник: скругленные углы 2">
            <a:extLst>
              <a:ext uri="{FF2B5EF4-FFF2-40B4-BE49-F238E27FC236}">
                <a16:creationId xmlns:a16="http://schemas.microsoft.com/office/drawing/2014/main" id="{6ACDF689-F57A-47D9-8910-FC275C6B78C3}"/>
              </a:ext>
            </a:extLst>
          </p:cNvPr>
          <p:cNvSpPr/>
          <p:nvPr/>
        </p:nvSpPr>
        <p:spPr>
          <a:xfrm>
            <a:off x="1611609" y="1178710"/>
            <a:ext cx="2743201" cy="857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Волонтерский трек </a:t>
            </a:r>
          </a:p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«На связи с природой»</a:t>
            </a:r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id="{86974D32-A3B8-4F6A-9A25-73BFFA167488}"/>
              </a:ext>
            </a:extLst>
          </p:cNvPr>
          <p:cNvSpPr/>
          <p:nvPr/>
        </p:nvSpPr>
        <p:spPr>
          <a:xfrm>
            <a:off x="1380151" y="2234630"/>
            <a:ext cx="2743201" cy="770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Всероссийский марафон для авторов «Музыка+»</a:t>
            </a: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AC678EEE-35D1-4AE4-8130-00382F44454C}"/>
              </a:ext>
            </a:extLst>
          </p:cNvPr>
          <p:cNvSpPr/>
          <p:nvPr/>
        </p:nvSpPr>
        <p:spPr>
          <a:xfrm>
            <a:off x="1244121" y="3196544"/>
            <a:ext cx="2743200" cy="726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Дневник Хранителей истории</a:t>
            </a:r>
          </a:p>
        </p:txBody>
      </p:sp>
      <p:sp>
        <p:nvSpPr>
          <p:cNvPr id="11" name="Прямоугольник: скругленные углы 9">
            <a:extLst>
              <a:ext uri="{FF2B5EF4-FFF2-40B4-BE49-F238E27FC236}">
                <a16:creationId xmlns:a16="http://schemas.microsoft.com/office/drawing/2014/main" id="{D17F1325-71EA-4ACA-9BF1-2FDF0341B8ED}"/>
              </a:ext>
            </a:extLst>
          </p:cNvPr>
          <p:cNvSpPr/>
          <p:nvPr/>
        </p:nvSpPr>
        <p:spPr>
          <a:xfrm>
            <a:off x="1316858" y="4100580"/>
            <a:ext cx="2597727" cy="857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Волонтерские отряды Первых</a:t>
            </a:r>
          </a:p>
        </p:txBody>
      </p:sp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id="{24555072-E654-43EE-A48B-98FA8AD67481}"/>
              </a:ext>
            </a:extLst>
          </p:cNvPr>
          <p:cNvSpPr/>
          <p:nvPr/>
        </p:nvSpPr>
        <p:spPr>
          <a:xfrm>
            <a:off x="4291710" y="5457534"/>
            <a:ext cx="2382983" cy="56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Как создать квест</a:t>
            </a:r>
          </a:p>
        </p:txBody>
      </p:sp>
      <p:sp>
        <p:nvSpPr>
          <p:cNvPr id="13" name="Прямоугольник: скругленные углы 11">
            <a:extLst>
              <a:ext uri="{FF2B5EF4-FFF2-40B4-BE49-F238E27FC236}">
                <a16:creationId xmlns:a16="http://schemas.microsoft.com/office/drawing/2014/main" id="{FE8837CF-9FDE-4E9C-877F-019D36310703}"/>
              </a:ext>
            </a:extLst>
          </p:cNvPr>
          <p:cNvSpPr/>
          <p:nvPr/>
        </p:nvSpPr>
        <p:spPr>
          <a:xfrm>
            <a:off x="1147275" y="5206411"/>
            <a:ext cx="2743201" cy="6952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Видеоуроки по первой помощи</a:t>
            </a:r>
          </a:p>
        </p:txBody>
      </p:sp>
      <p:sp>
        <p:nvSpPr>
          <p:cNvPr id="14" name="Прямоугольник: скругленные углы 12">
            <a:extLst>
              <a:ext uri="{FF2B5EF4-FFF2-40B4-BE49-F238E27FC236}">
                <a16:creationId xmlns:a16="http://schemas.microsoft.com/office/drawing/2014/main" id="{CFA15CF0-6428-42E6-B9D4-35DE6D1F997B}"/>
              </a:ext>
            </a:extLst>
          </p:cNvPr>
          <p:cNvSpPr/>
          <p:nvPr/>
        </p:nvSpPr>
        <p:spPr>
          <a:xfrm>
            <a:off x="8946806" y="3429408"/>
            <a:ext cx="2743201" cy="72244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Медиацентры –единая редакция страны</a:t>
            </a:r>
          </a:p>
        </p:txBody>
      </p:sp>
      <p:sp>
        <p:nvSpPr>
          <p:cNvPr id="15" name="Прямоугольник: скругленные углы 13">
            <a:extLst>
              <a:ext uri="{FF2B5EF4-FFF2-40B4-BE49-F238E27FC236}">
                <a16:creationId xmlns:a16="http://schemas.microsoft.com/office/drawing/2014/main" id="{A6D3555C-E8D9-48F8-951A-EACE4CF25766}"/>
              </a:ext>
            </a:extLst>
          </p:cNvPr>
          <p:cNvSpPr/>
          <p:nvPr/>
        </p:nvSpPr>
        <p:spPr>
          <a:xfrm>
            <a:off x="7025587" y="5457534"/>
            <a:ext cx="2286006" cy="5687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Сам себе стилист</a:t>
            </a:r>
          </a:p>
        </p:txBody>
      </p:sp>
      <p:sp>
        <p:nvSpPr>
          <p:cNvPr id="16" name="Прямоугольник: скругленные углы 14">
            <a:extLst>
              <a:ext uri="{FF2B5EF4-FFF2-40B4-BE49-F238E27FC236}">
                <a16:creationId xmlns:a16="http://schemas.microsoft.com/office/drawing/2014/main" id="{48B35170-A1F0-4E56-964D-921DD284CCD9}"/>
              </a:ext>
            </a:extLst>
          </p:cNvPr>
          <p:cNvSpPr/>
          <p:nvPr/>
        </p:nvSpPr>
        <p:spPr>
          <a:xfrm>
            <a:off x="8914153" y="1333930"/>
            <a:ext cx="2743201" cy="857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Заповедный трек </a:t>
            </a:r>
          </a:p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«На связи с природой»</a:t>
            </a:r>
          </a:p>
        </p:txBody>
      </p:sp>
      <p:sp>
        <p:nvSpPr>
          <p:cNvPr id="17" name="Прямоугольник: скругленные углы 15">
            <a:extLst>
              <a:ext uri="{FF2B5EF4-FFF2-40B4-BE49-F238E27FC236}">
                <a16:creationId xmlns:a16="http://schemas.microsoft.com/office/drawing/2014/main" id="{47385846-65F7-4896-8973-51D0867256D9}"/>
              </a:ext>
            </a:extLst>
          </p:cNvPr>
          <p:cNvSpPr/>
          <p:nvPr/>
        </p:nvSpPr>
        <p:spPr>
          <a:xfrm>
            <a:off x="4106377" y="3960023"/>
            <a:ext cx="4580423" cy="1220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Основы безопасного управления самокатами, велосипедами, средствами индивидуальной мобильности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B3FC710-5039-4BCE-8B33-9DEA6B176934}"/>
              </a:ext>
            </a:extLst>
          </p:cNvPr>
          <p:cNvSpPr/>
          <p:nvPr/>
        </p:nvSpPr>
        <p:spPr>
          <a:xfrm>
            <a:off x="8956495" y="2549086"/>
            <a:ext cx="2215136" cy="56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Зарница 2.0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A016257-EE56-40D3-8F50-BABD5FCB65B0}"/>
              </a:ext>
            </a:extLst>
          </p:cNvPr>
          <p:cNvSpPr/>
          <p:nvPr/>
        </p:nvSpPr>
        <p:spPr>
          <a:xfrm>
            <a:off x="8914153" y="4527091"/>
            <a:ext cx="2596876" cy="653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Всероссийская акция «В эфире Первых»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68138A0-D087-4DED-9630-44257762671F}"/>
              </a:ext>
            </a:extLst>
          </p:cNvPr>
          <p:cNvSpPr/>
          <p:nvPr/>
        </p:nvSpPr>
        <p:spPr>
          <a:xfrm>
            <a:off x="4472473" y="1212840"/>
            <a:ext cx="4126546" cy="1012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Навыки волонтерской деятельности для участников Движения Первых</a:t>
            </a:r>
          </a:p>
        </p:txBody>
      </p:sp>
      <p:sp>
        <p:nvSpPr>
          <p:cNvPr id="22" name="Прямоугольник: скругленные углы 22">
            <a:extLst>
              <a:ext uri="{FF2B5EF4-FFF2-40B4-BE49-F238E27FC236}">
                <a16:creationId xmlns:a16="http://schemas.microsoft.com/office/drawing/2014/main" id="{1948F0D8-BAD5-455E-BDC9-D7302E204233}"/>
              </a:ext>
            </a:extLst>
          </p:cNvPr>
          <p:cNvSpPr/>
          <p:nvPr/>
        </p:nvSpPr>
        <p:spPr>
          <a:xfrm>
            <a:off x="4296911" y="2453660"/>
            <a:ext cx="4302108" cy="11894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dirty="0">
                <a:latin typeface="Pervye Book" panose="020B0403040502020204" pitchFamily="34" charset="0"/>
                <a:ea typeface="Pervye Book" panose="020B0403040502020204" pitchFamily="34" charset="0"/>
              </a:rPr>
              <a:t>Навыки волонтерской деятельности для педагогов первичных отделений Движения Первых</a:t>
            </a:r>
          </a:p>
        </p:txBody>
      </p:sp>
      <p:pic>
        <p:nvPicPr>
          <p:cNvPr id="23" name="Picture 2" descr="История шко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34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99" y="364082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36728" r="4283"/>
          <a:stretch/>
        </p:blipFill>
        <p:spPr bwMode="auto">
          <a:xfrm>
            <a:off x="6553695" y="974499"/>
            <a:ext cx="4324546" cy="264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12895" r="21113"/>
          <a:stretch/>
        </p:blipFill>
        <p:spPr bwMode="auto">
          <a:xfrm>
            <a:off x="4775199" y="3633563"/>
            <a:ext cx="2438400" cy="2598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0" r="26273"/>
          <a:stretch/>
        </p:blipFill>
        <p:spPr bwMode="auto">
          <a:xfrm>
            <a:off x="7319958" y="3640820"/>
            <a:ext cx="4165105" cy="2602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Волонтерский трек Всероссийского проекта «На связи с природой» (2 сезон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52" y="984109"/>
            <a:ext cx="3865848" cy="263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A702A26-50E6-4BC2-9767-6C4B5984059B}"/>
              </a:ext>
            </a:extLst>
          </p:cNvPr>
          <p:cNvSpPr>
            <a:spLocks noGrp="1"/>
          </p:cNvSpPr>
          <p:nvPr/>
        </p:nvSpPr>
        <p:spPr>
          <a:xfrm>
            <a:off x="1522404" y="0"/>
            <a:ext cx="10515600" cy="1049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0" dirty="0">
                <a:solidFill>
                  <a:srgbClr val="4B22E0"/>
                </a:solidFill>
                <a:effectLst/>
                <a:latin typeface="SfProDisplay"/>
              </a:rPr>
              <a:t>На связи с природой</a:t>
            </a:r>
            <a:endParaRPr lang="ru-RU" dirty="0">
              <a:solidFill>
                <a:srgbClr val="4B22E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13" name="Picture 2" descr="История школ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7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02A26-50E6-4BC2-9767-6C4B5984059B}"/>
              </a:ext>
            </a:extLst>
          </p:cNvPr>
          <p:cNvSpPr>
            <a:spLocks noGrp="1"/>
          </p:cNvSpPr>
          <p:nvPr/>
        </p:nvSpPr>
        <p:spPr>
          <a:xfrm>
            <a:off x="1522404" y="73393"/>
            <a:ext cx="10515600" cy="1049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0" dirty="0">
                <a:solidFill>
                  <a:srgbClr val="4B22E0"/>
                </a:solidFill>
                <a:effectLst/>
                <a:latin typeface="SfProDisplay"/>
              </a:rPr>
              <a:t>Зарница 2.0</a:t>
            </a:r>
            <a:endParaRPr lang="ru-RU" dirty="0">
              <a:solidFill>
                <a:srgbClr val="4B22E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74CF94-F149-00AE-2B87-36FF1EF6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2" t="11608" r="12684" b="9282"/>
          <a:stretch/>
        </p:blipFill>
        <p:spPr>
          <a:xfrm>
            <a:off x="1594052" y="970488"/>
            <a:ext cx="4076319" cy="2429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27FC6-5896-BEBB-AF51-5D2C958C2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0" t="12250" r="15250" b="17413"/>
          <a:stretch/>
        </p:blipFill>
        <p:spPr>
          <a:xfrm>
            <a:off x="5873831" y="1049274"/>
            <a:ext cx="4148808" cy="2350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E0AE85-FBF4-8819-EC94-2E56F84CF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3" t="15290" r="15928" b="5601"/>
          <a:stretch/>
        </p:blipFill>
        <p:spPr>
          <a:xfrm>
            <a:off x="6279121" y="3471647"/>
            <a:ext cx="4095908" cy="2643333"/>
          </a:xfrm>
          <a:prstGeom prst="rect">
            <a:avLst/>
          </a:prstGeom>
        </p:spPr>
      </p:pic>
      <p:pic>
        <p:nvPicPr>
          <p:cNvPr id="10" name="Picture 2" descr="История школ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4409" r="15317" b="13351"/>
          <a:stretch/>
        </p:blipFill>
        <p:spPr bwMode="auto">
          <a:xfrm>
            <a:off x="1522404" y="3484637"/>
            <a:ext cx="4488349" cy="261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0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1" y="244253"/>
            <a:ext cx="5028298" cy="377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53" y="3004457"/>
            <a:ext cx="5484083" cy="365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История шко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62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A5FA26D-5363-4C64-8FCD-AF99EDB311BC}"/>
              </a:ext>
            </a:extLst>
          </p:cNvPr>
          <p:cNvSpPr txBox="1">
            <a:spLocks/>
          </p:cNvSpPr>
          <p:nvPr/>
        </p:nvSpPr>
        <p:spPr>
          <a:xfrm>
            <a:off x="0" y="6373430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89BD77B-CC2F-4D0B-BD74-9A1EB405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533" y="111465"/>
            <a:ext cx="10515600" cy="1049863"/>
          </a:xfrm>
        </p:spPr>
        <p:txBody>
          <a:bodyPr/>
          <a:lstStyle/>
          <a:p>
            <a:r>
              <a:rPr lang="ru-RU" b="1" i="0" dirty="0">
                <a:solidFill>
                  <a:srgbClr val="4B22E0"/>
                </a:solidFill>
                <a:effectLst/>
                <a:latin typeface="SfProDisplay"/>
              </a:rPr>
              <a:t>Направления Движения Первых:</a:t>
            </a:r>
            <a:endParaRPr lang="ru-RU" dirty="0">
              <a:solidFill>
                <a:srgbClr val="4B22E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272BE5-235C-46F1-BB36-5307852E5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43"/>
          <a:stretch/>
        </p:blipFill>
        <p:spPr>
          <a:xfrm>
            <a:off x="1349322" y="1040869"/>
            <a:ext cx="2401134" cy="1656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4E07AC-E861-4D20-8AC0-678D956C2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19"/>
          <a:stretch/>
        </p:blipFill>
        <p:spPr>
          <a:xfrm>
            <a:off x="1349322" y="2795893"/>
            <a:ext cx="2401136" cy="165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0D64B7-73DF-4A45-8293-F976F76B7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10"/>
          <a:stretch/>
        </p:blipFill>
        <p:spPr>
          <a:xfrm>
            <a:off x="1349322" y="4495415"/>
            <a:ext cx="2427032" cy="16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C9CBAD-CA71-4876-A7CE-52E57FA8A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12" r="34185"/>
          <a:stretch/>
        </p:blipFill>
        <p:spPr>
          <a:xfrm>
            <a:off x="9433778" y="2764039"/>
            <a:ext cx="2100610" cy="165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6DAADB-E7FA-4D52-98CB-0A96B54154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393" b="8403"/>
          <a:stretch/>
        </p:blipFill>
        <p:spPr>
          <a:xfrm>
            <a:off x="9315229" y="1049182"/>
            <a:ext cx="2337708" cy="15974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029FA-37FA-44C3-BE60-BA5E50B62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111" b="1641"/>
          <a:stretch/>
        </p:blipFill>
        <p:spPr>
          <a:xfrm>
            <a:off x="9364889" y="4495415"/>
            <a:ext cx="2238388" cy="1628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49D5BC-D47D-4989-8BB2-9860334C7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3" r="34672"/>
          <a:stretch/>
        </p:blipFill>
        <p:spPr>
          <a:xfrm>
            <a:off x="4010277" y="1035934"/>
            <a:ext cx="2236424" cy="16560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F1FAA6-BCCB-472C-AB7F-F8D2EFE0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63"/>
          <a:stretch/>
        </p:blipFill>
        <p:spPr>
          <a:xfrm>
            <a:off x="6602499" y="1050123"/>
            <a:ext cx="2455900" cy="16560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E7FD3D-7E16-4FF8-8D3C-ACD1B0399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0" r="34345"/>
          <a:stretch/>
        </p:blipFill>
        <p:spPr>
          <a:xfrm>
            <a:off x="4010448" y="2779113"/>
            <a:ext cx="2201852" cy="165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FF25FA-1C49-441E-B7D3-AB2822BE7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65"/>
          <a:stretch/>
        </p:blipFill>
        <p:spPr>
          <a:xfrm>
            <a:off x="6602499" y="2807955"/>
            <a:ext cx="2440008" cy="165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C7902D-737B-49E2-B34C-68DCA1841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66" r="33741"/>
          <a:stretch/>
        </p:blipFill>
        <p:spPr>
          <a:xfrm>
            <a:off x="4009828" y="4495415"/>
            <a:ext cx="2326970" cy="1656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E83B6E-329B-4EA7-B308-380C5DCDA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29"/>
          <a:stretch/>
        </p:blipFill>
        <p:spPr>
          <a:xfrm>
            <a:off x="6677234" y="4472268"/>
            <a:ext cx="2440010" cy="1656000"/>
          </a:xfrm>
          <a:prstGeom prst="rect">
            <a:avLst/>
          </a:prstGeom>
        </p:spPr>
      </p:pic>
      <p:sp>
        <p:nvSpPr>
          <p:cNvPr id="23" name="Заголовок 3">
            <a:extLst>
              <a:ext uri="{FF2B5EF4-FFF2-40B4-BE49-F238E27FC236}">
                <a16:creationId xmlns:a16="http://schemas.microsoft.com/office/drawing/2014/main" id="{CDEB55B5-330D-4EB2-A0C2-76586373DE46}"/>
              </a:ext>
            </a:extLst>
          </p:cNvPr>
          <p:cNvSpPr txBox="1">
            <a:spLocks/>
          </p:cNvSpPr>
          <p:nvPr/>
        </p:nvSpPr>
        <p:spPr>
          <a:xfrm>
            <a:off x="89647" y="6101062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</p:spTree>
    <p:extLst>
      <p:ext uri="{BB962C8B-B14F-4D97-AF65-F5344CB8AC3E}">
        <p14:creationId xmlns:p14="http://schemas.microsoft.com/office/powerpoint/2010/main" val="201518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9478" y="677252"/>
            <a:ext cx="10298044" cy="77311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4B22E0"/>
                </a:solidFill>
                <a:latin typeface="SfProDisplay"/>
              </a:rPr>
              <a:t>Формирование правильных ценностей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F7AAB1E-848E-4E96-9B99-3E55A0E7BBBC}"/>
              </a:ext>
            </a:extLst>
          </p:cNvPr>
          <p:cNvGrpSpPr/>
          <p:nvPr/>
        </p:nvGrpSpPr>
        <p:grpSpPr>
          <a:xfrm>
            <a:off x="0" y="6144604"/>
            <a:ext cx="12192000" cy="1017776"/>
            <a:chOff x="0" y="6256364"/>
            <a:chExt cx="12192000" cy="1017776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39334907-C490-4D75-8E60-8C75D3615CD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85190"/>
              <a:ext cx="12192000" cy="587772"/>
            </a:xfrm>
            <a:prstGeom prst="rect">
              <a:avLst/>
            </a:prstGeom>
            <a:solidFill>
              <a:srgbClr val="4B22E0"/>
            </a:solidFill>
            <a:ln>
              <a:solidFill>
                <a:srgbClr val="1749EB"/>
              </a:solidFill>
            </a:ln>
            <a:effectLst/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ru-RU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800" b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ru-RU" dirty="0"/>
            </a:p>
          </p:txBody>
        </p:sp>
        <p:sp>
          <p:nvSpPr>
            <p:cNvPr id="6" name="Заголовок 3">
              <a:extLst>
                <a:ext uri="{FF2B5EF4-FFF2-40B4-BE49-F238E27FC236}">
                  <a16:creationId xmlns:a16="http://schemas.microsoft.com/office/drawing/2014/main" id="{58453CC5-5738-43DE-B025-1346E87B041F}"/>
                </a:ext>
              </a:extLst>
            </p:cNvPr>
            <p:cNvSpPr txBox="1">
              <a:spLocks/>
            </p:cNvSpPr>
            <p:nvPr/>
          </p:nvSpPr>
          <p:spPr>
            <a:xfrm>
              <a:off x="89647" y="6256364"/>
              <a:ext cx="9144000" cy="1017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b="1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Первые</a:t>
              </a: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2032000" y="2095500"/>
            <a:ext cx="23114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Родина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61300" y="2095500"/>
            <a:ext cx="23114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Природа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32000" y="3251200"/>
            <a:ext cx="2311400" cy="812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32000" y="4521200"/>
            <a:ext cx="23114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Дружба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40300" y="2095500"/>
            <a:ext cx="2311400" cy="812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Семья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61300" y="3251200"/>
            <a:ext cx="2311400" cy="812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Знание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40300" y="3251200"/>
            <a:ext cx="23114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Здоровье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40300" y="4546600"/>
            <a:ext cx="2311400" cy="812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Труд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61300" y="4546600"/>
            <a:ext cx="23114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Красота</a:t>
            </a:r>
          </a:p>
        </p:txBody>
      </p:sp>
      <p:pic>
        <p:nvPicPr>
          <p:cNvPr id="18" name="Picture 2" descr="История шко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1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00029F0-6A3C-4ADD-B792-5F81267A2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t="17213" r="13095" b="10124"/>
          <a:stretch/>
        </p:blipFill>
        <p:spPr bwMode="auto">
          <a:xfrm>
            <a:off x="1856159" y="741996"/>
            <a:ext cx="5310455" cy="372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D3C88-593C-460C-B939-4FAC5AF6A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6667" r="12937" b="10106"/>
          <a:stretch/>
        </p:blipFill>
        <p:spPr bwMode="auto">
          <a:xfrm>
            <a:off x="6096000" y="2683376"/>
            <a:ext cx="5240810" cy="372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hlinkClick r:id="rId4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9" name="Picture 2" descr="История школ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78EE5-A2E9-C99F-8188-52427D30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1" y="-114645"/>
            <a:ext cx="6956000" cy="11265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4B22E0"/>
                </a:solidFill>
                <a:latin typeface="SfProDisplay"/>
              </a:rPr>
              <a:t>Участие во Всероссийском конкурсе по созданию почтовых открыток «Знакомься, это Россия»</a:t>
            </a:r>
          </a:p>
        </p:txBody>
      </p:sp>
    </p:spTree>
    <p:extLst>
      <p:ext uri="{BB962C8B-B14F-4D97-AF65-F5344CB8AC3E}">
        <p14:creationId xmlns:p14="http://schemas.microsoft.com/office/powerpoint/2010/main" val="227520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С ИНЕТА\photo1696833764.jpeg">
            <a:extLst>
              <a:ext uri="{FF2B5EF4-FFF2-40B4-BE49-F238E27FC236}">
                <a16:creationId xmlns:a16="http://schemas.microsoft.com/office/drawing/2014/main" id="{2DCDC9D6-B44D-4264-95BC-22C82CC23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" r="4485" b="11212"/>
          <a:stretch/>
        </p:blipFill>
        <p:spPr bwMode="auto">
          <a:xfrm>
            <a:off x="6096000" y="3676751"/>
            <a:ext cx="3780342" cy="2487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С ИНЕТА\photo1696833764 (4).jpeg">
            <a:extLst>
              <a:ext uri="{FF2B5EF4-FFF2-40B4-BE49-F238E27FC236}">
                <a16:creationId xmlns:a16="http://schemas.microsoft.com/office/drawing/2014/main" id="{AFAE3456-5CA6-48C1-BE04-F904447E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81" y="658407"/>
            <a:ext cx="4246573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hlinkClick r:id="rId4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8" name="Picture 2" descr="История школ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B19D311D-3405-438E-939E-6470B09D4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4267" r="8152"/>
          <a:stretch/>
        </p:blipFill>
        <p:spPr bwMode="auto">
          <a:xfrm>
            <a:off x="1660473" y="3538407"/>
            <a:ext cx="3255416" cy="2764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B66EF87-E363-4CA6-AB19-0AEA211B0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1406659" y="619143"/>
            <a:ext cx="4082996" cy="2966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2CAD1-09CC-C093-A5B8-1DA2DF75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73" y="-270009"/>
            <a:ext cx="3713798" cy="13521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Участие в фестивале научно-технического творчества «Горный»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CDC2AF-E614-FAF7-4B10-3D26CA97C5E8}"/>
              </a:ext>
            </a:extLst>
          </p:cNvPr>
          <p:cNvSpPr txBox="1">
            <a:spLocks/>
          </p:cNvSpPr>
          <p:nvPr/>
        </p:nvSpPr>
        <p:spPr>
          <a:xfrm>
            <a:off x="6192868" y="-255332"/>
            <a:ext cx="3713798" cy="1352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Участие во Всероссийском проекте «Твой ход»</a:t>
            </a:r>
          </a:p>
        </p:txBody>
      </p:sp>
    </p:spTree>
    <p:extLst>
      <p:ext uri="{BB962C8B-B14F-4D97-AF65-F5344CB8AC3E}">
        <p14:creationId xmlns:p14="http://schemas.microsoft.com/office/powerpoint/2010/main" val="325784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ИНЕТА\WhatsApp Image 2024-03-21 at 11.40.5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89" y="1703658"/>
            <a:ext cx="4743391" cy="355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 ИНЕТА\WhatsApp Image 2024-03-21 at 16.39.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61" y="860189"/>
            <a:ext cx="371475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hlinkClick r:id="rId4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6" name="Picture 2" descr="История школ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448974-271C-BCE2-74B9-2B93D74F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823" y="374513"/>
            <a:ext cx="5459910" cy="179828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Участие в краевом фестивале научно-технического </a:t>
            </a:r>
            <a:br>
              <a:rPr lang="ru-RU" sz="1800" b="1" dirty="0">
                <a:solidFill>
                  <a:srgbClr val="4B22E0"/>
                </a:solidFill>
                <a:latin typeface="SfProDisplay"/>
              </a:rPr>
            </a:br>
            <a:r>
              <a:rPr lang="ru-RU" sz="1800" b="1" dirty="0">
                <a:solidFill>
                  <a:srgbClr val="4B22E0"/>
                </a:solidFill>
                <a:latin typeface="SfProDisplay"/>
              </a:rPr>
              <a:t>и инновационного творчества "Энергетик"</a:t>
            </a:r>
          </a:p>
        </p:txBody>
      </p:sp>
    </p:spTree>
    <p:extLst>
      <p:ext uri="{BB962C8B-B14F-4D97-AF65-F5344CB8AC3E}">
        <p14:creationId xmlns:p14="http://schemas.microsoft.com/office/powerpoint/2010/main" val="340912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:\С ИНЕТА\photo171057820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/>
          <a:stretch/>
        </p:blipFill>
        <p:spPr bwMode="auto">
          <a:xfrm>
            <a:off x="8362294" y="159078"/>
            <a:ext cx="2386787" cy="2687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D:\С ИНЕТА\IMG-20231119-WA0018.jpg">
            <a:extLst>
              <a:ext uri="{FF2B5EF4-FFF2-40B4-BE49-F238E27FC236}">
                <a16:creationId xmlns:a16="http://schemas.microsoft.com/office/drawing/2014/main" id="{3CCFC0B9-10B2-4B31-A38C-B375DD7F4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7167"/>
          <a:stretch/>
        </p:blipFill>
        <p:spPr bwMode="auto">
          <a:xfrm>
            <a:off x="2069124" y="601128"/>
            <a:ext cx="2429997" cy="2600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5572601-BF68-4BDF-A2EF-E599501F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62" y="3042561"/>
            <a:ext cx="4340214" cy="325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>
            <a:hlinkClick r:id="rId5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8" name="Picture 2" descr="История школ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С ИНЕТА\photo1710464536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1" y="379830"/>
            <a:ext cx="3193707" cy="2395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С ИНЕТА\photo1710665873 (5)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48" y="2707001"/>
            <a:ext cx="2673915" cy="356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С ИНЕТА\photo1710665873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10" y="2770247"/>
            <a:ext cx="2579046" cy="3438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6EFC690-4FC6-4313-5E43-58C577E2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324" y="-493258"/>
            <a:ext cx="3275510" cy="155147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4B22E0"/>
                </a:solidFill>
                <a:latin typeface="SfProDisplay"/>
              </a:rPr>
              <a:t>#</a:t>
            </a:r>
            <a:r>
              <a:rPr lang="ru-RU" sz="2000" b="1" dirty="0">
                <a:solidFill>
                  <a:srgbClr val="4B22E0"/>
                </a:solidFill>
                <a:latin typeface="SfProDisplay"/>
              </a:rPr>
              <a:t>ГолосСемьи2024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E3D48A-571E-7E0A-1133-410F09F00ACE}"/>
              </a:ext>
            </a:extLst>
          </p:cNvPr>
          <p:cNvSpPr txBox="1">
            <a:spLocks/>
          </p:cNvSpPr>
          <p:nvPr/>
        </p:nvSpPr>
        <p:spPr>
          <a:xfrm>
            <a:off x="1332594" y="-430079"/>
            <a:ext cx="3949394" cy="1551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Спортивный семейный фестиваль «Семейная команда»</a:t>
            </a:r>
          </a:p>
        </p:txBody>
      </p:sp>
    </p:spTree>
    <p:extLst>
      <p:ext uri="{BB962C8B-B14F-4D97-AF65-F5344CB8AC3E}">
        <p14:creationId xmlns:p14="http://schemas.microsoft.com/office/powerpoint/2010/main" val="140620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67.userapi.com/impg/JSL4crYCgi8L_TZHBPTsRZQqN_px-IjT9lZQIQ/Tyg5MOv-W38.jpg?size=1280x960&amp;quality=95&amp;sign=67c883f5d6b2eae3d1e1e34b6e24553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/>
          <a:stretch/>
        </p:blipFill>
        <p:spPr bwMode="auto">
          <a:xfrm>
            <a:off x="6615402" y="3698822"/>
            <a:ext cx="4543645" cy="249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 ИНЕТА\photo17018425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39" y="304775"/>
            <a:ext cx="4543643" cy="3027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hlinkClick r:id="rId4"/>
            <a:extLst>
              <a:ext uri="{FF2B5EF4-FFF2-40B4-BE49-F238E27FC236}">
                <a16:creationId xmlns:a16="http://schemas.microsoft.com/office/drawing/2014/main" id="{046C8443-B110-439F-92CA-06056E2DBF30}"/>
              </a:ext>
            </a:extLst>
          </p:cNvPr>
          <p:cNvSpPr txBox="1">
            <a:spLocks/>
          </p:cNvSpPr>
          <p:nvPr/>
        </p:nvSpPr>
        <p:spPr>
          <a:xfrm>
            <a:off x="4482" y="6243193"/>
            <a:ext cx="12192000" cy="587772"/>
          </a:xfrm>
          <a:prstGeom prst="rect">
            <a:avLst/>
          </a:prstGeom>
          <a:solidFill>
            <a:srgbClr val="4B22E0"/>
          </a:solidFill>
          <a:ln>
            <a:solidFill>
              <a:srgbClr val="1749EB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CB9854EF-50CC-4E67-9EA7-CF4E399F911E}"/>
              </a:ext>
            </a:extLst>
          </p:cNvPr>
          <p:cNvSpPr txBox="1">
            <a:spLocks/>
          </p:cNvSpPr>
          <p:nvPr/>
        </p:nvSpPr>
        <p:spPr>
          <a:xfrm>
            <a:off x="94129" y="6026243"/>
            <a:ext cx="9144000" cy="101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Первые</a:t>
            </a:r>
          </a:p>
        </p:txBody>
      </p:sp>
      <p:pic>
        <p:nvPicPr>
          <p:cNvPr id="8" name="Picture 2" descr="История школ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75" y="29028"/>
            <a:ext cx="1382255" cy="11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75" y="730771"/>
            <a:ext cx="3196291" cy="239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84993-C957-0DFC-C738-B09C5C60288B}"/>
              </a:ext>
            </a:extLst>
          </p:cNvPr>
          <p:cNvSpPr txBox="1">
            <a:spLocks/>
          </p:cNvSpPr>
          <p:nvPr/>
        </p:nvSpPr>
        <p:spPr>
          <a:xfrm>
            <a:off x="1640160" y="-548347"/>
            <a:ext cx="4115937" cy="1551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Краевой слёт «Движения Первых»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CE57FD3-098A-7805-85F8-96DD0B364DCE}"/>
              </a:ext>
            </a:extLst>
          </p:cNvPr>
          <p:cNvSpPr txBox="1">
            <a:spLocks/>
          </p:cNvSpPr>
          <p:nvPr/>
        </p:nvSpPr>
        <p:spPr>
          <a:xfrm>
            <a:off x="6243671" y="2743503"/>
            <a:ext cx="5367867" cy="1551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Краевая профильная смена «Время Первых. Губернаторский колледж управления»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815840E-E23C-25CB-98F9-31C770683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 b="3809"/>
          <a:stretch/>
        </p:blipFill>
        <p:spPr bwMode="auto">
          <a:xfrm>
            <a:off x="1640160" y="3480003"/>
            <a:ext cx="4234341" cy="2927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04C712-4255-1390-BE1F-7F931D6AC8E8}"/>
              </a:ext>
            </a:extLst>
          </p:cNvPr>
          <p:cNvSpPr txBox="1">
            <a:spLocks/>
          </p:cNvSpPr>
          <p:nvPr/>
        </p:nvSpPr>
        <p:spPr>
          <a:xfrm>
            <a:off x="1547461" y="2654714"/>
            <a:ext cx="4400870" cy="1667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Классная встреча в офлайн формате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C938159-BF90-AE4E-28CF-5BCC3DC10C59}"/>
              </a:ext>
            </a:extLst>
          </p:cNvPr>
          <p:cNvSpPr txBox="1">
            <a:spLocks/>
          </p:cNvSpPr>
          <p:nvPr/>
        </p:nvSpPr>
        <p:spPr>
          <a:xfrm>
            <a:off x="6403698" y="-305990"/>
            <a:ext cx="4400870" cy="1667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4B22E0"/>
                </a:solidFill>
                <a:latin typeface="SfProDisplay"/>
              </a:rPr>
              <a:t>Классная встреча в онлайн формате</a:t>
            </a:r>
          </a:p>
        </p:txBody>
      </p:sp>
    </p:spTree>
    <p:extLst>
      <p:ext uri="{BB962C8B-B14F-4D97-AF65-F5344CB8AC3E}">
        <p14:creationId xmlns:p14="http://schemas.microsoft.com/office/powerpoint/2010/main" val="3473203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4DDF"/>
      </a:accent1>
      <a:accent2>
        <a:srgbClr val="02BAE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229</Words>
  <Application>Microsoft Office PowerPoint</Application>
  <PresentationFormat>Широкоэкранный</PresentationFormat>
  <Paragraphs>57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Pervye Book</vt:lpstr>
      <vt:lpstr>Pervye Extended Bold</vt:lpstr>
      <vt:lpstr>SfProDisplay</vt:lpstr>
      <vt:lpstr>Office Theme</vt:lpstr>
      <vt:lpstr>Первые в XXI</vt:lpstr>
      <vt:lpstr>Презентация PowerPoint</vt:lpstr>
      <vt:lpstr>Направления Движения Первых:</vt:lpstr>
      <vt:lpstr>Формирование правильных ценностей</vt:lpstr>
      <vt:lpstr>Участие во Всероссийском конкурсе по созданию почтовых открыток «Знакомься, это Россия»</vt:lpstr>
      <vt:lpstr>Участие в фестивале научно-технического творчества «Горный»</vt:lpstr>
      <vt:lpstr>Участие в краевом фестивале научно-технического  и инновационного творчества "Энергетик"</vt:lpstr>
      <vt:lpstr>#ГолосСемьи2024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Учитель</cp:lastModifiedBy>
  <cp:revision>62</cp:revision>
  <dcterms:created xsi:type="dcterms:W3CDTF">2023-02-12T09:15:40Z</dcterms:created>
  <dcterms:modified xsi:type="dcterms:W3CDTF">2024-03-29T01:13:34Z</dcterms:modified>
</cp:coreProperties>
</file>