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2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3CD"/>
    <a:srgbClr val="99FF33"/>
    <a:srgbClr val="269047"/>
    <a:srgbClr val="CCCC00"/>
    <a:srgbClr val="99FF66"/>
    <a:srgbClr val="FF6699"/>
    <a:srgbClr val="FF9933"/>
    <a:srgbClr val="FF9999"/>
    <a:srgbClr val="99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B939C-1566-42B4-AAA9-CA08E04D34E1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6A4BF-C20B-4F08-853E-BD09BF9C6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5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7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2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98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327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3188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917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40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9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62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05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0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0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58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4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7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0FB1-7528-4084-A986-9AC7FE72896E}" type="datetimeFigureOut">
              <a:rPr lang="ru-RU" smtClean="0"/>
              <a:t>30.08.2021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79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Педсовет. Конференция.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5-7-е классы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30.08.2021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08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4562" y="1951629"/>
            <a:ext cx="8884842" cy="15558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Итоги промежуточной аттестации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255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265193"/>
              </p:ext>
            </p:extLst>
          </p:nvPr>
        </p:nvGraphicFramePr>
        <p:xfrm>
          <a:off x="532264" y="1337480"/>
          <a:ext cx="11273048" cy="4035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5405"/>
                <a:gridCol w="1781611"/>
                <a:gridCol w="1781611"/>
                <a:gridCol w="1286370"/>
                <a:gridCol w="1260138"/>
                <a:gridCol w="1260138"/>
                <a:gridCol w="1228662"/>
                <a:gridCol w="1089113"/>
              </a:tblGrid>
              <a:tr h="106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Ф.И.О.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педагога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Кол-во сдававших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Ср.балл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за экзамен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Кач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-во знаний за экзамен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Ср.балл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 итог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Кач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-во знаний итог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0292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5А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(27)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Английский язык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Горохов К.В. </a:t>
                      </a:r>
                      <a:r>
                        <a:rPr lang="ru-RU" sz="1600" b="1" dirty="0" err="1">
                          <a:effectLst/>
                        </a:rPr>
                        <a:t>Ракитская</a:t>
                      </a:r>
                      <a:r>
                        <a:rPr lang="ru-RU" sz="1600" b="1" dirty="0">
                          <a:effectLst/>
                        </a:rPr>
                        <a:t> Л.П.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18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4,0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89%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4,38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100%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80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Биология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Мирошниченко С.Н.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4,19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90%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4,43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100%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0292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5Б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(26)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Английский язык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Горохов К.В. </a:t>
                      </a:r>
                      <a:r>
                        <a:rPr lang="ru-RU" sz="1600" b="1" dirty="0" err="1">
                          <a:effectLst/>
                        </a:rPr>
                        <a:t>Ракитская</a:t>
                      </a:r>
                      <a:r>
                        <a:rPr lang="ru-RU" sz="1600" b="1" dirty="0">
                          <a:effectLst/>
                        </a:rPr>
                        <a:t> Л.П.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18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3,77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72%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89%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80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Биология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Мирошниченко С.Н.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21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4,14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100%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4,19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100%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294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245351"/>
              </p:ext>
            </p:extLst>
          </p:nvPr>
        </p:nvGraphicFramePr>
        <p:xfrm>
          <a:off x="1719616" y="1805777"/>
          <a:ext cx="9799094" cy="2771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112"/>
                <a:gridCol w="1548665"/>
                <a:gridCol w="1548665"/>
                <a:gridCol w="1118177"/>
                <a:gridCol w="1095375"/>
                <a:gridCol w="1095375"/>
                <a:gridCol w="1068014"/>
                <a:gridCol w="946711"/>
              </a:tblGrid>
              <a:tr h="70003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(30)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Голубева Л.И.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4,33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78%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4,11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89%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8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Пышная Н.А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003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6Б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(29)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Тарабанько Е.В.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3,92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68%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4,16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96%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00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Василенко Е.Г.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76,4%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94,1%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559838"/>
              </p:ext>
            </p:extLst>
          </p:nvPr>
        </p:nvGraphicFramePr>
        <p:xfrm>
          <a:off x="1719616" y="4577189"/>
          <a:ext cx="9799094" cy="134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112"/>
                <a:gridCol w="1548665"/>
                <a:gridCol w="1548665"/>
                <a:gridCol w="1118177"/>
                <a:gridCol w="1095375"/>
                <a:gridCol w="1095375"/>
                <a:gridCol w="1068014"/>
                <a:gridCol w="946711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(29)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Русский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Короткова В.В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95,5%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91%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Пышная Н.А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880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386014"/>
              </p:ext>
            </p:extLst>
          </p:nvPr>
        </p:nvGraphicFramePr>
        <p:xfrm>
          <a:off x="1965279" y="1654057"/>
          <a:ext cx="9471546" cy="3450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2046"/>
                <a:gridCol w="1496899"/>
                <a:gridCol w="1496899"/>
                <a:gridCol w="1080800"/>
                <a:gridCol w="1058761"/>
                <a:gridCol w="1058761"/>
                <a:gridCol w="1032314"/>
                <a:gridCol w="915066"/>
              </a:tblGrid>
              <a:tr h="77112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7А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(26)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Тарасова Т.А.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4,2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</a:tr>
              <a:tr h="953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Геометрия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Филонов К.Е.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70,6%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70,6%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</a:tr>
              <a:tr h="77112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(26)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Тарасова Т.А.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9539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Геометрия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Филонов К.Е.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37,5%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62,5%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811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932950"/>
              </p:ext>
            </p:extLst>
          </p:nvPr>
        </p:nvGraphicFramePr>
        <p:xfrm>
          <a:off x="1651379" y="996287"/>
          <a:ext cx="10167581" cy="472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8608"/>
                <a:gridCol w="1643926"/>
                <a:gridCol w="1643926"/>
                <a:gridCol w="1186958"/>
                <a:gridCol w="1162754"/>
                <a:gridCol w="1162754"/>
                <a:gridCol w="1133710"/>
                <a:gridCol w="1004945"/>
              </a:tblGrid>
              <a:tr h="41664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(25)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Тарасова Т.А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64%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93%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</a:tr>
              <a:tr h="691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Тарабанько Е.В.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78,6%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4,8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</a:tr>
              <a:tr h="68850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8Б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(26)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Некрашевич Е.А.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77%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92%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799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Тарабанько Е.В.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4,35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120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(23)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Информатика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Лавинова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Т.В.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Гончаренко Н.Н.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85%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</a:tr>
              <a:tr h="416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Тарасова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Т.А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85%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009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320120"/>
              </p:ext>
            </p:extLst>
          </p:nvPr>
        </p:nvGraphicFramePr>
        <p:xfrm>
          <a:off x="1637729" y="711683"/>
          <a:ext cx="10058402" cy="4813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8829"/>
                <a:gridCol w="1642198"/>
                <a:gridCol w="1642198"/>
                <a:gridCol w="1185709"/>
                <a:gridCol w="1161532"/>
                <a:gridCol w="1161532"/>
                <a:gridCol w="1132517"/>
                <a:gridCol w="1003887"/>
              </a:tblGrid>
              <a:tr h="8135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(21)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Английский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Ракитская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Л.П.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Велишаева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К.Ю.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</a:tr>
              <a:tr h="3492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Дубинская 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И.А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9933"/>
                    </a:solidFill>
                  </a:tcPr>
                </a:tc>
              </a:tr>
              <a:tr h="63895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(22)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Английский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Ракитская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Л.П.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Лысова И.И.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4,07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92%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4,38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</a:tr>
              <a:tr h="3492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Дубинская И.А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46%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99FF33"/>
                    </a:solidFill>
                  </a:tcPr>
                </a:tc>
              </a:tr>
              <a:tr h="8135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(27)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Информатика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Гончаренко Н.Н.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Лавинова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Т.В.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4,4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</a:tr>
              <a:tr h="813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Английский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Гольцман М.Г.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Ракитская Л.П.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5,0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4,14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123" marR="62123" marT="0" marB="0"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511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9FF66"/>
          </a:solidFill>
        </p:spPr>
        <p:txBody>
          <a:bodyPr/>
          <a:lstStyle/>
          <a:p>
            <a:pPr algn="ctr"/>
            <a:r>
              <a:rPr lang="ru-RU" b="1" dirty="0" smtClean="0"/>
              <a:t>КАДРЫ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827594" y="2133600"/>
            <a:ext cx="5677018" cy="2042615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 algn="r">
              <a:buNone/>
            </a:pPr>
            <a:r>
              <a:rPr lang="ru-RU" sz="2000" b="1" dirty="0">
                <a:solidFill>
                  <a:schemeClr val="tx1"/>
                </a:solidFill>
              </a:rPr>
              <a:t>Учителя, как местные светочи науки, 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ru-RU" sz="2000" b="1" dirty="0">
                <a:solidFill>
                  <a:schemeClr val="tx1"/>
                </a:solidFill>
              </a:rPr>
              <a:t> должны стоять на полной высоте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ru-RU" sz="2000" b="1" dirty="0">
                <a:solidFill>
                  <a:schemeClr val="tx1"/>
                </a:solidFill>
              </a:rPr>
              <a:t> современных знаний в своей специальности.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ru-RU" sz="2000" b="1" dirty="0">
                <a:solidFill>
                  <a:schemeClr val="tx1"/>
                </a:solidFill>
              </a:rPr>
              <a:t> Д.И. Менделеев</a:t>
            </a:r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287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Распределение численности персонала по уровню образования и полу.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061425"/>
              </p:ext>
            </p:extLst>
          </p:nvPr>
        </p:nvGraphicFramePr>
        <p:xfrm>
          <a:off x="1951629" y="1905000"/>
          <a:ext cx="9307775" cy="2644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5859"/>
                <a:gridCol w="1248925"/>
                <a:gridCol w="1248925"/>
                <a:gridCol w="1250802"/>
                <a:gridCol w="1248925"/>
                <a:gridCol w="1251741"/>
                <a:gridCol w="1392598"/>
              </a:tblGrid>
              <a:tr h="0">
                <a:tc rowSpan="2"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показателей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Всего человек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Высшее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Имеют квалификационные категории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Женщины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Численность сотрудников, имеющих полную занятость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ВКК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1КК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Общее количество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357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Распределение педагогов по стажу работы (на май 2021г.)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463301"/>
              </p:ext>
            </p:extLst>
          </p:nvPr>
        </p:nvGraphicFramePr>
        <p:xfrm>
          <a:off x="2101307" y="2232081"/>
          <a:ext cx="9403305" cy="2305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109"/>
                <a:gridCol w="1027102"/>
                <a:gridCol w="1098781"/>
                <a:gridCol w="1098781"/>
                <a:gridCol w="1098781"/>
                <a:gridCol w="1098781"/>
                <a:gridCol w="1153485"/>
                <a:gridCol w="1153485"/>
              </a:tblGrid>
              <a:tr h="564282">
                <a:tc rowSpan="2"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показателей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Всего человек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Педагогический стаж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73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До 3 лет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От 3</a:t>
                      </a:r>
                    </a:p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до 5 лет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От 5 </a:t>
                      </a:r>
                    </a:p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до 10 лет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От 10 </a:t>
                      </a:r>
                    </a:p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до 15 лет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От 15</a:t>
                      </a:r>
                    </a:p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до 20 лет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Более 20 лет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C00"/>
                    </a:solidFill>
                  </a:tcPr>
                </a:tc>
              </a:tr>
              <a:tr h="630874"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Общее количество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807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Аттестация педагогических работников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258101"/>
              </p:ext>
            </p:extLst>
          </p:nvPr>
        </p:nvGraphicFramePr>
        <p:xfrm>
          <a:off x="846160" y="2009635"/>
          <a:ext cx="10658453" cy="3135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9396"/>
                <a:gridCol w="987157"/>
                <a:gridCol w="707147"/>
                <a:gridCol w="707147"/>
                <a:gridCol w="403406"/>
                <a:gridCol w="403406"/>
                <a:gridCol w="404355"/>
                <a:gridCol w="711892"/>
                <a:gridCol w="711892"/>
                <a:gridCol w="672976"/>
                <a:gridCol w="592294"/>
                <a:gridCol w="592294"/>
                <a:gridCol w="537241"/>
                <a:gridCol w="673925"/>
                <a:gridCol w="673925"/>
              </a:tblGrid>
              <a:tr h="623500">
                <a:tc rowSpan="3">
                  <a:txBody>
                    <a:bodyPr/>
                    <a:lstStyle/>
                    <a:p>
                      <a:pPr marR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показателей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 rowSpan="3"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Всего человек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Аттестовано 2019-2020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Прогнозная численность работников на аттестацию на период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3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>
                    <a:solidFill>
                      <a:srgbClr val="FBB3C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На ВКК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>
                    <a:solidFill>
                      <a:srgbClr val="FBB3C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На 1КК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>
                    <a:solidFill>
                      <a:srgbClr val="FBB3C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На соотв.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>
                    <a:solidFill>
                      <a:srgbClr val="FBB3C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полугодие 2021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BB3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соотв.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соотв.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1КК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Соотв.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vert270"/>
                </a:tc>
              </a:tr>
              <a:tr h="813261"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Общее количество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295650" algn="l"/>
                          <a:tab pos="393255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403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55641"/>
            <a:ext cx="8911687" cy="1280890"/>
          </a:xfrm>
        </p:spPr>
        <p:txBody>
          <a:bodyPr/>
          <a:lstStyle/>
          <a:p>
            <a:pPr algn="ctr"/>
            <a:r>
              <a:rPr lang="ru-RU" b="1" dirty="0" smtClean="0"/>
              <a:t>Итоги ВПР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b="1" dirty="0">
                <a:solidFill>
                  <a:srgbClr val="00B0F0"/>
                </a:solidFill>
              </a:rPr>
              <a:t>С 15 марта по 21 мая 2021года в крае проводился  Федеральный мониторинг качества подготовки обучающихся в форме Всероссийских проверочных работ (ВПР). </a:t>
            </a:r>
          </a:p>
          <a:p>
            <a:r>
              <a:rPr lang="ru-RU" b="1" i="1" dirty="0" smtClean="0"/>
              <a:t> </a:t>
            </a:r>
            <a:r>
              <a:rPr lang="ru-RU" sz="2400" b="1" i="1" dirty="0">
                <a:solidFill>
                  <a:srgbClr val="0C7425"/>
                </a:solidFill>
              </a:rPr>
              <a:t>ВПР – это комплексный проект в области оценки качества образования, направленный на развитие единого образовательного пространства в Российской Федерации, мониторинг введения Федеральных государственных образовательных стандартов (ФГОС), формирование единых ориентиров в оценке результатов обучения, единых стандартизированных подходов к оцениванию образовательных достижений обучающихся.</a:t>
            </a:r>
          </a:p>
          <a:p>
            <a:r>
              <a:rPr lang="ru-RU" sz="2400" b="1" dirty="0">
                <a:solidFill>
                  <a:srgbClr val="6A1652"/>
                </a:solidFill>
              </a:rPr>
              <a:t>ВПР проводился в единое время по единым комплектам заданий, а также за счет использования единых для всей страны критериев оценивания.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662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Прогнозная численность работников на аттестацию на период: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330025"/>
              </p:ext>
            </p:extLst>
          </p:nvPr>
        </p:nvGraphicFramePr>
        <p:xfrm>
          <a:off x="1596786" y="1905003"/>
          <a:ext cx="9758150" cy="4402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9016"/>
                <a:gridCol w="2439016"/>
                <a:gridCol w="2440059"/>
                <a:gridCol w="2440059"/>
              </a:tblGrid>
              <a:tr h="8565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Сроки окончания аттестации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26904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Ф.И.О. педагога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26904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Предмет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26904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Дата окончания аттестации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269047"/>
                    </a:solidFill>
                  </a:tcPr>
                </a:tc>
              </a:tr>
              <a:tr h="428261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 полугодие 2021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Полякова С.Г.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Русский язык и литература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31.12.2021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2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Данилюк О.А.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Русский язык и литература 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31.12.2021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2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Вихрянова Е.Ю.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23.11.2021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2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Голубева Л.И.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История, обществознание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20.12.2021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26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Вдовина Е.В.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25.04.2022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4282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Кириллова Е.М.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Музыка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07.06.2022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4282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Горохов К.В.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05.04.2022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232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1039" y="132791"/>
            <a:ext cx="8911687" cy="91808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Прогнозная </a:t>
            </a:r>
            <a:r>
              <a:rPr lang="ru-RU" sz="2400" b="1" dirty="0"/>
              <a:t>численность работников на повышение квалификации на период: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31948"/>
              </p:ext>
            </p:extLst>
          </p:nvPr>
        </p:nvGraphicFramePr>
        <p:xfrm>
          <a:off x="1501255" y="1050878"/>
          <a:ext cx="10194876" cy="5363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572"/>
                <a:gridCol w="3003814"/>
                <a:gridCol w="2599245"/>
                <a:gridCol w="2599245"/>
              </a:tblGrid>
              <a:tr h="662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Сроки окончания курсов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Ф.И.О. руководителя / педагога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Предмет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Дата прохождения курсов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99FF33"/>
                    </a:solidFill>
                  </a:tcPr>
                </a:tc>
              </a:tr>
              <a:tr h="310345">
                <a:tc row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2021/ 2022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Полозова В.В.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Управление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Осень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310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Шашлова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Н.И.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Управление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Осень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310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Шестопалов Д.В.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Управление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Осень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310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Николаева Е.В.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Управление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Осень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310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</a:rPr>
                        <a:t>Пестрикова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Т.Д.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Управление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Осень 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641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Данилюк О.А.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Русский язык (Предметный блок)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641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Крекотень Т.В.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ИЗО, Технология (Предметный блок)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5823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Мельник А.А.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ОБЖ (Предметный блок)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641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Полякова С.Г.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Русский язык (Предметный блок)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  <a:tr h="641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Фирстов А.П.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</a:rPr>
                        <a:t>ИЗО, Технология (Предметный блок)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 полугодие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914" marR="45914" marT="0" marB="0">
                    <a:solidFill>
                      <a:srgbClr val="FBB3C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959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54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44" y="310600"/>
            <a:ext cx="9371012" cy="137886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Список обучающихся, набравших максимальные баллы на </a:t>
            </a:r>
            <a:r>
              <a:rPr lang="ru-RU" sz="2800" b="1" dirty="0" smtClean="0"/>
              <a:t>ВПР</a:t>
            </a:r>
            <a:br>
              <a:rPr lang="ru-RU" sz="2800" b="1" dirty="0" smtClean="0"/>
            </a:br>
            <a:r>
              <a:rPr lang="ru-RU" sz="2800" b="1" dirty="0" smtClean="0"/>
              <a:t>МАТЕМАТИКА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576427"/>
              </p:ext>
            </p:extLst>
          </p:nvPr>
        </p:nvGraphicFramePr>
        <p:xfrm>
          <a:off x="2412275" y="2133601"/>
          <a:ext cx="8508274" cy="3346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3681"/>
                <a:gridCol w="4254593"/>
              </a:tblGrid>
              <a:tr h="2849690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Лизандер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М. 5А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Царевский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Р. 5А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Акимов П. 5Б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Литовка Я. 5Б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Хлон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С. 5Б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Теллы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Л.5Б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Бобров К. 6А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Паращук Б. 6А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Владович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Р.6Б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Титаев С. 6Б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Рубинштейн Э. 7Б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Покрашенко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П. 8А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Кобзева С. 8А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Колодезный И. 8А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Сорокова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В. 8А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Пивкин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Ю. 8Б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11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ИСТОРИЯ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19794"/>
            <a:ext cx="8915400" cy="4291428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err="1"/>
              <a:t>Лизандер</a:t>
            </a:r>
            <a:r>
              <a:rPr lang="ru-RU" sz="2400" b="1" dirty="0"/>
              <a:t> М.5А</a:t>
            </a:r>
          </a:p>
          <a:p>
            <a:pPr lvl="0"/>
            <a:r>
              <a:rPr lang="ru-RU" sz="2400" b="1" dirty="0" err="1"/>
              <a:t>Заец</a:t>
            </a:r>
            <a:r>
              <a:rPr lang="ru-RU" sz="2400" b="1" dirty="0"/>
              <a:t> И.6А</a:t>
            </a:r>
          </a:p>
          <a:p>
            <a:pPr lvl="0"/>
            <a:r>
              <a:rPr lang="ru-RU" sz="2400" b="1" dirty="0"/>
              <a:t>Самохин С.6А</a:t>
            </a:r>
          </a:p>
          <a:p>
            <a:pPr lvl="0"/>
            <a:r>
              <a:rPr lang="ru-RU" sz="2400" b="1" dirty="0" err="1"/>
              <a:t>Белогубцева</a:t>
            </a:r>
            <a:r>
              <a:rPr lang="ru-RU" sz="2400" b="1" dirty="0"/>
              <a:t> К.6А</a:t>
            </a:r>
          </a:p>
          <a:p>
            <a:pPr lvl="0"/>
            <a:r>
              <a:rPr lang="ru-RU" sz="2400" b="1" dirty="0"/>
              <a:t>Яремчук И. 6А</a:t>
            </a:r>
          </a:p>
          <a:p>
            <a:pPr lvl="0"/>
            <a:r>
              <a:rPr lang="ru-RU" sz="2400" b="1" dirty="0"/>
              <a:t>Лукасик.А.6А</a:t>
            </a:r>
          </a:p>
          <a:p>
            <a:pPr lvl="0"/>
            <a:r>
              <a:rPr lang="ru-RU" sz="2400" b="1" dirty="0" err="1"/>
              <a:t>Вихрянов</a:t>
            </a:r>
            <a:r>
              <a:rPr lang="ru-RU" sz="2400" b="1" dirty="0"/>
              <a:t> В. 6А</a:t>
            </a:r>
          </a:p>
          <a:p>
            <a:pPr lvl="0"/>
            <a:r>
              <a:rPr lang="ru-RU" sz="2400" b="1" dirty="0"/>
              <a:t>Хомяков А.6А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14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C7425"/>
                </a:solidFill>
              </a:rPr>
              <a:t>РУССКИЙ ЯЗЫК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202361"/>
              </p:ext>
            </p:extLst>
          </p:nvPr>
        </p:nvGraphicFramePr>
        <p:xfrm>
          <a:off x="1619795" y="1358538"/>
          <a:ext cx="9597436" cy="516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359"/>
                <a:gridCol w="2399359"/>
                <a:gridCol w="2399359"/>
                <a:gridCol w="239935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1.Лизандер Р. 5А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2.Рыжова М. 5А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3.Адиатуллин А. 5А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4.Горлач А. 5А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5.Девяткин С. 5А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6.Табалова А. 5А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7.Красулина Е. 5А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Белогубцева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К.6А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 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Заец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И.6А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Лопашук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М.6А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Муренький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А.6А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 Паращук Б.6А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Переломова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А.6А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 Самохин С.6А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Хегай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А.6А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16.Гриненко К6В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Филонова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Е.6В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Хамидулина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А.6В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19.Кухаренко Д.6В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20. Кузнецов Д.6В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21.Пальчиков Б.7А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22. Величко Г.7А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23. Золотарёва А. 7А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24. Брусиловская А.7Б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Бунеева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Д.7А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26. Рубинштейн Э.7Б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27. Коршунов Е7Б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28. Цветов Т.7Б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Храпунова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А.7Б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30. Баженов М.8А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31. Вихров А.8А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32. Кочетков И.8А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33. Журавлёва У.8А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34.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Сорокова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В.8А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35. Волкова М.8Б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36. Ельчанинов Л.8Б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37. Штанько А.8Б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38. Гаврилюк В.8Б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39.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Шпакова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М.8Б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40.Ронжина А.8В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41.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Горностаева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В.8В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1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642835" y="249857"/>
            <a:ext cx="3992732" cy="576262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ФИЗИКА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679407" y="996387"/>
            <a:ext cx="4342893" cy="2033416"/>
          </a:xfrm>
          <a:solidFill>
            <a:srgbClr val="FBB3CD"/>
          </a:solidFill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C7425"/>
                </a:solidFill>
              </a:rPr>
              <a:t>1.Величко </a:t>
            </a:r>
            <a:r>
              <a:rPr lang="ru-RU" sz="2400" b="1" dirty="0">
                <a:solidFill>
                  <a:srgbClr val="0C7425"/>
                </a:solidFill>
              </a:rPr>
              <a:t>Г.7А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C7425"/>
                </a:solidFill>
              </a:rPr>
              <a:t>2.Храпунова А.7Б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C7425"/>
                </a:solidFill>
              </a:rPr>
              <a:t>3.Гаврилюк В.8Б</a:t>
            </a:r>
          </a:p>
          <a:p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7629459" y="249857"/>
            <a:ext cx="3999001" cy="576262"/>
          </a:xfrm>
        </p:spPr>
        <p:txBody>
          <a:bodyPr/>
          <a:lstStyle/>
          <a:p>
            <a:r>
              <a:rPr lang="ru-RU" b="1" dirty="0">
                <a:solidFill>
                  <a:srgbClr val="0C7425"/>
                </a:solidFill>
              </a:rPr>
              <a:t>ХИМИЯ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22879928"/>
              </p:ext>
            </p:extLst>
          </p:nvPr>
        </p:nvGraphicFramePr>
        <p:xfrm>
          <a:off x="6182436" y="1113777"/>
          <a:ext cx="5770403" cy="2584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4893"/>
                <a:gridCol w="2885510"/>
              </a:tblGrid>
              <a:tr h="1268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1.Алексенко И.8В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</a:rPr>
                        <a:t>Горностаева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В.8В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 3.Ронжина А.8В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4.Войтович К.8В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0142" marR="50142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5.Ли А.8В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6.Миренков В.8В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7.Оставных В.8В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8.Чистенко О.8В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0142" marR="50142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448986" y="3287409"/>
            <a:ext cx="3413178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АНГЛИЙСКИЙ ЯЗЫК</a:t>
            </a:r>
            <a:endParaRPr lang="ru-RU" sz="24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7567" y="3849875"/>
            <a:ext cx="6096000" cy="27289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1. Величко Г.7А</a:t>
            </a:r>
            <a:endParaRPr lang="ru-RU" sz="2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2. Панкратов И.7А</a:t>
            </a:r>
            <a:endParaRPr lang="ru-RU" sz="2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666875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3. Пальчиков Б.7А	</a:t>
            </a:r>
            <a:endParaRPr lang="ru-RU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666875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Ченг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Ва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Хин Игорь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7А</a:t>
            </a:r>
            <a:endParaRPr lang="ru-RU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666875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Цветов Т.7Б</a:t>
            </a:r>
            <a:endParaRPr lang="ru-RU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84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429602" y="119143"/>
            <a:ext cx="8911687" cy="57767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ГЕОГРАФИЯ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752033"/>
              </p:ext>
            </p:extLst>
          </p:nvPr>
        </p:nvGraphicFramePr>
        <p:xfrm>
          <a:off x="1037231" y="545910"/>
          <a:ext cx="10522422" cy="6820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0324"/>
                <a:gridCol w="2630324"/>
                <a:gridCol w="2630324"/>
                <a:gridCol w="2631450"/>
              </a:tblGrid>
              <a:tr h="6820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1.Белогубцева К.6А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2.Бобров К.6А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3.Борисов В.6А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4.Борисов М.6А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5.Заец И.6А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6.Кузьмичев Д.6А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7.Лукасик А.6А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8.Митрофанов Д.6А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9.Муренький А.6А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10.Наумов Л.6А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11.Нелюбин Е.6А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12.Паращук Б.6А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13.Переломова А.6А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14.Петухова С.6А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15.Самохин С.6А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16.Теплов Р.6А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17.Бухта И.6В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6030" marR="46030" marT="0" marB="0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18.Видова В.6В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19.Гриненко К.6В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20.Кокорин Л.6В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21.Кудряшов А.6В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22.Кузнецов Д.6В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23.Куля В.6В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24.Кухаренко Д.6В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25.Кучун Д.6В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26.Реус Н.6В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27.Сараев Д.6В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28.Тукум И.6В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29.Тукум Ю.6В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30.Филонова Е.6В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31.Хамидулина А.6В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32.Цаплина П.6В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33. Величко Г.7А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6030" marR="46030" marT="0" marB="0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34. Астахов М.7Б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35.Брусиловская А.7Б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36.Бунеева Д.7Б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37.Воронов М.7Б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38.Гуменникова А.7Б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39.Десятова А.7Б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40.Долгалев А.7Б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41.Золотарев А.7Б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42.Ковалев С.7Б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43.Коломеец И.7Б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44.Коршунов Е.7Б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45.Кощей В.7Б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46.Куликова А.7Б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47.Рубинштейн Э.7Б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48.Румиев М.7Б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49.Рыжков М.7Б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6030" marR="46030" marT="0" marB="0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50.Баженов М.8А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51.Вихров А.8А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52.Вялов В.8А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53.Доценко Е.8А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54.Дроздова А.8А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55.Журавлева У.8А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56.Илясов Д.8А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57.Ким Г.8А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58.Кобзева С.8А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59.Кочетков И.8А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60.Лесков Е.8А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61.Логачева А.8А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62.Михеев П.8А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63.Покрашенко П.8А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64.Сахарова П.8А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65.Сорокова В.8А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6030" marR="46030" marT="0" marB="0"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2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БИОЛОГИЯ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876180"/>
              </p:ext>
            </p:extLst>
          </p:nvPr>
        </p:nvGraphicFramePr>
        <p:xfrm>
          <a:off x="928048" y="1371092"/>
          <a:ext cx="10413242" cy="5486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6062"/>
                <a:gridCol w="5207180"/>
              </a:tblGrid>
              <a:tr h="3778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1.Лизандер М.5А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2.Самохина Е.5А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3.Рыжова М.5А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4.Девяткин С.5А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5.Табалова А.5А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6.Марков А.5Б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7. Акимов П.5Б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Жуганов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М. 5Б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9. Злобина А5Б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10.Тотоонов Д.5Б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284" marR="6528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11. Гущина А.6Б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12.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Телухова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А.6Б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13. Фадеева С.6Б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14. Москалева Д.6Б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15.Величко Г.7А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16.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</a:rPr>
                        <a:t>Храпунова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 А.7Б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17. Цветов Т.7Б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18.Доценко Е.8А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19.Покрашенко П.8А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284" marR="6528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17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14677"/>
            <a:ext cx="8911687" cy="1280890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ru-RU" dirty="0" smtClean="0"/>
              <a:t>Предметы, по которым обучающиеся набрали минимальные баллы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396609"/>
              </p:ext>
            </p:extLst>
          </p:nvPr>
        </p:nvGraphicFramePr>
        <p:xfrm>
          <a:off x="2589213" y="1801503"/>
          <a:ext cx="8915400" cy="4271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84509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Количество обучающихся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8952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Математика</a:t>
                      </a:r>
                      <a:endParaRPr lang="ru-RU" sz="2400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8952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Русский язык</a:t>
                      </a:r>
                      <a:endParaRPr lang="ru-RU" sz="2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14</a:t>
                      </a:r>
                      <a:endParaRPr lang="ru-RU" sz="2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52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Биология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13</a:t>
                      </a:r>
                      <a:endParaRPr lang="ru-RU" sz="2400" b="1" dirty="0"/>
                    </a:p>
                  </a:txBody>
                  <a:tcPr/>
                </a:tc>
              </a:tr>
              <a:tr h="48952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География</a:t>
                      </a:r>
                      <a:endParaRPr lang="ru-RU" sz="24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13</a:t>
                      </a:r>
                      <a:endParaRPr lang="ru-RU" sz="24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8952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История</a:t>
                      </a:r>
                      <a:endParaRPr lang="ru-RU" sz="2400" b="1" dirty="0"/>
                    </a:p>
                  </a:txBody>
                  <a:tcPr>
                    <a:solidFill>
                      <a:srgbClr val="FBB3C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>
                    <a:solidFill>
                      <a:srgbClr val="FBB3CD"/>
                    </a:solidFill>
                  </a:tcPr>
                </a:tc>
              </a:tr>
              <a:tr h="48952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Физика</a:t>
                      </a:r>
                      <a:endParaRPr lang="ru-RU" sz="2400" b="1" dirty="0"/>
                    </a:p>
                  </a:txBody>
                  <a:tcPr>
                    <a:solidFill>
                      <a:srgbClr val="FEE7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>
                    <a:solidFill>
                      <a:srgbClr val="FEE7DA"/>
                    </a:solidFill>
                  </a:tcPr>
                </a:tc>
              </a:tr>
              <a:tr h="489522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Химия</a:t>
                      </a:r>
                      <a:endParaRPr lang="ru-RU" sz="2400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</a:t>
                      </a:r>
                      <a:endParaRPr lang="ru-RU" sz="2400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23722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737</TotalTime>
  <Words>1319</Words>
  <Application>Microsoft Office PowerPoint</Application>
  <PresentationFormat>Широкоэкранный</PresentationFormat>
  <Paragraphs>578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 3</vt:lpstr>
      <vt:lpstr>Легкий дым</vt:lpstr>
      <vt:lpstr>Педсовет. Конференция.   5-7-е классы</vt:lpstr>
      <vt:lpstr>Итоги ВПР</vt:lpstr>
      <vt:lpstr>Список обучающихся, набравших максимальные баллы на ВПР МАТЕМАТИКА </vt:lpstr>
      <vt:lpstr>ИСТОРИЯ</vt:lpstr>
      <vt:lpstr>РУССКИЙ ЯЗЫК </vt:lpstr>
      <vt:lpstr>Презентация PowerPoint</vt:lpstr>
      <vt:lpstr>ГЕОГРАФИЯ </vt:lpstr>
      <vt:lpstr>БИОЛОГИЯ </vt:lpstr>
      <vt:lpstr>Предметы, по которым обучающиеся набрали минимальные баллы</vt:lpstr>
      <vt:lpstr>Итоги промежуточной аттестации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КАДРЫ</vt:lpstr>
      <vt:lpstr>Распределение численности персонала по уровню образования и полу. </vt:lpstr>
      <vt:lpstr>Распределение педагогов по стажу работы (на май 2021г.)</vt:lpstr>
      <vt:lpstr>Аттестация педагогических работников </vt:lpstr>
      <vt:lpstr>Прогнозная численность работников на аттестацию на период: </vt:lpstr>
      <vt:lpstr>Прогнозная численность работников на повышение квалификации на период:</vt:lpstr>
      <vt:lpstr>Презентация PowerPoint</vt:lpstr>
    </vt:vector>
  </TitlesOfParts>
  <Company>МАОУ ЛИТ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Пестрикова Татьяна Дмитриевна</dc:creator>
  <cp:lastModifiedBy>Пестрикова Татьяна Дмитриевна</cp:lastModifiedBy>
  <cp:revision>60</cp:revision>
  <dcterms:created xsi:type="dcterms:W3CDTF">2017-07-12T05:59:43Z</dcterms:created>
  <dcterms:modified xsi:type="dcterms:W3CDTF">2021-08-30T03:30:34Z</dcterms:modified>
</cp:coreProperties>
</file>