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424" r:id="rId5"/>
    <p:sldId id="426" r:id="rId6"/>
    <p:sldId id="398" r:id="rId7"/>
    <p:sldId id="394" r:id="rId8"/>
    <p:sldId id="395" r:id="rId9"/>
    <p:sldId id="396" r:id="rId10"/>
    <p:sldId id="414" r:id="rId11"/>
    <p:sldId id="413" r:id="rId12"/>
    <p:sldId id="416" r:id="rId13"/>
    <p:sldId id="423" r:id="rId14"/>
    <p:sldId id="428" r:id="rId15"/>
    <p:sldId id="427" r:id="rId16"/>
    <p:sldId id="29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0099"/>
    <a:srgbClr val="000099"/>
    <a:srgbClr val="00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autoAdjust="0"/>
    <p:restoredTop sz="94444" autoAdjust="0"/>
  </p:normalViewPr>
  <p:slideViewPr>
    <p:cSldViewPr>
      <p:cViewPr varScale="1">
        <p:scale>
          <a:sx n="106" d="100"/>
          <a:sy n="106" d="100"/>
        </p:scale>
        <p:origin x="1608" y="108"/>
      </p:cViewPr>
      <p:guideLst>
        <p:guide orient="horz" pos="2160"/>
        <p:guide pos="2880"/>
      </p:guideLst>
    </p:cSldViewPr>
  </p:slideViewPr>
  <p:outlineViewPr>
    <p:cViewPr>
      <p:scale>
        <a:sx n="33" d="100"/>
        <a:sy n="33" d="100"/>
      </p:scale>
      <p:origin x="264" y="376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181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E680A-45C2-45BC-A0C0-70573E74388C}" type="doc">
      <dgm:prSet loTypeId="urn:microsoft.com/office/officeart/2005/8/layout/arrow2" loCatId="process" qsTypeId="urn:microsoft.com/office/officeart/2005/8/quickstyle/3d3" qsCatId="3D" csTypeId="urn:microsoft.com/office/officeart/2005/8/colors/accent1_2#10" csCatId="accent1" phldr="1"/>
      <dgm:spPr/>
    </dgm:pt>
    <dgm:pt modelId="{CE4F827F-B94B-4D85-8F58-E4F9EEBF865D}">
      <dgm:prSet phldrT="[Текст]" custT="1"/>
      <dgm:spPr/>
      <dgm:t>
        <a:bodyPr/>
        <a:lstStyle/>
        <a:p>
          <a:r>
            <a:rPr lang="ru-RU" sz="1800" b="1" dirty="0">
              <a:latin typeface="Times New Roman" pitchFamily="18" charset="0"/>
              <a:cs typeface="Times New Roman" pitchFamily="18" charset="0"/>
            </a:rPr>
            <a:t>Организованная работа ПС</a:t>
          </a:r>
        </a:p>
      </dgm:t>
    </dgm:pt>
    <dgm:pt modelId="{43D9D605-5018-4C4E-B580-DCF2EA6BB95C}" type="parTrans" cxnId="{A1E0C57D-DBAB-4BA1-916F-C4F5B029FE85}">
      <dgm:prSet/>
      <dgm:spPr/>
      <dgm:t>
        <a:bodyPr/>
        <a:lstStyle/>
        <a:p>
          <a:endParaRPr lang="ru-RU"/>
        </a:p>
      </dgm:t>
    </dgm:pt>
    <dgm:pt modelId="{E8D402A4-4312-4A93-B86E-F2578ACB3B31}" type="sibTrans" cxnId="{A1E0C57D-DBAB-4BA1-916F-C4F5B029FE85}">
      <dgm:prSet/>
      <dgm:spPr/>
      <dgm:t>
        <a:bodyPr/>
        <a:lstStyle/>
        <a:p>
          <a:endParaRPr lang="ru-RU"/>
        </a:p>
      </dgm:t>
    </dgm:pt>
    <dgm:pt modelId="{EEE7D224-943E-40E7-B915-379EEF0D0742}">
      <dgm:prSet phldrT="[Текст]" custT="1"/>
      <dgm:spPr/>
      <dgm:t>
        <a:bodyPr/>
        <a:lstStyle/>
        <a:p>
          <a:r>
            <a:rPr lang="ru-RU" sz="1800" b="1" dirty="0">
              <a:latin typeface="Times New Roman" pitchFamily="18" charset="0"/>
              <a:cs typeface="Times New Roman" pitchFamily="18" charset="0"/>
            </a:rPr>
            <a:t>Помощь родительской общественности</a:t>
          </a:r>
        </a:p>
      </dgm:t>
    </dgm:pt>
    <dgm:pt modelId="{EF73AA53-278D-4CAC-9A1E-740ECB9C8F97}" type="parTrans" cxnId="{93055331-589A-478C-9072-D21EA226CAAA}">
      <dgm:prSet/>
      <dgm:spPr/>
      <dgm:t>
        <a:bodyPr/>
        <a:lstStyle/>
        <a:p>
          <a:endParaRPr lang="ru-RU"/>
        </a:p>
      </dgm:t>
    </dgm:pt>
    <dgm:pt modelId="{377B36F5-17F9-443F-8F23-E1C906CB6009}" type="sibTrans" cxnId="{93055331-589A-478C-9072-D21EA226CAAA}">
      <dgm:prSet/>
      <dgm:spPr/>
      <dgm:t>
        <a:bodyPr/>
        <a:lstStyle/>
        <a:p>
          <a:endParaRPr lang="ru-RU"/>
        </a:p>
      </dgm:t>
    </dgm:pt>
    <dgm:pt modelId="{76B09D6D-BBD1-4933-AE0D-6AA4890165FC}">
      <dgm:prSet phldrT="[Текст]" custT="1"/>
      <dgm:spPr/>
      <dgm:t>
        <a:bodyPr/>
        <a:lstStyle/>
        <a:p>
          <a:r>
            <a:rPr lang="ru-RU" sz="2000" b="1" dirty="0">
              <a:latin typeface="Times New Roman" pitchFamily="18" charset="0"/>
              <a:cs typeface="Times New Roman" pitchFamily="18" charset="0"/>
            </a:rPr>
            <a:t>ЛИТ завтра</a:t>
          </a:r>
        </a:p>
      </dgm:t>
    </dgm:pt>
    <dgm:pt modelId="{F44796FB-973F-4652-B482-9883CBD3358B}" type="parTrans" cxnId="{0A70B8B9-C5C6-4484-AF4F-CCBF2C249A54}">
      <dgm:prSet/>
      <dgm:spPr/>
      <dgm:t>
        <a:bodyPr/>
        <a:lstStyle/>
        <a:p>
          <a:endParaRPr lang="ru-RU"/>
        </a:p>
      </dgm:t>
    </dgm:pt>
    <dgm:pt modelId="{492707B8-916C-4175-A543-1A3D62EBA945}" type="sibTrans" cxnId="{0A70B8B9-C5C6-4484-AF4F-CCBF2C249A54}">
      <dgm:prSet/>
      <dgm:spPr/>
      <dgm:t>
        <a:bodyPr/>
        <a:lstStyle/>
        <a:p>
          <a:endParaRPr lang="ru-RU"/>
        </a:p>
      </dgm:t>
    </dgm:pt>
    <dgm:pt modelId="{18D0B42B-0428-454E-8CD9-425C45138E95}">
      <dgm:prSet phldrT="[Текст]" custT="1"/>
      <dgm:spPr/>
      <dgm:t>
        <a:bodyPr/>
        <a:lstStyle/>
        <a:p>
          <a:r>
            <a:rPr lang="ru-RU" sz="2000" b="1" dirty="0">
              <a:latin typeface="Times New Roman" pitchFamily="18" charset="0"/>
              <a:cs typeface="Times New Roman" pitchFamily="18" charset="0"/>
            </a:rPr>
            <a:t>ЛИТ сегодня</a:t>
          </a:r>
        </a:p>
      </dgm:t>
    </dgm:pt>
    <dgm:pt modelId="{E54CBEB0-8A26-4565-B71E-D7827E614978}" type="sibTrans" cxnId="{6AEB0B63-D644-40A9-AEFD-10973D72DA9F}">
      <dgm:prSet/>
      <dgm:spPr/>
      <dgm:t>
        <a:bodyPr/>
        <a:lstStyle/>
        <a:p>
          <a:endParaRPr lang="ru-RU"/>
        </a:p>
      </dgm:t>
    </dgm:pt>
    <dgm:pt modelId="{11EB22B0-AB54-43B4-842C-FAA5D92E1E7B}" type="parTrans" cxnId="{6AEB0B63-D644-40A9-AEFD-10973D72DA9F}">
      <dgm:prSet/>
      <dgm:spPr/>
      <dgm:t>
        <a:bodyPr/>
        <a:lstStyle/>
        <a:p>
          <a:endParaRPr lang="ru-RU"/>
        </a:p>
      </dgm:t>
    </dgm:pt>
    <dgm:pt modelId="{2F11DDB7-175E-4722-8AEA-C73D175C9769}" type="pres">
      <dgm:prSet presAssocID="{1EFE680A-45C2-45BC-A0C0-70573E74388C}" presName="arrowDiagram" presStyleCnt="0">
        <dgm:presLayoutVars>
          <dgm:chMax val="5"/>
          <dgm:dir/>
          <dgm:resizeHandles val="exact"/>
        </dgm:presLayoutVars>
      </dgm:prSet>
      <dgm:spPr/>
    </dgm:pt>
    <dgm:pt modelId="{0BDC88B0-C9E8-419D-B8D1-EC3BC2FBBAEE}" type="pres">
      <dgm:prSet presAssocID="{1EFE680A-45C2-45BC-A0C0-70573E74388C}" presName="arrow" presStyleLbl="bgShp" presStyleIdx="0" presStyleCnt="1" custAng="21372799" custLinFactNeighborX="333" custLinFactNeighborY="-6614"/>
      <dgm:spPr/>
    </dgm:pt>
    <dgm:pt modelId="{65B630B9-A59F-4182-BFFC-23950C415502}" type="pres">
      <dgm:prSet presAssocID="{1EFE680A-45C2-45BC-A0C0-70573E74388C}" presName="arrowDiagram4" presStyleCnt="0"/>
      <dgm:spPr/>
    </dgm:pt>
    <dgm:pt modelId="{1F0B9831-9454-4D21-A1CE-2A3965E01D64}" type="pres">
      <dgm:prSet presAssocID="{CE4F827F-B94B-4D85-8F58-E4F9EEBF865D}" presName="bullet4a" presStyleLbl="node1" presStyleIdx="0" presStyleCnt="4" custLinFactY="70510" custLinFactNeighborX="-68533" custLinFactNeighborY="100000"/>
      <dgm:spPr/>
    </dgm:pt>
    <dgm:pt modelId="{A2377A29-8A1F-43F5-9B98-02756899DF6B}" type="pres">
      <dgm:prSet presAssocID="{CE4F827F-B94B-4D85-8F58-E4F9EEBF865D}" presName="textBox4a" presStyleLbl="revTx" presStyleIdx="0" presStyleCnt="4" custScaleX="187830" custLinFactX="12052" custLinFactNeighborX="100000" custLinFactNeighborY="-97627">
        <dgm:presLayoutVars>
          <dgm:bulletEnabled val="1"/>
        </dgm:presLayoutVars>
      </dgm:prSet>
      <dgm:spPr/>
      <dgm:t>
        <a:bodyPr/>
        <a:lstStyle/>
        <a:p>
          <a:endParaRPr lang="ru-RU"/>
        </a:p>
      </dgm:t>
    </dgm:pt>
    <dgm:pt modelId="{77642C6D-59CA-4113-8861-434C1D1B216D}" type="pres">
      <dgm:prSet presAssocID="{EEE7D224-943E-40E7-B915-379EEF0D0742}" presName="bullet4b" presStyleLbl="node1" presStyleIdx="1" presStyleCnt="4" custLinFactX="91721" custLinFactY="-37760" custLinFactNeighborX="100000" custLinFactNeighborY="-100000"/>
      <dgm:spPr/>
    </dgm:pt>
    <dgm:pt modelId="{DA32AE6D-00C6-4EBF-A783-238B321D991B}" type="pres">
      <dgm:prSet presAssocID="{EEE7D224-943E-40E7-B915-379EEF0D0742}" presName="textBox4b" presStyleLbl="revTx" presStyleIdx="1" presStyleCnt="4" custScaleX="177678" custScaleY="42507" custLinFactX="58738" custLinFactNeighborX="100000" custLinFactNeighborY="-66267">
        <dgm:presLayoutVars>
          <dgm:bulletEnabled val="1"/>
        </dgm:presLayoutVars>
      </dgm:prSet>
      <dgm:spPr/>
      <dgm:t>
        <a:bodyPr/>
        <a:lstStyle/>
        <a:p>
          <a:endParaRPr lang="ru-RU"/>
        </a:p>
      </dgm:t>
    </dgm:pt>
    <dgm:pt modelId="{A8035542-9065-4298-9145-D37877429A0B}" type="pres">
      <dgm:prSet presAssocID="{76B09D6D-BBD1-4933-AE0D-6AA4890165FC}" presName="bullet4c" presStyleLbl="node1" presStyleIdx="2" presStyleCnt="4" custLinFactX="100000" custLinFactY="-27314" custLinFactNeighborX="142632" custLinFactNeighborY="-100000"/>
      <dgm:spPr/>
    </dgm:pt>
    <dgm:pt modelId="{2AD2F7CE-AEFC-4F34-9DE6-A225C19F796F}" type="pres">
      <dgm:prSet presAssocID="{76B09D6D-BBD1-4933-AE0D-6AA4890165FC}" presName="textBox4c" presStyleLbl="revTx" presStyleIdx="2" presStyleCnt="4" custScaleX="94862" custScaleY="42692" custLinFactX="57064" custLinFactNeighborX="100000" custLinFactNeighborY="-49536">
        <dgm:presLayoutVars>
          <dgm:bulletEnabled val="1"/>
        </dgm:presLayoutVars>
      </dgm:prSet>
      <dgm:spPr/>
      <dgm:t>
        <a:bodyPr/>
        <a:lstStyle/>
        <a:p>
          <a:endParaRPr lang="ru-RU"/>
        </a:p>
      </dgm:t>
    </dgm:pt>
    <dgm:pt modelId="{A6C340B9-3D3D-4583-BF30-ED5606391A80}" type="pres">
      <dgm:prSet presAssocID="{18D0B42B-0428-454E-8CD9-425C45138E95}" presName="bullet4d" presStyleLbl="node1" presStyleIdx="3" presStyleCnt="4" custLinFactX="100000" custLinFactY="-11449" custLinFactNeighborX="110773" custLinFactNeighborY="-100000"/>
      <dgm:spPr/>
    </dgm:pt>
    <dgm:pt modelId="{30950BC7-E8FC-42FE-B36D-90244CC104FB}" type="pres">
      <dgm:prSet presAssocID="{18D0B42B-0428-454E-8CD9-425C45138E95}" presName="textBox4d" presStyleLbl="revTx" presStyleIdx="3" presStyleCnt="4" custScaleX="116401" custScaleY="28700" custLinFactX="-100000" custLinFactNeighborX="-195015" custLinFactNeighborY="35650">
        <dgm:presLayoutVars>
          <dgm:bulletEnabled val="1"/>
        </dgm:presLayoutVars>
      </dgm:prSet>
      <dgm:spPr/>
      <dgm:t>
        <a:bodyPr/>
        <a:lstStyle/>
        <a:p>
          <a:endParaRPr lang="ru-RU"/>
        </a:p>
      </dgm:t>
    </dgm:pt>
  </dgm:ptLst>
  <dgm:cxnLst>
    <dgm:cxn modelId="{4D1F1E57-E5FA-452C-80B2-5E81B863CE0C}" type="presOf" srcId="{1EFE680A-45C2-45BC-A0C0-70573E74388C}" destId="{2F11DDB7-175E-4722-8AEA-C73D175C9769}" srcOrd="0" destOrd="0" presId="urn:microsoft.com/office/officeart/2005/8/layout/arrow2"/>
    <dgm:cxn modelId="{DA0D65BA-229F-4408-AF16-7EB853F9128F}" type="presOf" srcId="{CE4F827F-B94B-4D85-8F58-E4F9EEBF865D}" destId="{A2377A29-8A1F-43F5-9B98-02756899DF6B}" srcOrd="0" destOrd="0" presId="urn:microsoft.com/office/officeart/2005/8/layout/arrow2"/>
    <dgm:cxn modelId="{0A70B8B9-C5C6-4484-AF4F-CCBF2C249A54}" srcId="{1EFE680A-45C2-45BC-A0C0-70573E74388C}" destId="{76B09D6D-BBD1-4933-AE0D-6AA4890165FC}" srcOrd="2" destOrd="0" parTransId="{F44796FB-973F-4652-B482-9883CBD3358B}" sibTransId="{492707B8-916C-4175-A543-1A3D62EBA945}"/>
    <dgm:cxn modelId="{93055331-589A-478C-9072-D21EA226CAAA}" srcId="{1EFE680A-45C2-45BC-A0C0-70573E74388C}" destId="{EEE7D224-943E-40E7-B915-379EEF0D0742}" srcOrd="1" destOrd="0" parTransId="{EF73AA53-278D-4CAC-9A1E-740ECB9C8F97}" sibTransId="{377B36F5-17F9-443F-8F23-E1C906CB6009}"/>
    <dgm:cxn modelId="{A1E0C57D-DBAB-4BA1-916F-C4F5B029FE85}" srcId="{1EFE680A-45C2-45BC-A0C0-70573E74388C}" destId="{CE4F827F-B94B-4D85-8F58-E4F9EEBF865D}" srcOrd="0" destOrd="0" parTransId="{43D9D605-5018-4C4E-B580-DCF2EA6BB95C}" sibTransId="{E8D402A4-4312-4A93-B86E-F2578ACB3B31}"/>
    <dgm:cxn modelId="{878BFB6D-AB34-4A61-8ACA-7DD507195237}" type="presOf" srcId="{18D0B42B-0428-454E-8CD9-425C45138E95}" destId="{30950BC7-E8FC-42FE-B36D-90244CC104FB}" srcOrd="0" destOrd="0" presId="urn:microsoft.com/office/officeart/2005/8/layout/arrow2"/>
    <dgm:cxn modelId="{50FE8357-323D-4B49-BA86-09685CF5F78A}" type="presOf" srcId="{EEE7D224-943E-40E7-B915-379EEF0D0742}" destId="{DA32AE6D-00C6-4EBF-A783-238B321D991B}" srcOrd="0" destOrd="0" presId="urn:microsoft.com/office/officeart/2005/8/layout/arrow2"/>
    <dgm:cxn modelId="{A619E0F5-253D-4B8A-8656-828E8F1697D8}" type="presOf" srcId="{76B09D6D-BBD1-4933-AE0D-6AA4890165FC}" destId="{2AD2F7CE-AEFC-4F34-9DE6-A225C19F796F}" srcOrd="0" destOrd="0" presId="urn:microsoft.com/office/officeart/2005/8/layout/arrow2"/>
    <dgm:cxn modelId="{6AEB0B63-D644-40A9-AEFD-10973D72DA9F}" srcId="{1EFE680A-45C2-45BC-A0C0-70573E74388C}" destId="{18D0B42B-0428-454E-8CD9-425C45138E95}" srcOrd="3" destOrd="0" parTransId="{11EB22B0-AB54-43B4-842C-FAA5D92E1E7B}" sibTransId="{E54CBEB0-8A26-4565-B71E-D7827E614978}"/>
    <dgm:cxn modelId="{B19E98C5-9613-49F3-ADAF-6ABCD2A12F58}" type="presParOf" srcId="{2F11DDB7-175E-4722-8AEA-C73D175C9769}" destId="{0BDC88B0-C9E8-419D-B8D1-EC3BC2FBBAEE}" srcOrd="0" destOrd="0" presId="urn:microsoft.com/office/officeart/2005/8/layout/arrow2"/>
    <dgm:cxn modelId="{E1990505-A008-4A15-863E-10A166ADA3C1}" type="presParOf" srcId="{2F11DDB7-175E-4722-8AEA-C73D175C9769}" destId="{65B630B9-A59F-4182-BFFC-23950C415502}" srcOrd="1" destOrd="0" presId="urn:microsoft.com/office/officeart/2005/8/layout/arrow2"/>
    <dgm:cxn modelId="{F9F6C1F7-956B-4486-915D-91644649F83A}" type="presParOf" srcId="{65B630B9-A59F-4182-BFFC-23950C415502}" destId="{1F0B9831-9454-4D21-A1CE-2A3965E01D64}" srcOrd="0" destOrd="0" presId="urn:microsoft.com/office/officeart/2005/8/layout/arrow2"/>
    <dgm:cxn modelId="{D0763DFC-9B71-4F0F-8D52-2A301D427EF9}" type="presParOf" srcId="{65B630B9-A59F-4182-BFFC-23950C415502}" destId="{A2377A29-8A1F-43F5-9B98-02756899DF6B}" srcOrd="1" destOrd="0" presId="urn:microsoft.com/office/officeart/2005/8/layout/arrow2"/>
    <dgm:cxn modelId="{26897BB6-FE54-46E5-A0DE-ED4CFB9C7E32}" type="presParOf" srcId="{65B630B9-A59F-4182-BFFC-23950C415502}" destId="{77642C6D-59CA-4113-8861-434C1D1B216D}" srcOrd="2" destOrd="0" presId="urn:microsoft.com/office/officeart/2005/8/layout/arrow2"/>
    <dgm:cxn modelId="{D6A5B347-7923-405C-9343-51524C9DEFE0}" type="presParOf" srcId="{65B630B9-A59F-4182-BFFC-23950C415502}" destId="{DA32AE6D-00C6-4EBF-A783-238B321D991B}" srcOrd="3" destOrd="0" presId="urn:microsoft.com/office/officeart/2005/8/layout/arrow2"/>
    <dgm:cxn modelId="{FDD96B9F-644B-4E6B-99D4-5E651D293EE3}" type="presParOf" srcId="{65B630B9-A59F-4182-BFFC-23950C415502}" destId="{A8035542-9065-4298-9145-D37877429A0B}" srcOrd="4" destOrd="0" presId="urn:microsoft.com/office/officeart/2005/8/layout/arrow2"/>
    <dgm:cxn modelId="{22E11354-8A2C-4C01-8110-3BE89D03BBFA}" type="presParOf" srcId="{65B630B9-A59F-4182-BFFC-23950C415502}" destId="{2AD2F7CE-AEFC-4F34-9DE6-A225C19F796F}" srcOrd="5" destOrd="0" presId="urn:microsoft.com/office/officeart/2005/8/layout/arrow2"/>
    <dgm:cxn modelId="{529BBADA-8A1F-44ED-A804-57CBCF9B22F8}" type="presParOf" srcId="{65B630B9-A59F-4182-BFFC-23950C415502}" destId="{A6C340B9-3D3D-4583-BF30-ED5606391A80}" srcOrd="6" destOrd="0" presId="urn:microsoft.com/office/officeart/2005/8/layout/arrow2"/>
    <dgm:cxn modelId="{C3ADF9F1-6E1F-4DC5-B17E-A757B6014BF3}" type="presParOf" srcId="{65B630B9-A59F-4182-BFFC-23950C415502}" destId="{30950BC7-E8FC-42FE-B36D-90244CC104FB}" srcOrd="7"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C88B0-C9E8-419D-B8D1-EC3BC2FBBAEE}">
      <dsp:nvSpPr>
        <dsp:cNvPr id="0" name=""/>
        <dsp:cNvSpPr/>
      </dsp:nvSpPr>
      <dsp:spPr>
        <a:xfrm rot="21372799">
          <a:off x="152715" y="-196467"/>
          <a:ext cx="5829340" cy="3643338"/>
        </a:xfrm>
        <a:prstGeom prst="swooshArrow">
          <a:avLst>
            <a:gd name="adj1" fmla="val 25000"/>
            <a:gd name="adj2" fmla="val 25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F0B9831-9454-4D21-A1CE-2A3965E01D64}">
      <dsp:nvSpPr>
        <dsp:cNvPr id="0" name=""/>
        <dsp:cNvSpPr/>
      </dsp:nvSpPr>
      <dsp:spPr>
        <a:xfrm>
          <a:off x="615634" y="2937797"/>
          <a:ext cx="134074" cy="13407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2377A29-8A1F-43F5-9B98-02756899DF6B}">
      <dsp:nvSpPr>
        <dsp:cNvPr id="0" name=""/>
        <dsp:cNvSpPr/>
      </dsp:nvSpPr>
      <dsp:spPr>
        <a:xfrm>
          <a:off x="1453758" y="1929685"/>
          <a:ext cx="1872321" cy="8671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1043" tIns="0" rIns="0" bIns="0" numCol="1" spcCol="1270" anchor="t" anchorCtr="0">
          <a:noAutofit/>
        </a:bodyPr>
        <a:lstStyle/>
        <a:p>
          <a:pPr lvl="0" algn="l" defTabSz="800100">
            <a:lnSpc>
              <a:spcPct val="90000"/>
            </a:lnSpc>
            <a:spcBef>
              <a:spcPct val="0"/>
            </a:spcBef>
            <a:spcAft>
              <a:spcPct val="35000"/>
            </a:spcAft>
          </a:pPr>
          <a:r>
            <a:rPr lang="ru-RU" sz="1800" b="1" kern="1200" dirty="0">
              <a:latin typeface="Times New Roman" pitchFamily="18" charset="0"/>
              <a:cs typeface="Times New Roman" pitchFamily="18" charset="0"/>
            </a:rPr>
            <a:t>Организованная работа ПС</a:t>
          </a:r>
        </a:p>
      </dsp:txBody>
      <dsp:txXfrm>
        <a:off x="1453758" y="1929685"/>
        <a:ext cx="1872321" cy="867114"/>
      </dsp:txXfrm>
    </dsp:sp>
    <dsp:sp modelId="{77642C6D-59CA-4113-8861-434C1D1B216D}">
      <dsp:nvSpPr>
        <dsp:cNvPr id="0" name=""/>
        <dsp:cNvSpPr/>
      </dsp:nvSpPr>
      <dsp:spPr>
        <a:xfrm>
          <a:off x="2101830" y="1540525"/>
          <a:ext cx="233173" cy="23317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32AE6D-00C6-4EBF-A783-238B321D991B}">
      <dsp:nvSpPr>
        <dsp:cNvPr id="0" name=""/>
        <dsp:cNvSpPr/>
      </dsp:nvSpPr>
      <dsp:spPr>
        <a:xfrm>
          <a:off x="3239131" y="1353614"/>
          <a:ext cx="2175065" cy="70774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3554" tIns="0" rIns="0" bIns="0" numCol="1" spcCol="1270" anchor="t" anchorCtr="0">
          <a:noAutofit/>
        </a:bodyPr>
        <a:lstStyle/>
        <a:p>
          <a:pPr lvl="0" algn="l" defTabSz="800100">
            <a:lnSpc>
              <a:spcPct val="90000"/>
            </a:lnSpc>
            <a:spcBef>
              <a:spcPct val="0"/>
            </a:spcBef>
            <a:spcAft>
              <a:spcPct val="35000"/>
            </a:spcAft>
          </a:pPr>
          <a:r>
            <a:rPr lang="ru-RU" sz="1800" b="1" kern="1200" dirty="0">
              <a:latin typeface="Times New Roman" pitchFamily="18" charset="0"/>
              <a:cs typeface="Times New Roman" pitchFamily="18" charset="0"/>
            </a:rPr>
            <a:t>Помощь родительской общественности</a:t>
          </a:r>
        </a:p>
      </dsp:txBody>
      <dsp:txXfrm>
        <a:off x="3239131" y="1353614"/>
        <a:ext cx="2175065" cy="707743"/>
      </dsp:txXfrm>
    </dsp:sp>
    <dsp:sp modelId="{A8035542-9065-4298-9145-D37877429A0B}">
      <dsp:nvSpPr>
        <dsp:cNvPr id="0" name=""/>
        <dsp:cNvSpPr/>
      </dsp:nvSpPr>
      <dsp:spPr>
        <a:xfrm>
          <a:off x="3613999" y="843934"/>
          <a:ext cx="308955" cy="30895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D2F7CE-AEFC-4F34-9DE6-A225C19F796F}">
      <dsp:nvSpPr>
        <dsp:cNvPr id="0" name=""/>
        <dsp:cNvSpPr/>
      </dsp:nvSpPr>
      <dsp:spPr>
        <a:xfrm>
          <a:off x="4934735" y="921579"/>
          <a:ext cx="1161264" cy="96124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63709" tIns="0" rIns="0" bIns="0" numCol="1" spcCol="1270" anchor="t" anchorCtr="0">
          <a:noAutofit/>
        </a:bodyPr>
        <a:lstStyle/>
        <a:p>
          <a:pPr lvl="0" algn="l" defTabSz="889000">
            <a:lnSpc>
              <a:spcPct val="90000"/>
            </a:lnSpc>
            <a:spcBef>
              <a:spcPct val="0"/>
            </a:spcBef>
            <a:spcAft>
              <a:spcPct val="35000"/>
            </a:spcAft>
          </a:pPr>
          <a:r>
            <a:rPr lang="ru-RU" sz="2000" b="1" kern="1200" dirty="0">
              <a:latin typeface="Times New Roman" pitchFamily="18" charset="0"/>
              <a:cs typeface="Times New Roman" pitchFamily="18" charset="0"/>
            </a:rPr>
            <a:t>ЛИТ завтра</a:t>
          </a:r>
        </a:p>
      </dsp:txBody>
      <dsp:txXfrm>
        <a:off x="4934735" y="921579"/>
        <a:ext cx="1161264" cy="961245"/>
      </dsp:txXfrm>
    </dsp:sp>
    <dsp:sp modelId="{A6C340B9-3D3D-4583-BF30-ED5606391A80}">
      <dsp:nvSpPr>
        <dsp:cNvPr id="0" name=""/>
        <dsp:cNvSpPr/>
      </dsp:nvSpPr>
      <dsp:spPr>
        <a:xfrm>
          <a:off x="5054160" y="362854"/>
          <a:ext cx="413883" cy="41388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950BC7-E8FC-42FE-B36D-90244CC104FB}">
      <dsp:nvSpPr>
        <dsp:cNvPr id="0" name=""/>
        <dsp:cNvSpPr/>
      </dsp:nvSpPr>
      <dsp:spPr>
        <a:xfrm>
          <a:off x="676900" y="2893615"/>
          <a:ext cx="1424936" cy="74972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19308" tIns="0" rIns="0" bIns="0" numCol="1" spcCol="1270" anchor="t" anchorCtr="0">
          <a:noAutofit/>
        </a:bodyPr>
        <a:lstStyle/>
        <a:p>
          <a:pPr lvl="0" algn="l" defTabSz="889000">
            <a:lnSpc>
              <a:spcPct val="90000"/>
            </a:lnSpc>
            <a:spcBef>
              <a:spcPct val="0"/>
            </a:spcBef>
            <a:spcAft>
              <a:spcPct val="35000"/>
            </a:spcAft>
          </a:pPr>
          <a:r>
            <a:rPr lang="ru-RU" sz="2000" b="1" kern="1200" dirty="0">
              <a:latin typeface="Times New Roman" pitchFamily="18" charset="0"/>
              <a:cs typeface="Times New Roman" pitchFamily="18" charset="0"/>
            </a:rPr>
            <a:t>ЛИТ сегодня</a:t>
          </a:r>
        </a:p>
      </dsp:txBody>
      <dsp:txXfrm>
        <a:off x="676900" y="2893615"/>
        <a:ext cx="1424936" cy="74972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7B35C7-CCB8-4875-BB24-933667DDF993}" type="datetimeFigureOut">
              <a:rPr lang="ru-RU" smtClean="0"/>
              <a:pPr/>
              <a:t>20.09.2022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8CB4F-C5C5-46C9-9300-A0C9A6B5CD3B}" type="slidenum">
              <a:rPr lang="ru-RU" smtClean="0"/>
              <a:pPr/>
              <a:t>‹#›</a:t>
            </a:fld>
            <a:endParaRPr lang="ru-RU"/>
          </a:p>
        </p:txBody>
      </p:sp>
    </p:spTree>
    <p:extLst>
      <p:ext uri="{BB962C8B-B14F-4D97-AF65-F5344CB8AC3E}">
        <p14:creationId xmlns:p14="http://schemas.microsoft.com/office/powerpoint/2010/main" val="358356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58CB4F-C5C5-46C9-9300-A0C9A6B5CD3B}" type="slidenum">
              <a:rPr lang="ru-RU" smtClean="0"/>
              <a:pPr/>
              <a:t>1</a:t>
            </a:fld>
            <a:endParaRPr lang="ru-RU"/>
          </a:p>
        </p:txBody>
      </p:sp>
    </p:spTree>
    <p:extLst>
      <p:ext uri="{BB962C8B-B14F-4D97-AF65-F5344CB8AC3E}">
        <p14:creationId xmlns:p14="http://schemas.microsoft.com/office/powerpoint/2010/main" val="138498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58CB4F-C5C5-46C9-9300-A0C9A6B5CD3B}" type="slidenum">
              <a:rPr lang="ru-RU" smtClean="0"/>
              <a:pPr/>
              <a:t>4</a:t>
            </a:fld>
            <a:endParaRPr lang="ru-RU"/>
          </a:p>
        </p:txBody>
      </p:sp>
    </p:spTree>
    <p:extLst>
      <p:ext uri="{BB962C8B-B14F-4D97-AF65-F5344CB8AC3E}">
        <p14:creationId xmlns:p14="http://schemas.microsoft.com/office/powerpoint/2010/main" val="40884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58CB4F-C5C5-46C9-9300-A0C9A6B5CD3B}" type="slidenum">
              <a:rPr lang="ru-RU" smtClean="0"/>
              <a:pPr/>
              <a:t>5</a:t>
            </a:fld>
            <a:endParaRPr lang="ru-RU"/>
          </a:p>
        </p:txBody>
      </p:sp>
    </p:spTree>
    <p:extLst>
      <p:ext uri="{BB962C8B-B14F-4D97-AF65-F5344CB8AC3E}">
        <p14:creationId xmlns:p14="http://schemas.microsoft.com/office/powerpoint/2010/main" val="369001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58CB4F-C5C5-46C9-9300-A0C9A6B5CD3B}" type="slidenum">
              <a:rPr lang="ru-RU" smtClean="0"/>
              <a:pPr/>
              <a:t>6</a:t>
            </a:fld>
            <a:endParaRPr lang="ru-RU"/>
          </a:p>
        </p:txBody>
      </p:sp>
    </p:spTree>
    <p:extLst>
      <p:ext uri="{BB962C8B-B14F-4D97-AF65-F5344CB8AC3E}">
        <p14:creationId xmlns:p14="http://schemas.microsoft.com/office/powerpoint/2010/main" val="324274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58CB4F-C5C5-46C9-9300-A0C9A6B5CD3B}" type="slidenum">
              <a:rPr lang="ru-RU" smtClean="0"/>
              <a:pPr/>
              <a:t>9</a:t>
            </a:fld>
            <a:endParaRPr lang="ru-RU"/>
          </a:p>
        </p:txBody>
      </p:sp>
    </p:spTree>
    <p:extLst>
      <p:ext uri="{BB962C8B-B14F-4D97-AF65-F5344CB8AC3E}">
        <p14:creationId xmlns:p14="http://schemas.microsoft.com/office/powerpoint/2010/main" val="50502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DB3F030-9899-410B-9867-C19354C52D54}" type="slidenum">
              <a:rPr lang="ru-RU" smtClean="0"/>
              <a:pPr/>
              <a:t>13</a:t>
            </a:fld>
            <a:endParaRPr lang="ru-RU"/>
          </a:p>
        </p:txBody>
      </p:sp>
    </p:spTree>
    <p:extLst>
      <p:ext uri="{BB962C8B-B14F-4D97-AF65-F5344CB8AC3E}">
        <p14:creationId xmlns:p14="http://schemas.microsoft.com/office/powerpoint/2010/main" val="346034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8AF065D-CC1B-4919-BCC5-4DCCF4B78FA0}"/>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 xmlns:a16="http://schemas.microsoft.com/office/drawing/2014/main" id="{2D99E1E5-64F4-4ED7-86F7-97B909AE3C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 xmlns:a16="http://schemas.microsoft.com/office/drawing/2014/main" id="{AA586C1E-CB6D-496F-88ED-E3387C13474A}"/>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5" name="Нижний колонтитул 4">
            <a:extLst>
              <a:ext uri="{FF2B5EF4-FFF2-40B4-BE49-F238E27FC236}">
                <a16:creationId xmlns="" xmlns:a16="http://schemas.microsoft.com/office/drawing/2014/main" id="{4731AD10-83F2-4929-8BB6-BA936BBC665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 xmlns:a16="http://schemas.microsoft.com/office/drawing/2014/main" id="{4C94AFFE-BBBA-4522-9E7B-C5E3B1B3EB57}"/>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174049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4CFABD8-4BD1-49CE-88BC-B4BA162FAAD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44E5326E-6A2F-4940-8AA0-7721D33D602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EE87D70-376C-4C4E-93F1-1CF7B95C38EF}"/>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5" name="Нижний колонтитул 4">
            <a:extLst>
              <a:ext uri="{FF2B5EF4-FFF2-40B4-BE49-F238E27FC236}">
                <a16:creationId xmlns="" xmlns:a16="http://schemas.microsoft.com/office/drawing/2014/main" id="{373BE0B7-4E0D-480E-842B-FA364110C673}"/>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 xmlns:a16="http://schemas.microsoft.com/office/drawing/2014/main" id="{A3175425-2838-495C-8D30-1D39CC60C7AA}"/>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47928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871BF796-2F30-4EDF-A938-55184D2143FA}"/>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8295F0EB-FB00-40C8-B387-BFCCDF53774C}"/>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3C06D80-B236-4093-8F19-3A7CF01D8B71}"/>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5" name="Нижний колонтитул 4">
            <a:extLst>
              <a:ext uri="{FF2B5EF4-FFF2-40B4-BE49-F238E27FC236}">
                <a16:creationId xmlns="" xmlns:a16="http://schemas.microsoft.com/office/drawing/2014/main" id="{C2BF615E-6A5F-4537-B3E8-805331A4B12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 xmlns:a16="http://schemas.microsoft.com/office/drawing/2014/main" id="{2F600A06-1C44-491D-8E95-E79BA2E343A2}"/>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92895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8463716-8188-4D33-8BDB-E7F0DA434EF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E67D1F39-34C9-45F7-A74D-543E257FF74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F979926-9E94-4A1C-A3FE-6C6C3AF3209A}"/>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5" name="Нижний колонтитул 4">
            <a:extLst>
              <a:ext uri="{FF2B5EF4-FFF2-40B4-BE49-F238E27FC236}">
                <a16:creationId xmlns="" xmlns:a16="http://schemas.microsoft.com/office/drawing/2014/main" id="{7A0765E7-628B-4F30-AD53-27F5DC9CAB6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 xmlns:a16="http://schemas.microsoft.com/office/drawing/2014/main" id="{96EF51BF-3E2A-4BE2-8AC2-0A7CF758CC19}"/>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219506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B9F9A8C-7D95-4ACF-BF74-24392D73F596}"/>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 xmlns:a16="http://schemas.microsoft.com/office/drawing/2014/main" id="{629626DD-D5AE-49B5-90DA-0AA2B72C1C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C743D18F-CFF8-4846-87BD-95C018A3051B}"/>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5" name="Нижний колонтитул 4">
            <a:extLst>
              <a:ext uri="{FF2B5EF4-FFF2-40B4-BE49-F238E27FC236}">
                <a16:creationId xmlns="" xmlns:a16="http://schemas.microsoft.com/office/drawing/2014/main" id="{4C2229C7-BAB2-4240-B802-BEAF92CDCFA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 xmlns:a16="http://schemas.microsoft.com/office/drawing/2014/main" id="{AF5ACFC0-6FFE-462F-844B-6AFDC081F414}"/>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09619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7E2FE2-F404-4BBB-B218-B5CF874188A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0285DA7E-AABF-4849-A9B6-53C4F068624D}"/>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DF8671DB-39F5-4012-A47C-74671CD05723}"/>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E40E6F12-21BF-4471-8D39-C3B5F87E1CA7}"/>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6" name="Нижний колонтитул 5">
            <a:extLst>
              <a:ext uri="{FF2B5EF4-FFF2-40B4-BE49-F238E27FC236}">
                <a16:creationId xmlns="" xmlns:a16="http://schemas.microsoft.com/office/drawing/2014/main" id="{07114C9E-DCDE-4B88-8B46-8246CCD3E76E}"/>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 xmlns:a16="http://schemas.microsoft.com/office/drawing/2014/main" id="{4F1B50A2-1419-46CC-8BB0-E047247B5F35}"/>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169063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09BE585-4387-4286-8328-269933AE22AF}"/>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2898654A-C4B5-4B09-921D-683B948AD4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 xmlns:a16="http://schemas.microsoft.com/office/drawing/2014/main" id="{66BAFD33-9FF0-4912-8FD1-4999779FC094}"/>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C98D9D1-2D1A-40BB-9440-D0911D2514F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 xmlns:a16="http://schemas.microsoft.com/office/drawing/2014/main" id="{32958A88-C3B3-46F3-B386-DAC2C5000E6C}"/>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C98928A1-EEF7-4D0D-8ACB-49ECF14742D2}"/>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8" name="Нижний колонтитул 7">
            <a:extLst>
              <a:ext uri="{FF2B5EF4-FFF2-40B4-BE49-F238E27FC236}">
                <a16:creationId xmlns="" xmlns:a16="http://schemas.microsoft.com/office/drawing/2014/main" id="{DBCE5373-A139-413A-9EDC-9C03CF65F9BF}"/>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 xmlns:a16="http://schemas.microsoft.com/office/drawing/2014/main" id="{9BD07C8E-0106-40D5-8B6C-0CEA82F86598}"/>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137155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6A8455-3B60-4171-9815-B2F0649690E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DF01A1BB-FACD-4D38-BF14-94A58AD46471}"/>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4" name="Нижний колонтитул 3">
            <a:extLst>
              <a:ext uri="{FF2B5EF4-FFF2-40B4-BE49-F238E27FC236}">
                <a16:creationId xmlns="" xmlns:a16="http://schemas.microsoft.com/office/drawing/2014/main" id="{E70384D5-BF4E-4F0D-A1FF-3D7BA76808AA}"/>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 xmlns:a16="http://schemas.microsoft.com/office/drawing/2014/main" id="{A514100F-4E03-4243-98BB-FE552FF2DF4F}"/>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95936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2BE3A029-25FF-484F-A742-7CBD3ADC2478}"/>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3" name="Нижний колонтитул 2">
            <a:extLst>
              <a:ext uri="{FF2B5EF4-FFF2-40B4-BE49-F238E27FC236}">
                <a16:creationId xmlns="" xmlns:a16="http://schemas.microsoft.com/office/drawing/2014/main" id="{FE34F0AE-4389-4507-8CB3-ACF3253DB255}"/>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 xmlns:a16="http://schemas.microsoft.com/office/drawing/2014/main" id="{C9131FB3-29B3-425D-B04C-3BDB04882CB3}"/>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70105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8DD6F6A-94D0-478E-AFF7-22EF54572E8D}"/>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 xmlns:a16="http://schemas.microsoft.com/office/drawing/2014/main" id="{665D8B8C-23E8-4A64-B675-24570132F6E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A6AB68D7-8669-4F82-B133-6016F02CD4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 xmlns:a16="http://schemas.microsoft.com/office/drawing/2014/main" id="{3DE1DD81-8317-4368-ACFD-4894964FA118}"/>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6" name="Нижний колонтитул 5">
            <a:extLst>
              <a:ext uri="{FF2B5EF4-FFF2-40B4-BE49-F238E27FC236}">
                <a16:creationId xmlns="" xmlns:a16="http://schemas.microsoft.com/office/drawing/2014/main" id="{EC304758-D8FD-48D3-BA8C-D07ECA0D2CF6}"/>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 xmlns:a16="http://schemas.microsoft.com/office/drawing/2014/main" id="{8DE5C1F4-DCE0-4040-9F1F-57C3DD0DE838}"/>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72814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92DDC4C-E6D7-4B5B-9CBF-552A127713F0}"/>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 xmlns:a16="http://schemas.microsoft.com/office/drawing/2014/main" id="{644D2171-F03E-4BC8-8151-6796A0F40A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 xmlns:a16="http://schemas.microsoft.com/office/drawing/2014/main" id="{9569B46B-79F4-41D5-8E89-7A0A18C4BF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 xmlns:a16="http://schemas.microsoft.com/office/drawing/2014/main" id="{1B2EB4AF-DDEB-4E80-B209-B4503D79C94C}"/>
              </a:ext>
            </a:extLst>
          </p:cNvPr>
          <p:cNvSpPr>
            <a:spLocks noGrp="1"/>
          </p:cNvSpPr>
          <p:nvPr>
            <p:ph type="dt" sz="half" idx="10"/>
          </p:nvPr>
        </p:nvSpPr>
        <p:spPr/>
        <p:txBody>
          <a:bodyPr/>
          <a:lstStyle/>
          <a:p>
            <a:fld id="{CC593390-EB43-45EE-8F57-BE4AD01613E8}" type="datetimeFigureOut">
              <a:rPr lang="en-US" smtClean="0"/>
              <a:pPr/>
              <a:t>9/20/2022</a:t>
            </a:fld>
            <a:endParaRPr lang="en-US"/>
          </a:p>
        </p:txBody>
      </p:sp>
      <p:sp>
        <p:nvSpPr>
          <p:cNvPr id="6" name="Нижний колонтитул 5">
            <a:extLst>
              <a:ext uri="{FF2B5EF4-FFF2-40B4-BE49-F238E27FC236}">
                <a16:creationId xmlns="" xmlns:a16="http://schemas.microsoft.com/office/drawing/2014/main" id="{8791749E-A059-4364-8E67-98B1D433F122}"/>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 xmlns:a16="http://schemas.microsoft.com/office/drawing/2014/main" id="{6C68B166-1905-46F9-96A9-56F05E4AE202}"/>
              </a:ext>
            </a:extLst>
          </p:cNvPr>
          <p:cNvSpPr>
            <a:spLocks noGrp="1"/>
          </p:cNvSpPr>
          <p:nvPr>
            <p:ph type="sldNum" sz="quarter" idx="12"/>
          </p:nvPr>
        </p:nvSpPr>
        <p:spPr/>
        <p:txBody>
          <a:bodyPr/>
          <a:lstStyle/>
          <a:p>
            <a:fld id="{11857157-A18D-4EDB-B7B6-7D5ABFCD4308}" type="slidenum">
              <a:rPr lang="en-US" smtClean="0"/>
              <a:pPr/>
              <a:t>‹#›</a:t>
            </a:fld>
            <a:endParaRPr lang="en-US"/>
          </a:p>
        </p:txBody>
      </p:sp>
    </p:spTree>
    <p:extLst>
      <p:ext uri="{BB962C8B-B14F-4D97-AF65-F5344CB8AC3E}">
        <p14:creationId xmlns:p14="http://schemas.microsoft.com/office/powerpoint/2010/main" val="313746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B577F4-454C-40BB-982A-8A4C1DEE36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611C9334-998C-44B5-97C6-3F9513D016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15F2724-17E1-46B2-9222-F3B5C8837C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593390-EB43-45EE-8F57-BE4AD01613E8}" type="datetimeFigureOut">
              <a:rPr lang="en-US" smtClean="0"/>
              <a:pPr/>
              <a:t>9/20/2022</a:t>
            </a:fld>
            <a:endParaRPr lang="en-US"/>
          </a:p>
        </p:txBody>
      </p:sp>
      <p:sp>
        <p:nvSpPr>
          <p:cNvPr id="5" name="Нижний колонтитул 4">
            <a:extLst>
              <a:ext uri="{FF2B5EF4-FFF2-40B4-BE49-F238E27FC236}">
                <a16:creationId xmlns="" xmlns:a16="http://schemas.microsoft.com/office/drawing/2014/main" id="{AE19C234-35B2-47EF-A2CD-4222ADFA65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Номер слайда 5">
            <a:extLst>
              <a:ext uri="{FF2B5EF4-FFF2-40B4-BE49-F238E27FC236}">
                <a16:creationId xmlns="" xmlns:a16="http://schemas.microsoft.com/office/drawing/2014/main" id="{875F9A44-7B62-4760-9621-51E4918358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857157-A18D-4EDB-B7B6-7D5ABFCD4308}" type="slidenum">
              <a:rPr lang="en-US" smtClean="0"/>
              <a:pPr/>
              <a:t>‹#›</a:t>
            </a:fld>
            <a:endParaRPr lang="en-US"/>
          </a:p>
        </p:txBody>
      </p:sp>
    </p:spTree>
    <p:extLst>
      <p:ext uri="{BB962C8B-B14F-4D97-AF65-F5344CB8AC3E}">
        <p14:creationId xmlns:p14="http://schemas.microsoft.com/office/powerpoint/2010/main" val="1407922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gif"/><Relationship Id="rId13" Type="http://schemas.microsoft.com/office/2007/relationships/diagramDrawing" Target="../diagrams/drawing1.xml"/><Relationship Id="rId3" Type="http://schemas.openxmlformats.org/officeDocument/2006/relationships/hyperlink" Target="http://smiles.33b.ru/smile.114347.html" TargetMode="External"/><Relationship Id="rId7" Type="http://schemas.openxmlformats.org/officeDocument/2006/relationships/hyperlink" Target="http://smiles.33b.ru/smile.27149.html" TargetMode="External"/><Relationship Id="rId12"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gif"/><Relationship Id="rId11" Type="http://schemas.openxmlformats.org/officeDocument/2006/relationships/diagramQuickStyle" Target="../diagrams/quickStyle1.xml"/><Relationship Id="rId5" Type="http://schemas.openxmlformats.org/officeDocument/2006/relationships/hyperlink" Target="http://smiles.33b.ru/smile.27770.html" TargetMode="External"/><Relationship Id="rId10" Type="http://schemas.openxmlformats.org/officeDocument/2006/relationships/diagramLayout" Target="../diagrams/layout1.xml"/><Relationship Id="rId4" Type="http://schemas.openxmlformats.org/officeDocument/2006/relationships/image" Target="../media/image17.gif"/><Relationship Id="rId9"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1408621"/>
            <a:ext cx="6527692" cy="9858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Подзаголовок 2"/>
          <p:cNvSpPr txBox="1">
            <a:spLocks/>
          </p:cNvSpPr>
          <p:nvPr/>
        </p:nvSpPr>
        <p:spPr>
          <a:xfrm>
            <a:off x="1361243" y="1461877"/>
            <a:ext cx="6527692" cy="879334"/>
          </a:xfrm>
          <a:prstGeom prst="rect">
            <a:avLst/>
          </a:prstGeom>
          <a:solidFill>
            <a:srgbClr val="FFFFFF">
              <a:alpha val="65098"/>
            </a:srgbClr>
          </a:solidFill>
        </p:spPr>
        <p:txBody>
          <a:bodyPr vert="horz" lIns="91440" tIns="45720" rIns="91440" bIns="45720" rtlCol="0">
            <a:normAutofit/>
          </a:bodyPr>
          <a:lstStyle/>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lang="ru-RU" sz="2000" noProof="0" dirty="0">
                <a:solidFill>
                  <a:srgbClr val="CC0099"/>
                </a:solidFill>
                <a:latin typeface="Times New Roman" pitchFamily="18" charset="0"/>
                <a:cs typeface="Times New Roman" pitchFamily="18" charset="0"/>
              </a:rPr>
              <a:t>Собрание попечительского совета № 1 </a:t>
            </a:r>
          </a:p>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lang="ru-RU" sz="2000" dirty="0" smtClean="0">
                <a:solidFill>
                  <a:srgbClr val="CC0099"/>
                </a:solidFill>
                <a:latin typeface="Times New Roman" pitchFamily="18" charset="0"/>
                <a:cs typeface="Times New Roman" pitchFamily="18" charset="0"/>
              </a:rPr>
              <a:t>24</a:t>
            </a:r>
            <a:r>
              <a:rPr lang="ru-RU" sz="2000" noProof="0" dirty="0" smtClean="0">
                <a:solidFill>
                  <a:srgbClr val="CC0099"/>
                </a:solidFill>
                <a:latin typeface="Times New Roman" pitchFamily="18" charset="0"/>
                <a:cs typeface="Times New Roman" pitchFamily="18" charset="0"/>
              </a:rPr>
              <a:t> сентября 2022 </a:t>
            </a:r>
            <a:r>
              <a:rPr lang="ru-RU" sz="2000" noProof="0" dirty="0">
                <a:solidFill>
                  <a:srgbClr val="CC0099"/>
                </a:solidFill>
                <a:latin typeface="Times New Roman" pitchFamily="18" charset="0"/>
                <a:cs typeface="Times New Roman" pitchFamily="18" charset="0"/>
              </a:rPr>
              <a:t>года.</a:t>
            </a:r>
            <a:endParaRPr kumimoji="0" lang="ru-RU" sz="2000" b="0" i="0" u="none" strike="noStrike" kern="1200" cap="none" spc="0" normalizeH="0" baseline="0" noProof="0" dirty="0">
              <a:ln>
                <a:noFill/>
              </a:ln>
              <a:solidFill>
                <a:srgbClr val="CC0099"/>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4283968" y="183800"/>
            <a:ext cx="4572000" cy="1015663"/>
          </a:xfrm>
          <a:prstGeom prst="rect">
            <a:avLst/>
          </a:prstGeom>
        </p:spPr>
        <p:txBody>
          <a:bodyPr>
            <a:spAutoFit/>
          </a:bodyPr>
          <a:lstStyle/>
          <a:p>
            <a:r>
              <a:rPr lang="ru-RU" sz="2000" b="1" i="1" dirty="0">
                <a:solidFill>
                  <a:srgbClr val="CC0099"/>
                </a:solidFill>
                <a:latin typeface="Times New Roman" pitchFamily="18" charset="0"/>
                <a:cs typeface="Times New Roman" pitchFamily="18" charset="0"/>
              </a:rPr>
              <a:t>Приходи учиться в ЛИТ,</a:t>
            </a:r>
          </a:p>
          <a:p>
            <a:r>
              <a:rPr lang="ru-RU" sz="2000" b="1" i="1" dirty="0" smtClean="0">
                <a:solidFill>
                  <a:srgbClr val="CC0099"/>
                </a:solidFill>
                <a:latin typeface="Times New Roman" pitchFamily="18" charset="0"/>
                <a:cs typeface="Times New Roman" pitchFamily="18" charset="0"/>
              </a:rPr>
              <a:t>Мы  </a:t>
            </a:r>
            <a:r>
              <a:rPr lang="ru-RU" sz="2000" b="1" i="1" dirty="0">
                <a:solidFill>
                  <a:srgbClr val="CC0099"/>
                </a:solidFill>
                <a:latin typeface="Times New Roman" pitchFamily="18" charset="0"/>
                <a:cs typeface="Times New Roman" pitchFamily="18" charset="0"/>
              </a:rPr>
              <a:t>знакомству будем  рады</a:t>
            </a:r>
          </a:p>
          <a:p>
            <a:r>
              <a:rPr lang="ru-RU" sz="2000" dirty="0">
                <a:solidFill>
                  <a:srgbClr val="CC0099"/>
                </a:solidFill>
                <a:latin typeface="Times New Roman" pitchFamily="18" charset="0"/>
                <a:cs typeface="Times New Roman" pitchFamily="18" charset="0"/>
              </a:rPr>
              <a:t>                                   </a:t>
            </a:r>
            <a:r>
              <a:rPr lang="ru-RU" sz="2000" dirty="0" smtClean="0">
                <a:solidFill>
                  <a:srgbClr val="CC0099"/>
                </a:solidFill>
                <a:latin typeface="Times New Roman" pitchFamily="18" charset="0"/>
                <a:cs typeface="Times New Roman" pitchFamily="18" charset="0"/>
              </a:rPr>
              <a:t>   </a:t>
            </a:r>
            <a:r>
              <a:rPr lang="ru-RU" sz="1600" i="1" dirty="0" smtClean="0">
                <a:solidFill>
                  <a:srgbClr val="CC0099"/>
                </a:solidFill>
                <a:latin typeface="Times New Roman" pitchFamily="18" charset="0"/>
                <a:cs typeface="Times New Roman" pitchFamily="18" charset="0"/>
              </a:rPr>
              <a:t>слова  </a:t>
            </a:r>
            <a:r>
              <a:rPr lang="ru-RU" sz="1600" i="1" dirty="0">
                <a:solidFill>
                  <a:srgbClr val="CC0099"/>
                </a:solidFill>
                <a:latin typeface="Times New Roman" pitchFamily="18" charset="0"/>
                <a:cs typeface="Times New Roman" pitchFamily="18" charset="0"/>
              </a:rPr>
              <a:t>Гимна  лицея</a:t>
            </a:r>
          </a:p>
        </p:txBody>
      </p:sp>
      <p:sp>
        <p:nvSpPr>
          <p:cNvPr id="38914" name="Rectangle 2"/>
          <p:cNvSpPr>
            <a:spLocks noChangeArrowheads="1"/>
          </p:cNvSpPr>
          <p:nvPr/>
        </p:nvSpPr>
        <p:spPr bwMode="auto">
          <a:xfrm>
            <a:off x="323528" y="1988840"/>
            <a:ext cx="860312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endParaRPr lang="ru-RU" sz="2000" b="1" dirty="0">
              <a:solidFill>
                <a:srgbClr val="00206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a:ln>
                  <a:noFill/>
                </a:ln>
                <a:solidFill>
                  <a:srgbClr val="CC0099"/>
                </a:solidFill>
                <a:effectLst/>
                <a:latin typeface="Times New Roman" pitchFamily="18" charset="0"/>
                <a:ea typeface="Times New Roman" pitchFamily="18" charset="0"/>
                <a:cs typeface="Times New Roman" pitchFamily="18" charset="0"/>
              </a:rPr>
              <a:t>Повестка дня:</a:t>
            </a:r>
            <a:endParaRPr kumimoji="0" lang="ru-RU" sz="2000" b="0" i="0" u="none" strike="noStrike" cap="none" normalizeH="0" baseline="0" dirty="0">
              <a:ln>
                <a:noFill/>
              </a:ln>
              <a:solidFill>
                <a:srgbClr val="CC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Отчет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за  прошедший  год и  составление плана работы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на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новый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2022-2023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учебный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год.</a:t>
            </a:r>
            <a:endParaRPr kumimoji="0" lang="ru-RU" sz="20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Утверждение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руководства Попечительского совета на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202-2023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уч. год.</a:t>
            </a:r>
            <a:endParaRPr kumimoji="0" lang="ru-RU" sz="20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Контроль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организации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питания.</a:t>
            </a:r>
          </a:p>
          <a:p>
            <a:pPr marL="0" marR="0" lvl="0" indent="0" algn="l" defTabSz="914400" rtl="0" eaLnBrk="0" fontAlgn="base" latinLnBrk="0" hangingPunct="0">
              <a:lnSpc>
                <a:spcPct val="100000"/>
              </a:lnSpc>
              <a:spcBef>
                <a:spcPct val="0"/>
              </a:spcBef>
              <a:spcAft>
                <a:spcPct val="0"/>
              </a:spcAft>
              <a:buClrTx/>
              <a:buSzTx/>
              <a:buFontTx/>
              <a:buChar char="•"/>
              <a:tabLst/>
            </a:pPr>
            <a:r>
              <a:rPr lang="ru-RU" sz="2000" dirty="0" smtClean="0">
                <a:solidFill>
                  <a:srgbClr val="000099"/>
                </a:solidFill>
                <a:latin typeface="Times New Roman" pitchFamily="18" charset="0"/>
                <a:cs typeface="Times New Roman" pitchFamily="18" charset="0"/>
              </a:rPr>
              <a:t>Отчет о проведении юбилейных мероприятий</a:t>
            </a:r>
            <a:endParaRPr kumimoji="0" lang="ru-RU" sz="2000" b="0" i="0" u="none" strike="noStrike" cap="none" normalizeH="0" baseline="0" dirty="0">
              <a:ln>
                <a:noFill/>
              </a:ln>
              <a:solidFill>
                <a:srgbClr val="000099"/>
              </a:solidFill>
              <a:effectLst/>
              <a:latin typeface="Times New Roman" pitchFamily="18" charset="0"/>
              <a:cs typeface="Times New Roman" pitchFamily="18" charset="0"/>
            </a:endParaRPr>
          </a:p>
          <a:p>
            <a:pPr eaLnBrk="0" fontAlgn="base" hangingPunct="0">
              <a:spcBef>
                <a:spcPct val="0"/>
              </a:spcBef>
              <a:spcAft>
                <a:spcPct val="0"/>
              </a:spcAft>
              <a:buFontTx/>
              <a:buChar char="•"/>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О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создании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комиссии</a:t>
            </a:r>
            <a:r>
              <a:rPr kumimoji="0" lang="ru-RU" sz="2000" b="0" i="0" u="none" strike="noStrike" cap="none" normalizeH="0" dirty="0" smtClean="0">
                <a:ln>
                  <a:noFill/>
                </a:ln>
                <a:solidFill>
                  <a:srgbClr val="000099"/>
                </a:solidFill>
                <a:effectLst/>
                <a:latin typeface="Times New Roman" pitchFamily="18" charset="0"/>
                <a:ea typeface="Times New Roman" pitchFamily="18" charset="0"/>
                <a:cs typeface="Times New Roman" pitchFamily="18" charset="0"/>
              </a:rPr>
              <a:t> по контролю за питанием</a:t>
            </a:r>
            <a:endParaRPr lang="ru-RU" sz="2000" dirty="0">
              <a:solidFill>
                <a:srgbClr val="000099"/>
              </a:solidFill>
              <a:latin typeface="Times New Roman" pitchFamily="18" charset="0"/>
              <a:cs typeface="Times New Roman" pitchFamily="18" charset="0"/>
            </a:endParaRPr>
          </a:p>
          <a:p>
            <a:pPr eaLnBrk="0" fontAlgn="base" hangingPunct="0">
              <a:spcBef>
                <a:spcPct val="0"/>
              </a:spcBef>
              <a:spcAft>
                <a:spcPct val="0"/>
              </a:spcAft>
              <a:buFontTx/>
              <a:buChar char="•"/>
            </a:pP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 Финансовый</a:t>
            </a:r>
            <a:r>
              <a:rPr kumimoji="0" lang="ru-RU" sz="2000" b="0" i="0" u="none" strike="noStrike" cap="none" normalizeH="0" dirty="0">
                <a:ln>
                  <a:noFill/>
                </a:ln>
                <a:solidFill>
                  <a:srgbClr val="000099"/>
                </a:solidFill>
                <a:effectLst/>
                <a:latin typeface="Times New Roman" pitchFamily="18" charset="0"/>
                <a:ea typeface="Times New Roman" pitchFamily="18" charset="0"/>
                <a:cs typeface="Times New Roman" pitchFamily="18" charset="0"/>
              </a:rPr>
              <a:t> о</a:t>
            </a:r>
            <a:r>
              <a:rPr lang="ru-RU" sz="2000" dirty="0">
                <a:solidFill>
                  <a:srgbClr val="000099"/>
                </a:solidFill>
                <a:latin typeface="Times New Roman" pitchFamily="18" charset="0"/>
                <a:ea typeface="Times New Roman" pitchFamily="18" charset="0"/>
                <a:cs typeface="Times New Roman" pitchFamily="18" charset="0"/>
              </a:rPr>
              <a:t>тчет, сбор </a:t>
            </a:r>
            <a:r>
              <a:rPr lang="ru-RU" sz="2000" dirty="0" smtClean="0">
                <a:solidFill>
                  <a:srgbClr val="000099"/>
                </a:solidFill>
                <a:latin typeface="Times New Roman" pitchFamily="18" charset="0"/>
                <a:ea typeface="Times New Roman" pitchFamily="18" charset="0"/>
                <a:cs typeface="Times New Roman" pitchFamily="18" charset="0"/>
              </a:rPr>
              <a:t>добровольных </a:t>
            </a:r>
            <a:r>
              <a:rPr lang="ru-RU" sz="2000" dirty="0">
                <a:solidFill>
                  <a:srgbClr val="000099"/>
                </a:solidFill>
                <a:latin typeface="Times New Roman" pitchFamily="18" charset="0"/>
                <a:ea typeface="Times New Roman" pitchFamily="18" charset="0"/>
                <a:cs typeface="Times New Roman" pitchFamily="18" charset="0"/>
              </a:rPr>
              <a:t>пожертвований, у</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тверждение внебюджетного штатного расписания, освобождение от сбора добровольных пожертвований со стороны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малообеспеченных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и многодетных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семей</a:t>
            </a:r>
            <a:r>
              <a:rPr lang="ru-RU" sz="2000" dirty="0" smtClean="0">
                <a:solidFill>
                  <a:srgbClr val="000099"/>
                </a:solidFill>
                <a:latin typeface="Times New Roman" pitchFamily="18" charset="0"/>
                <a:ea typeface="Times New Roman" pitchFamily="18" charset="0"/>
                <a:cs typeface="Times New Roman" pitchFamily="18" charset="0"/>
              </a:rPr>
              <a:t>.</a:t>
            </a:r>
          </a:p>
          <a:p>
            <a:pPr eaLnBrk="0" fontAlgn="base" hangingPunct="0">
              <a:spcBef>
                <a:spcPct val="0"/>
              </a:spcBef>
              <a:spcAft>
                <a:spcPct val="0"/>
              </a:spcAft>
              <a:buFontTx/>
              <a:buChar char="•"/>
            </a:pPr>
            <a:r>
              <a:rPr lang="ru-RU" sz="2000" dirty="0" smtClean="0">
                <a:solidFill>
                  <a:srgbClr val="000099"/>
                </a:solidFill>
                <a:latin typeface="Times New Roman" pitchFamily="18" charset="0"/>
                <a:ea typeface="Times New Roman" pitchFamily="18" charset="0"/>
                <a:cs typeface="Times New Roman" pitchFamily="18" charset="0"/>
              </a:rPr>
              <a:t>Утверждение Положения о школьной форме</a:t>
            </a:r>
            <a:endParaRPr lang="ru-RU" sz="2000" dirty="0" smtClean="0">
              <a:solidFill>
                <a:srgbClr val="000099"/>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buFontTx/>
              <a:buChar char="•"/>
            </a:pP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Фотографирование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членов </a:t>
            </a:r>
            <a:r>
              <a:rPr kumimoji="0" lang="ru-RU" sz="20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Попечительского </a:t>
            </a:r>
            <a:r>
              <a:rPr kumimoji="0" lang="ru-RU" sz="2000" b="0" i="0" u="none" strike="noStrike" cap="none" normalizeH="0" baseline="0" dirty="0">
                <a:ln>
                  <a:noFill/>
                </a:ln>
                <a:solidFill>
                  <a:srgbClr val="000099"/>
                </a:solidFill>
                <a:effectLst/>
                <a:latin typeface="Times New Roman" pitchFamily="18" charset="0"/>
                <a:ea typeface="Times New Roman" pitchFamily="18" charset="0"/>
                <a:cs typeface="Times New Roman" pitchFamily="18" charset="0"/>
              </a:rPr>
              <a:t>совета.  </a:t>
            </a:r>
            <a:r>
              <a:rPr kumimoji="0" lang="ru-RU"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25110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08912" cy="831626"/>
          </a:xfrm>
        </p:spPr>
        <p:txBody>
          <a:bodyPr>
            <a:normAutofit/>
          </a:bodyPr>
          <a:lstStyle/>
          <a:p>
            <a:r>
              <a:rPr lang="ru-RU" sz="2400" dirty="0" smtClean="0">
                <a:solidFill>
                  <a:srgbClr val="CC3399"/>
                </a:solidFill>
                <a:latin typeface="Times New Roman" panose="02020603050405020304" pitchFamily="18" charset="0"/>
                <a:cs typeface="Times New Roman" panose="02020603050405020304" pitchFamily="18" charset="0"/>
              </a:rPr>
              <a:t>Меню на завтрак (вторник): котлета мясная, </a:t>
            </a:r>
            <a:r>
              <a:rPr lang="ru-RU" sz="2400" dirty="0" smtClean="0">
                <a:solidFill>
                  <a:srgbClr val="CC3399"/>
                </a:solidFill>
                <a:latin typeface="Times New Roman" panose="02020603050405020304" pitchFamily="18" charset="0"/>
                <a:cs typeface="Times New Roman" panose="02020603050405020304" pitchFamily="18" charset="0"/>
              </a:rPr>
              <a:t>рис </a:t>
            </a:r>
            <a:r>
              <a:rPr lang="ru-RU" sz="2400" dirty="0" smtClean="0">
                <a:solidFill>
                  <a:srgbClr val="CC3399"/>
                </a:solidFill>
                <a:latin typeface="Times New Roman" panose="02020603050405020304" pitchFamily="18" charset="0"/>
                <a:cs typeface="Times New Roman" panose="02020603050405020304" pitchFamily="18" charset="0"/>
              </a:rPr>
              <a:t>отварные, чай </a:t>
            </a:r>
            <a:r>
              <a:rPr lang="ru-RU" sz="2400" dirty="0" smtClean="0">
                <a:solidFill>
                  <a:srgbClr val="CC3399"/>
                </a:solidFill>
                <a:latin typeface="Times New Roman" panose="02020603050405020304" pitchFamily="18" charset="0"/>
                <a:cs typeface="Times New Roman" panose="02020603050405020304" pitchFamily="18" charset="0"/>
              </a:rPr>
              <a:t>, хлеб</a:t>
            </a:r>
            <a:endParaRPr lang="ru-RU" sz="2400" dirty="0">
              <a:solidFill>
                <a:srgbClr val="CC3399"/>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236426"/>
            <a:ext cx="1914357" cy="2552477"/>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221092"/>
            <a:ext cx="1923678" cy="256490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221092"/>
            <a:ext cx="3347805" cy="2510854"/>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7403" y="3501008"/>
            <a:ext cx="4211960" cy="3158970"/>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24" y="3501008"/>
            <a:ext cx="4283968" cy="3212976"/>
          </a:xfrm>
          <a:prstGeom prst="rect">
            <a:avLst/>
          </a:prstGeom>
        </p:spPr>
      </p:pic>
    </p:spTree>
    <p:extLst>
      <p:ext uri="{BB962C8B-B14F-4D97-AF65-F5344CB8AC3E}">
        <p14:creationId xmlns:p14="http://schemas.microsoft.com/office/powerpoint/2010/main" val="705526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65127"/>
            <a:ext cx="7831782" cy="543594"/>
          </a:xfrm>
        </p:spPr>
        <p:txBody>
          <a:bodyPr>
            <a:normAutofit/>
          </a:bodyPr>
          <a:lstStyle/>
          <a:p>
            <a:r>
              <a:rPr lang="ru-RU" sz="2400" dirty="0" smtClean="0">
                <a:solidFill>
                  <a:srgbClr val="CC3399"/>
                </a:solidFill>
                <a:latin typeface="Times New Roman" panose="02020603050405020304" pitchFamily="18" charset="0"/>
                <a:cs typeface="Times New Roman" panose="02020603050405020304" pitchFamily="18" charset="0"/>
              </a:rPr>
              <a:t>Положение о школьной форме  (выдержки из проекта)</a:t>
            </a:r>
            <a:endParaRPr lang="ru-RU" sz="2400" dirty="0">
              <a:solidFill>
                <a:srgbClr val="CC3399"/>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88" y="1035979"/>
            <a:ext cx="8102600" cy="5505180"/>
          </a:xfrm>
        </p:spPr>
      </p:pic>
    </p:spTree>
    <p:extLst>
      <p:ext uri="{BB962C8B-B14F-4D97-AF65-F5344CB8AC3E}">
        <p14:creationId xmlns:p14="http://schemas.microsoft.com/office/powerpoint/2010/main" val="127115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4624"/>
            <a:ext cx="8551862" cy="1325563"/>
          </a:xfrm>
        </p:spPr>
        <p:txBody>
          <a:bodyPr>
            <a:normAutofit/>
          </a:bodyPr>
          <a:lstStyle/>
          <a:p>
            <a:pPr algn="ctr"/>
            <a:r>
              <a:rPr lang="ru-RU" sz="2400" b="1" dirty="0">
                <a:solidFill>
                  <a:srgbClr val="CC3399"/>
                </a:solidFill>
                <a:latin typeface="Times New Roman" panose="02020603050405020304" pitchFamily="18" charset="0"/>
                <a:cs typeface="Times New Roman" panose="02020603050405020304" pitchFamily="18" charset="0"/>
              </a:rPr>
              <a:t> План работы </a:t>
            </a:r>
            <a:r>
              <a:rPr lang="ru-RU" sz="2400" b="1" dirty="0" smtClean="0">
                <a:solidFill>
                  <a:srgbClr val="CC3399"/>
                </a:solidFill>
                <a:latin typeface="Times New Roman" panose="02020603050405020304" pitchFamily="18" charset="0"/>
                <a:cs typeface="Times New Roman" panose="02020603050405020304" pitchFamily="18" charset="0"/>
              </a:rPr>
              <a:t>Попечительского </a:t>
            </a:r>
            <a:r>
              <a:rPr lang="ru-RU" sz="2400" b="1" dirty="0">
                <a:solidFill>
                  <a:srgbClr val="CC3399"/>
                </a:solidFill>
                <a:latin typeface="Times New Roman" panose="02020603050405020304" pitchFamily="18" charset="0"/>
                <a:cs typeface="Times New Roman" panose="02020603050405020304" pitchFamily="18" charset="0"/>
              </a:rPr>
              <a:t>совета МАОУ ЛИТ  </a:t>
            </a:r>
            <a:r>
              <a:rPr lang="ru-RU" sz="2400" b="1" dirty="0" smtClean="0">
                <a:solidFill>
                  <a:srgbClr val="CC3399"/>
                </a:solidFill>
                <a:latin typeface="Times New Roman" panose="02020603050405020304" pitchFamily="18" charset="0"/>
                <a:cs typeface="Times New Roman" panose="02020603050405020304" pitchFamily="18" charset="0"/>
              </a:rPr>
              <a:t>на  2021-2022 учебный год</a:t>
            </a:r>
            <a:r>
              <a:rPr lang="ru-RU" sz="2400" dirty="0">
                <a:solidFill>
                  <a:srgbClr val="CC3399"/>
                </a:solidFill>
                <a:latin typeface="Times New Roman" panose="02020603050405020304" pitchFamily="18" charset="0"/>
                <a:cs typeface="Times New Roman" panose="02020603050405020304" pitchFamily="18" charset="0"/>
              </a:rPr>
              <a:t/>
            </a:r>
            <a:br>
              <a:rPr lang="ru-RU" sz="2400" dirty="0">
                <a:solidFill>
                  <a:srgbClr val="CC3399"/>
                </a:solidFill>
                <a:latin typeface="Times New Roman" panose="02020603050405020304" pitchFamily="18" charset="0"/>
                <a:cs typeface="Times New Roman" panose="02020603050405020304" pitchFamily="18" charset="0"/>
              </a:rPr>
            </a:br>
            <a:endParaRPr lang="ru-RU" sz="2400" dirty="0">
              <a:solidFill>
                <a:srgbClr val="CC3399"/>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052736"/>
            <a:ext cx="8424936" cy="5124227"/>
          </a:xfrm>
        </p:spPr>
        <p:txBody>
          <a:bodyPr>
            <a:noAutofit/>
          </a:bodyPr>
          <a:lstStyle/>
          <a:p>
            <a:pPr lvl="0"/>
            <a:r>
              <a:rPr lang="ru-RU" sz="1400" dirty="0" smtClean="0">
                <a:solidFill>
                  <a:srgbClr val="7030A0"/>
                </a:solidFill>
                <a:latin typeface="Times New Roman" panose="02020603050405020304" pitchFamily="18" charset="0"/>
                <a:cs typeface="Times New Roman" panose="02020603050405020304" pitchFamily="18" charset="0"/>
              </a:rPr>
              <a:t>Провести </a:t>
            </a:r>
            <a:r>
              <a:rPr lang="ru-RU" sz="1400" dirty="0">
                <a:solidFill>
                  <a:srgbClr val="7030A0"/>
                </a:solidFill>
                <a:latin typeface="Times New Roman" panose="02020603050405020304" pitchFamily="18" charset="0"/>
                <a:cs typeface="Times New Roman" panose="02020603050405020304" pitchFamily="18" charset="0"/>
              </a:rPr>
              <a:t>организационное собрание, утвердить руководство Попечительского совета, провести фотографирование родителей, активно участвующих в жизни лицея.  Отв.  В.В. Савенко, </a:t>
            </a:r>
            <a:r>
              <a:rPr lang="ru-RU" sz="1400" dirty="0" smtClean="0">
                <a:solidFill>
                  <a:srgbClr val="7030A0"/>
                </a:solidFill>
                <a:latin typeface="Times New Roman" panose="02020603050405020304" pitchFamily="18" charset="0"/>
                <a:cs typeface="Times New Roman" panose="02020603050405020304" pitchFamily="18" charset="0"/>
              </a:rPr>
              <a:t>сен</a:t>
            </a:r>
            <a:r>
              <a:rPr lang="ru-RU" sz="1400" dirty="0" smtClean="0">
                <a:solidFill>
                  <a:srgbClr val="7030A0"/>
                </a:solidFill>
                <a:latin typeface="Times New Roman" panose="02020603050405020304" pitchFamily="18" charset="0"/>
                <a:cs typeface="Times New Roman" panose="02020603050405020304" pitchFamily="18" charset="0"/>
              </a:rPr>
              <a:t>тябрь 2022</a:t>
            </a:r>
            <a:endParaRPr lang="ru-RU" sz="1400" dirty="0">
              <a:solidFill>
                <a:srgbClr val="7030A0"/>
              </a:solidFill>
              <a:latin typeface="Times New Roman" panose="02020603050405020304" pitchFamily="18" charset="0"/>
              <a:cs typeface="Times New Roman" panose="02020603050405020304" pitchFamily="18" charset="0"/>
            </a:endParaRPr>
          </a:p>
          <a:p>
            <a:pPr lvl="0"/>
            <a:r>
              <a:rPr lang="ru-RU" sz="1400" dirty="0">
                <a:solidFill>
                  <a:srgbClr val="7030A0"/>
                </a:solidFill>
                <a:latin typeface="Times New Roman" panose="02020603050405020304" pitchFamily="18" charset="0"/>
                <a:cs typeface="Times New Roman" panose="02020603050405020304" pitchFamily="18" charset="0"/>
              </a:rPr>
              <a:t>Утвердить внебюджетное штатное расписание на новый учебный год    </a:t>
            </a:r>
            <a:endParaRPr lang="ru-RU" sz="1400" dirty="0" smtClean="0">
              <a:solidFill>
                <a:srgbClr val="7030A0"/>
              </a:solidFill>
              <a:latin typeface="Times New Roman" panose="02020603050405020304" pitchFamily="18" charset="0"/>
              <a:cs typeface="Times New Roman" panose="02020603050405020304" pitchFamily="18" charset="0"/>
            </a:endParaRPr>
          </a:p>
          <a:p>
            <a:pPr lvl="0"/>
            <a:r>
              <a:rPr lang="ru-RU" sz="1400" dirty="0">
                <a:solidFill>
                  <a:srgbClr val="7030A0"/>
                </a:solidFill>
                <a:latin typeface="Times New Roman" panose="02020603050405020304" pitchFamily="18" charset="0"/>
                <a:cs typeface="Times New Roman" panose="02020603050405020304" pitchFamily="18" charset="0"/>
              </a:rPr>
              <a:t> </a:t>
            </a:r>
            <a:r>
              <a:rPr lang="ru-RU" sz="1400" dirty="0" smtClean="0">
                <a:solidFill>
                  <a:srgbClr val="7030A0"/>
                </a:solidFill>
                <a:latin typeface="Times New Roman" panose="02020603050405020304" pitchFamily="18" charset="0"/>
                <a:cs typeface="Times New Roman" panose="02020603050405020304" pitchFamily="18" charset="0"/>
              </a:rPr>
              <a:t>Утвердить Положение о школьной форме</a:t>
            </a:r>
            <a:r>
              <a:rPr lang="ru-RU" sz="1400" dirty="0" smtClean="0">
                <a:solidFill>
                  <a:srgbClr val="7030A0"/>
                </a:solidFill>
                <a:latin typeface="Times New Roman" panose="02020603050405020304" pitchFamily="18" charset="0"/>
                <a:cs typeface="Times New Roman" panose="02020603050405020304" pitchFamily="18" charset="0"/>
              </a:rPr>
              <a:t>                            </a:t>
            </a:r>
            <a:endParaRPr lang="ru-RU" sz="1400" dirty="0">
              <a:solidFill>
                <a:srgbClr val="7030A0"/>
              </a:solidFill>
              <a:latin typeface="Times New Roman" panose="02020603050405020304" pitchFamily="18" charset="0"/>
              <a:cs typeface="Times New Roman" panose="02020603050405020304" pitchFamily="18" charset="0"/>
            </a:endParaRPr>
          </a:p>
          <a:p>
            <a:pPr marL="0" indent="0">
              <a:buNone/>
            </a:pPr>
            <a:r>
              <a:rPr lang="ru-RU" sz="1400" dirty="0">
                <a:solidFill>
                  <a:srgbClr val="7030A0"/>
                </a:solidFill>
                <a:latin typeface="Times New Roman" panose="02020603050405020304" pitchFamily="18" charset="0"/>
                <a:cs typeface="Times New Roman" panose="02020603050405020304" pitchFamily="18" charset="0"/>
              </a:rPr>
              <a:t> Отв.    </a:t>
            </a:r>
            <a:r>
              <a:rPr lang="ru-RU" sz="1400" dirty="0" smtClean="0">
                <a:solidFill>
                  <a:srgbClr val="7030A0"/>
                </a:solidFill>
                <a:latin typeface="Times New Roman" panose="02020603050405020304" pitchFamily="18" charset="0"/>
                <a:cs typeface="Times New Roman" panose="02020603050405020304" pitchFamily="18" charset="0"/>
              </a:rPr>
              <a:t>Лесков Г.Г., </a:t>
            </a:r>
            <a:r>
              <a:rPr lang="ru-RU" sz="1400" dirty="0" smtClean="0">
                <a:solidFill>
                  <a:srgbClr val="7030A0"/>
                </a:solidFill>
                <a:latin typeface="Times New Roman" panose="02020603050405020304" pitchFamily="18" charset="0"/>
                <a:cs typeface="Times New Roman" panose="02020603050405020304" pitchFamily="18" charset="0"/>
              </a:rPr>
              <a:t>сен</a:t>
            </a:r>
            <a:r>
              <a:rPr lang="ru-RU" sz="1400" dirty="0" smtClean="0">
                <a:solidFill>
                  <a:srgbClr val="7030A0"/>
                </a:solidFill>
                <a:latin typeface="Times New Roman" panose="02020603050405020304" pitchFamily="18" charset="0"/>
                <a:cs typeface="Times New Roman" panose="02020603050405020304" pitchFamily="18" charset="0"/>
              </a:rPr>
              <a:t>тябрь 2022</a:t>
            </a:r>
            <a:endParaRPr lang="ru-RU" sz="1400" dirty="0">
              <a:solidFill>
                <a:srgbClr val="7030A0"/>
              </a:solidFill>
              <a:latin typeface="Times New Roman" panose="02020603050405020304" pitchFamily="18" charset="0"/>
              <a:cs typeface="Times New Roman" panose="02020603050405020304" pitchFamily="18" charset="0"/>
            </a:endParaRPr>
          </a:p>
          <a:p>
            <a:r>
              <a:rPr lang="ru-RU" sz="1400" dirty="0" smtClean="0">
                <a:solidFill>
                  <a:srgbClr val="7030A0"/>
                </a:solidFill>
                <a:latin typeface="Times New Roman" panose="02020603050405020304" pitchFamily="18" charset="0"/>
                <a:cs typeface="Times New Roman" panose="02020603050405020304" pitchFamily="18" charset="0"/>
              </a:rPr>
              <a:t>Оформить </a:t>
            </a:r>
            <a:r>
              <a:rPr lang="ru-RU" sz="1400" dirty="0">
                <a:solidFill>
                  <a:srgbClr val="7030A0"/>
                </a:solidFill>
                <a:latin typeface="Times New Roman" panose="02020603050405020304" pitchFamily="18" charset="0"/>
                <a:cs typeface="Times New Roman" panose="02020603050405020304" pitchFamily="18" charset="0"/>
              </a:rPr>
              <a:t>стенд попечительского совета.</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     Отв., </a:t>
            </a:r>
            <a:r>
              <a:rPr lang="ru-RU" sz="1400" dirty="0" smtClean="0">
                <a:solidFill>
                  <a:srgbClr val="7030A0"/>
                </a:solidFill>
                <a:latin typeface="Times New Roman" panose="02020603050405020304" pitchFamily="18" charset="0"/>
                <a:cs typeface="Times New Roman" panose="02020603050405020304" pitchFamily="18" charset="0"/>
              </a:rPr>
              <a:t>сен</a:t>
            </a:r>
            <a:r>
              <a:rPr lang="ru-RU" sz="1400" dirty="0" smtClean="0">
                <a:solidFill>
                  <a:srgbClr val="7030A0"/>
                </a:solidFill>
                <a:latin typeface="Times New Roman" panose="02020603050405020304" pitchFamily="18" charset="0"/>
                <a:cs typeface="Times New Roman" panose="02020603050405020304" pitchFamily="18" charset="0"/>
              </a:rPr>
              <a:t>тябрь </a:t>
            </a:r>
            <a:r>
              <a:rPr lang="ru-RU" sz="1400" dirty="0">
                <a:solidFill>
                  <a:srgbClr val="7030A0"/>
                </a:solidFill>
                <a:latin typeface="Times New Roman" panose="02020603050405020304" pitchFamily="18" charset="0"/>
                <a:cs typeface="Times New Roman" panose="02020603050405020304" pitchFamily="18" charset="0"/>
              </a:rPr>
              <a:t>2021</a:t>
            </a:r>
          </a:p>
          <a:p>
            <a:pPr lvl="0"/>
            <a:r>
              <a:rPr lang="ru-RU" sz="1400" dirty="0">
                <a:solidFill>
                  <a:srgbClr val="7030A0"/>
                </a:solidFill>
                <a:latin typeface="Times New Roman" panose="02020603050405020304" pitchFamily="18" charset="0"/>
                <a:cs typeface="Times New Roman" panose="02020603050405020304" pitchFamily="18" charset="0"/>
              </a:rPr>
              <a:t>Провести </a:t>
            </a:r>
            <a:r>
              <a:rPr lang="ru-RU" sz="1400" dirty="0" err="1">
                <a:solidFill>
                  <a:srgbClr val="7030A0"/>
                </a:solidFill>
                <a:latin typeface="Times New Roman" panose="02020603050405020304" pitchFamily="18" charset="0"/>
                <a:cs typeface="Times New Roman" panose="02020603050405020304" pitchFamily="18" charset="0"/>
              </a:rPr>
              <a:t>общелицейские</a:t>
            </a:r>
            <a:r>
              <a:rPr lang="ru-RU" sz="1400" dirty="0">
                <a:solidFill>
                  <a:srgbClr val="7030A0"/>
                </a:solidFill>
                <a:latin typeface="Times New Roman" panose="02020603050405020304" pitchFamily="18" charset="0"/>
                <a:cs typeface="Times New Roman" panose="02020603050405020304" pitchFamily="18" charset="0"/>
              </a:rPr>
              <a:t> родительские собрания.</a:t>
            </a:r>
          </a:p>
          <a:p>
            <a:pPr marL="0" lvl="0" indent="0">
              <a:buNone/>
            </a:pPr>
            <a:r>
              <a:rPr lang="ru-RU" sz="1400" dirty="0">
                <a:solidFill>
                  <a:srgbClr val="7030A0"/>
                </a:solidFill>
                <a:latin typeface="Times New Roman" panose="02020603050405020304" pitchFamily="18" charset="0"/>
                <a:cs typeface="Times New Roman" panose="02020603050405020304" pitchFamily="18" charset="0"/>
              </a:rPr>
              <a:t>Отв. Е.В, Николаева, </a:t>
            </a:r>
            <a:r>
              <a:rPr lang="ru-RU" sz="1400" dirty="0" err="1">
                <a:solidFill>
                  <a:srgbClr val="7030A0"/>
                </a:solidFill>
                <a:latin typeface="Times New Roman" panose="02020603050405020304" pitchFamily="18" charset="0"/>
                <a:cs typeface="Times New Roman" panose="02020603050405020304" pitchFamily="18" charset="0"/>
              </a:rPr>
              <a:t>Шашлова</a:t>
            </a:r>
            <a:r>
              <a:rPr lang="ru-RU" sz="1400" dirty="0">
                <a:solidFill>
                  <a:srgbClr val="7030A0"/>
                </a:solidFill>
                <a:latin typeface="Times New Roman" panose="02020603050405020304" pitchFamily="18" charset="0"/>
                <a:cs typeface="Times New Roman" panose="02020603050405020304" pitchFamily="18" charset="0"/>
              </a:rPr>
              <a:t> Н.И., </a:t>
            </a:r>
            <a:r>
              <a:rPr lang="ru-RU" sz="1400" dirty="0" err="1">
                <a:solidFill>
                  <a:srgbClr val="7030A0"/>
                </a:solidFill>
                <a:latin typeface="Times New Roman" panose="02020603050405020304" pitchFamily="18" charset="0"/>
                <a:cs typeface="Times New Roman" panose="02020603050405020304" pitchFamily="18" charset="0"/>
              </a:rPr>
              <a:t>Пестрикова</a:t>
            </a:r>
            <a:r>
              <a:rPr lang="ru-RU" sz="1400" dirty="0">
                <a:solidFill>
                  <a:srgbClr val="7030A0"/>
                </a:solidFill>
                <a:latin typeface="Times New Roman" panose="02020603050405020304" pitchFamily="18" charset="0"/>
                <a:cs typeface="Times New Roman" panose="02020603050405020304" pitchFamily="18" charset="0"/>
              </a:rPr>
              <a:t> Т.Д.</a:t>
            </a:r>
          </a:p>
          <a:p>
            <a:r>
              <a:rPr lang="ru-RU" sz="1400" dirty="0">
                <a:solidFill>
                  <a:srgbClr val="7030A0"/>
                </a:solidFill>
                <a:latin typeface="Times New Roman" panose="02020603050405020304" pitchFamily="18" charset="0"/>
                <a:cs typeface="Times New Roman" panose="02020603050405020304" pitchFamily="18" charset="0"/>
              </a:rPr>
              <a:t>август </a:t>
            </a:r>
            <a:r>
              <a:rPr lang="ru-RU" sz="1400" dirty="0" smtClean="0">
                <a:solidFill>
                  <a:srgbClr val="7030A0"/>
                </a:solidFill>
                <a:latin typeface="Times New Roman" panose="02020603050405020304" pitchFamily="18" charset="0"/>
                <a:cs typeface="Times New Roman" panose="02020603050405020304" pitchFamily="18" charset="0"/>
              </a:rPr>
              <a:t>2022, </a:t>
            </a:r>
            <a:r>
              <a:rPr lang="ru-RU" sz="1400" dirty="0">
                <a:solidFill>
                  <a:srgbClr val="7030A0"/>
                </a:solidFill>
                <a:latin typeface="Times New Roman" panose="02020603050405020304" pitchFamily="18" charset="0"/>
                <a:cs typeface="Times New Roman" panose="02020603050405020304" pitchFamily="18" charset="0"/>
              </a:rPr>
              <a:t>октябрь, ноябрь 2022, февраль </a:t>
            </a:r>
            <a:r>
              <a:rPr lang="ru-RU" sz="1400" dirty="0" smtClean="0">
                <a:solidFill>
                  <a:srgbClr val="7030A0"/>
                </a:solidFill>
                <a:latin typeface="Times New Roman" panose="02020603050405020304" pitchFamily="18" charset="0"/>
                <a:cs typeface="Times New Roman" panose="02020603050405020304" pitchFamily="18" charset="0"/>
              </a:rPr>
              <a:t>2023</a:t>
            </a:r>
            <a:endParaRPr lang="ru-RU" sz="1400" dirty="0">
              <a:solidFill>
                <a:srgbClr val="7030A0"/>
              </a:solidFill>
              <a:latin typeface="Times New Roman" panose="02020603050405020304" pitchFamily="18" charset="0"/>
              <a:cs typeface="Times New Roman" panose="02020603050405020304" pitchFamily="18" charset="0"/>
            </a:endParaRPr>
          </a:p>
          <a:p>
            <a:pPr lvl="0"/>
            <a:r>
              <a:rPr lang="ru-RU" sz="1400" dirty="0">
                <a:solidFill>
                  <a:srgbClr val="7030A0"/>
                </a:solidFill>
                <a:latin typeface="Times New Roman" panose="02020603050405020304" pitchFamily="18" charset="0"/>
                <a:cs typeface="Times New Roman" panose="02020603050405020304" pitchFamily="18" charset="0"/>
              </a:rPr>
              <a:t>Совершенствовать материально-техническую базу классных кабинетов.                                                                                Отв. попечительские советы классных коллективов,  срок - в течение года.</a:t>
            </a:r>
          </a:p>
          <a:p>
            <a:pPr lvl="0"/>
            <a:r>
              <a:rPr lang="ru-RU" sz="1400" dirty="0">
                <a:solidFill>
                  <a:srgbClr val="7030A0"/>
                </a:solidFill>
                <a:latin typeface="Times New Roman" panose="02020603050405020304" pitchFamily="18" charset="0"/>
                <a:cs typeface="Times New Roman" panose="02020603050405020304" pitchFamily="18" charset="0"/>
              </a:rPr>
              <a:t>Создать организационные комитеты по подготовке и проведению праздников «Последнего звонка» и выпускных вечеров в 9 и 11 классах.</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Отв. </a:t>
            </a:r>
            <a:r>
              <a:rPr lang="ru-RU" sz="1400" dirty="0" smtClean="0">
                <a:solidFill>
                  <a:srgbClr val="7030A0"/>
                </a:solidFill>
                <a:latin typeface="Times New Roman" panose="02020603050405020304" pitchFamily="18" charset="0"/>
                <a:cs typeface="Times New Roman" panose="02020603050405020304" pitchFamily="18" charset="0"/>
              </a:rPr>
              <a:t>Лесков Г.Г.</a:t>
            </a:r>
            <a:endParaRPr lang="ru-RU" sz="1400" dirty="0">
              <a:solidFill>
                <a:srgbClr val="7030A0"/>
              </a:solidFill>
              <a:latin typeface="Times New Roman" panose="02020603050405020304" pitchFamily="18" charset="0"/>
              <a:cs typeface="Times New Roman" panose="02020603050405020304" pitchFamily="18" charset="0"/>
            </a:endParaRPr>
          </a:p>
          <a:p>
            <a:pPr lvl="0"/>
            <a:r>
              <a:rPr lang="ru-RU" sz="1400" dirty="0">
                <a:solidFill>
                  <a:srgbClr val="7030A0"/>
                </a:solidFill>
                <a:latin typeface="Times New Roman" panose="02020603050405020304" pitchFamily="18" charset="0"/>
                <a:cs typeface="Times New Roman" panose="02020603050405020304" pitchFamily="18" charset="0"/>
              </a:rPr>
              <a:t>Организовать подготовку к летней занятости учащихся, к открытию городских оздоровительных лагерей, к проведению ремонтных работ в лицее. </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Отв. классные родительские комитеты.</a:t>
            </a:r>
          </a:p>
          <a:p>
            <a:pPr lvl="0"/>
            <a:r>
              <a:rPr lang="ru-RU" sz="1400" dirty="0">
                <a:solidFill>
                  <a:srgbClr val="7030A0"/>
                </a:solidFill>
                <a:latin typeface="Times New Roman" panose="02020603050405020304" pitchFamily="18" charset="0"/>
                <a:cs typeface="Times New Roman" panose="02020603050405020304" pitchFamily="18" charset="0"/>
              </a:rPr>
              <a:t>  Контролировать организацию питания учащихся.</a:t>
            </a:r>
          </a:p>
          <a:p>
            <a:pPr marL="0" indent="0">
              <a:buNone/>
            </a:pPr>
            <a:r>
              <a:rPr lang="ru-RU" sz="1400" dirty="0">
                <a:solidFill>
                  <a:srgbClr val="7030A0"/>
                </a:solidFill>
                <a:latin typeface="Times New Roman" panose="02020603050405020304" pitchFamily="18" charset="0"/>
                <a:cs typeface="Times New Roman" panose="02020603050405020304" pitchFamily="18" charset="0"/>
              </a:rPr>
              <a:t>              </a:t>
            </a:r>
            <a:r>
              <a:rPr lang="ru-RU" sz="1400" dirty="0" err="1" smtClean="0">
                <a:solidFill>
                  <a:srgbClr val="7030A0"/>
                </a:solidFill>
                <a:latin typeface="Times New Roman" panose="02020603050405020304" pitchFamily="18" charset="0"/>
                <a:cs typeface="Times New Roman" panose="02020603050405020304" pitchFamily="18" charset="0"/>
              </a:rPr>
              <a:t>Отв</a:t>
            </a:r>
            <a:r>
              <a:rPr lang="ru-RU" sz="1400" dirty="0" smtClean="0">
                <a:solidFill>
                  <a:srgbClr val="7030A0"/>
                </a:solidFill>
                <a:latin typeface="Times New Roman" panose="02020603050405020304" pitchFamily="18" charset="0"/>
                <a:cs typeface="Times New Roman" panose="02020603050405020304" pitchFamily="18" charset="0"/>
              </a:rPr>
              <a:t> Группа Родительский контроль</a:t>
            </a:r>
            <a:endParaRPr lang="ru-RU" sz="1400" dirty="0">
              <a:solidFill>
                <a:srgbClr val="7030A0"/>
              </a:solidFill>
              <a:latin typeface="Times New Roman" panose="02020603050405020304" pitchFamily="18" charset="0"/>
              <a:cs typeface="Times New Roman" panose="02020603050405020304" pitchFamily="18" charset="0"/>
            </a:endParaRPr>
          </a:p>
          <a:p>
            <a:pPr marL="0" indent="0">
              <a:buNone/>
            </a:pPr>
            <a:r>
              <a:rPr lang="ru-RU" sz="1200"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2275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5214938"/>
            <a:ext cx="2051720" cy="164306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25860" y="1582542"/>
            <a:ext cx="8305800" cy="704088"/>
          </a:xfrm>
        </p:spPr>
        <p:txBody>
          <a:bodyPr>
            <a:normAutofit/>
          </a:bodyPr>
          <a:lstStyle/>
          <a:p>
            <a:pPr>
              <a:defRPr/>
            </a:pPr>
            <a:r>
              <a:rPr lang="ru-RU" sz="3600" b="1" cap="all" dirty="0">
                <a:ln w="0"/>
                <a:solidFill>
                  <a:srgbClr val="000099"/>
                </a:solidFill>
                <a:effectLst>
                  <a:reflection blurRad="12700" stA="50000" endPos="50000" dist="5000" dir="5400000" sy="-100000" rotWithShape="0"/>
                </a:effectLst>
                <a:latin typeface="Times New Roman" pitchFamily="18" charset="0"/>
                <a:cs typeface="Times New Roman" pitchFamily="18" charset="0"/>
              </a:rPr>
              <a:t>Благодарю  за  внимание!</a:t>
            </a:r>
          </a:p>
        </p:txBody>
      </p:sp>
      <p:pic>
        <p:nvPicPr>
          <p:cNvPr id="31748" name="Picture 72" descr="http://s13.rimg.info/b6a583566f6422952d5a64af1ec59d6e.gif">
            <a:hlinkClick r:id="rId3"/>
          </p:cNvPr>
          <p:cNvPicPr>
            <a:picLocks noChangeAspect="1" noChangeArrowheads="1" noCrop="1"/>
          </p:cNvPicPr>
          <p:nvPr/>
        </p:nvPicPr>
        <p:blipFill>
          <a:blip r:embed="rId4" cstate="print"/>
          <a:srcRect/>
          <a:stretch>
            <a:fillRect/>
          </a:stretch>
        </p:blipFill>
        <p:spPr bwMode="auto">
          <a:xfrm>
            <a:off x="2411760" y="2596356"/>
            <a:ext cx="2335213" cy="1665288"/>
          </a:xfrm>
          <a:prstGeom prst="rect">
            <a:avLst/>
          </a:prstGeom>
          <a:noFill/>
          <a:ln w="9525">
            <a:noFill/>
            <a:miter lim="800000"/>
            <a:headEnd/>
            <a:tailEnd/>
          </a:ln>
        </p:spPr>
      </p:pic>
      <p:pic>
        <p:nvPicPr>
          <p:cNvPr id="31749" name="Picture 36" descr="http://s2.rimg.info/b93b6e7e86f00f36b204da3c3006c33e.gif">
            <a:hlinkClick r:id="rId5"/>
          </p:cNvPr>
          <p:cNvPicPr>
            <a:picLocks noChangeAspect="1" noChangeArrowheads="1"/>
          </p:cNvPicPr>
          <p:nvPr/>
        </p:nvPicPr>
        <p:blipFill>
          <a:blip r:embed="rId6" cstate="print"/>
          <a:srcRect/>
          <a:stretch>
            <a:fillRect/>
          </a:stretch>
        </p:blipFill>
        <p:spPr bwMode="auto">
          <a:xfrm>
            <a:off x="7328954" y="2424905"/>
            <a:ext cx="1571625" cy="1571625"/>
          </a:xfrm>
          <a:prstGeom prst="rect">
            <a:avLst/>
          </a:prstGeom>
          <a:noFill/>
          <a:ln w="9525">
            <a:noFill/>
            <a:miter lim="800000"/>
            <a:headEnd/>
            <a:tailEnd/>
          </a:ln>
        </p:spPr>
      </p:pic>
      <p:pic>
        <p:nvPicPr>
          <p:cNvPr id="31750" name="Picture 64" descr="http://s2.rimg.info/db2a955bc9b8446c7925395df7071616.gif">
            <a:hlinkClick r:id="rId7"/>
          </p:cNvPr>
          <p:cNvPicPr>
            <a:picLocks noChangeAspect="1" noChangeArrowheads="1" noCrop="1"/>
          </p:cNvPicPr>
          <p:nvPr/>
        </p:nvPicPr>
        <p:blipFill>
          <a:blip r:embed="rId8" cstate="print"/>
          <a:srcRect/>
          <a:stretch>
            <a:fillRect/>
          </a:stretch>
        </p:blipFill>
        <p:spPr bwMode="auto">
          <a:xfrm>
            <a:off x="0" y="5191578"/>
            <a:ext cx="1643062" cy="1643062"/>
          </a:xfrm>
          <a:prstGeom prst="rect">
            <a:avLst/>
          </a:prstGeom>
          <a:noFill/>
          <a:ln w="9525">
            <a:noFill/>
            <a:miter lim="800000"/>
            <a:headEnd/>
            <a:tailEnd/>
          </a:ln>
        </p:spPr>
      </p:pic>
      <p:sp>
        <p:nvSpPr>
          <p:cNvPr id="10" name="TextBox 9"/>
          <p:cNvSpPr txBox="1"/>
          <p:nvPr/>
        </p:nvSpPr>
        <p:spPr>
          <a:xfrm>
            <a:off x="1785886" y="428604"/>
            <a:ext cx="7358114" cy="1015663"/>
          </a:xfrm>
          <a:prstGeom prst="rect">
            <a:avLst/>
          </a:prstGeom>
          <a:noFill/>
        </p:spPr>
        <p:txBody>
          <a:bodyPr wrap="square" rtlCol="0">
            <a:spAutoFit/>
          </a:bodyPr>
          <a:lstStyle/>
          <a:p>
            <a:r>
              <a:rPr lang="ru-RU" sz="2000" i="1" dirty="0">
                <a:solidFill>
                  <a:srgbClr val="CC0099"/>
                </a:solidFill>
                <a:latin typeface="Times New Roman" pitchFamily="18" charset="0"/>
                <a:cs typeface="Times New Roman" pitchFamily="18" charset="0"/>
              </a:rPr>
              <a:t>Заканчивая выступление, хочу напомнить слова В.Г. Белинского: </a:t>
            </a:r>
          </a:p>
          <a:p>
            <a:r>
              <a:rPr lang="ru-RU" sz="2000" b="1" i="1" dirty="0">
                <a:solidFill>
                  <a:srgbClr val="CC0099"/>
                </a:solidFill>
                <a:latin typeface="Times New Roman" pitchFamily="18" charset="0"/>
                <a:cs typeface="Times New Roman" pitchFamily="18" charset="0"/>
              </a:rPr>
              <a:t>«Без цели нет деятельности, без интересов нет цели, а без деятельности нет жизни».</a:t>
            </a:r>
          </a:p>
        </p:txBody>
      </p:sp>
      <p:graphicFrame>
        <p:nvGraphicFramePr>
          <p:cNvPr id="12" name="Схема 11"/>
          <p:cNvGraphicFramePr/>
          <p:nvPr>
            <p:extLst>
              <p:ext uri="{D42A27DB-BD31-4B8C-83A1-F6EECF244321}">
                <p14:modId xmlns:p14="http://schemas.microsoft.com/office/powerpoint/2010/main" val="1024625407"/>
              </p:ext>
            </p:extLst>
          </p:nvPr>
        </p:nvGraphicFramePr>
        <p:xfrm>
          <a:off x="1462057" y="3155499"/>
          <a:ext cx="6096000" cy="3643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501008"/>
            <a:ext cx="7550405" cy="2234438"/>
          </a:xfrm>
        </p:spPr>
        <p:txBody>
          <a:bodyPr>
            <a:noAutofit/>
          </a:bodyPr>
          <a:lstStyle/>
          <a:p>
            <a:pPr algn="just"/>
            <a:r>
              <a:rPr lang="ru-RU" sz="2400" dirty="0" smtClean="0">
                <a:solidFill>
                  <a:srgbClr val="7030A0"/>
                </a:solidFill>
                <a:latin typeface="Times New Roman" panose="02020603050405020304" pitchFamily="18" charset="0"/>
                <a:cs typeface="Times New Roman" panose="02020603050405020304" pitchFamily="18" charset="0"/>
              </a:rPr>
              <a:t>«Образование </a:t>
            </a:r>
            <a:r>
              <a:rPr lang="ru-RU" sz="2400" dirty="0">
                <a:solidFill>
                  <a:srgbClr val="7030A0"/>
                </a:solidFill>
                <a:latin typeface="Times New Roman" panose="02020603050405020304" pitchFamily="18" charset="0"/>
                <a:cs typeface="Times New Roman" panose="02020603050405020304" pitchFamily="18" charset="0"/>
              </a:rPr>
              <a:t>- это динамичная сфера, которая не может стоять на месте. А  Мы стремимся к тому, чтобы каждая школа ассоциировалась со словом «качество», а знания которые она давала учащимся , позволяли бы им быть успешными в любом </a:t>
            </a:r>
            <a:r>
              <a:rPr lang="ru-RU" sz="2400" dirty="0" smtClean="0">
                <a:solidFill>
                  <a:srgbClr val="7030A0"/>
                </a:solidFill>
                <a:latin typeface="Times New Roman" panose="02020603050405020304" pitchFamily="18" charset="0"/>
                <a:cs typeface="Times New Roman" panose="02020603050405020304" pitchFamily="18" charset="0"/>
              </a:rPr>
              <a:t>направлении»</a:t>
            </a:r>
            <a:br>
              <a:rPr lang="ru-RU" sz="2400" dirty="0" smtClean="0">
                <a:solidFill>
                  <a:srgbClr val="7030A0"/>
                </a:solidFill>
                <a:latin typeface="Times New Roman" panose="02020603050405020304" pitchFamily="18" charset="0"/>
                <a:cs typeface="Times New Roman" panose="02020603050405020304" pitchFamily="18" charset="0"/>
              </a:rPr>
            </a:br>
            <a:r>
              <a:rPr lang="ru-RU" sz="1800" dirty="0" smtClean="0">
                <a:solidFill>
                  <a:srgbClr val="7030A0"/>
                </a:solidFill>
                <a:latin typeface="Times New Roman" panose="02020603050405020304" pitchFamily="18" charset="0"/>
                <a:cs typeface="Times New Roman" panose="02020603050405020304" pitchFamily="18" charset="0"/>
              </a:rPr>
              <a:t/>
            </a:r>
            <a:br>
              <a:rPr lang="ru-RU" sz="1800" dirty="0" smtClean="0">
                <a:solidFill>
                  <a:srgbClr val="7030A0"/>
                </a:solidFill>
                <a:latin typeface="Times New Roman" panose="02020603050405020304" pitchFamily="18" charset="0"/>
                <a:cs typeface="Times New Roman" panose="02020603050405020304" pitchFamily="18" charset="0"/>
              </a:rPr>
            </a:br>
            <a:r>
              <a:rPr lang="ru-RU" sz="1800" i="1" dirty="0" err="1" smtClean="0">
                <a:solidFill>
                  <a:srgbClr val="7030A0"/>
                </a:solidFill>
                <a:latin typeface="Times New Roman" panose="02020603050405020304" pitchFamily="18" charset="0"/>
                <a:cs typeface="Times New Roman" panose="02020603050405020304" pitchFamily="18" charset="0"/>
              </a:rPr>
              <a:t>С.С.Кравцов</a:t>
            </a:r>
            <a:r>
              <a:rPr lang="ru-RU" sz="1800" i="1" dirty="0">
                <a:solidFill>
                  <a:srgbClr val="7030A0"/>
                </a:solidFill>
                <a:latin typeface="Times New Roman" panose="02020603050405020304" pitchFamily="18" charset="0"/>
                <a:cs typeface="Times New Roman" panose="02020603050405020304" pitchFamily="18" charset="0"/>
              </a:rPr>
              <a:t>, </a:t>
            </a:r>
            <a:r>
              <a:rPr lang="ru-RU" sz="1800" i="1" dirty="0" smtClean="0">
                <a:solidFill>
                  <a:srgbClr val="7030A0"/>
                </a:solidFill>
                <a:latin typeface="Times New Roman" panose="02020603050405020304" pitchFamily="18" charset="0"/>
                <a:cs typeface="Times New Roman" panose="02020603050405020304" pitchFamily="18" charset="0"/>
              </a:rPr>
              <a:t/>
            </a:r>
            <a:br>
              <a:rPr lang="ru-RU" sz="1800" i="1" dirty="0" smtClean="0">
                <a:solidFill>
                  <a:srgbClr val="7030A0"/>
                </a:solidFill>
                <a:latin typeface="Times New Roman" panose="02020603050405020304" pitchFamily="18" charset="0"/>
                <a:cs typeface="Times New Roman" panose="02020603050405020304" pitchFamily="18" charset="0"/>
              </a:rPr>
            </a:br>
            <a:r>
              <a:rPr lang="ru-RU" sz="1800" i="1" dirty="0" smtClean="0">
                <a:solidFill>
                  <a:srgbClr val="7030A0"/>
                </a:solidFill>
                <a:latin typeface="Times New Roman" panose="02020603050405020304" pitchFamily="18" charset="0"/>
                <a:cs typeface="Times New Roman" panose="02020603050405020304" pitchFamily="18" charset="0"/>
              </a:rPr>
              <a:t>                                                  министр </a:t>
            </a:r>
            <a:r>
              <a:rPr lang="ru-RU" sz="1800" i="1" dirty="0">
                <a:solidFill>
                  <a:srgbClr val="7030A0"/>
                </a:solidFill>
                <a:latin typeface="Times New Roman" panose="02020603050405020304" pitchFamily="18" charset="0"/>
                <a:cs typeface="Times New Roman" panose="02020603050405020304" pitchFamily="18" charset="0"/>
              </a:rPr>
              <a:t>просвещения Российской Федерации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836711"/>
            <a:ext cx="2736304" cy="2243769"/>
          </a:xfrm>
        </p:spPr>
      </p:pic>
    </p:spTree>
    <p:extLst>
      <p:ext uri="{BB962C8B-B14F-4D97-AF65-F5344CB8AC3E}">
        <p14:creationId xmlns:p14="http://schemas.microsoft.com/office/powerpoint/2010/main" val="343966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69971"/>
            <a:ext cx="8229600" cy="1143000"/>
          </a:xfrm>
        </p:spPr>
        <p:txBody>
          <a:bodyPr>
            <a:normAutofit/>
          </a:bodyPr>
          <a:lstStyle/>
          <a:p>
            <a:pPr lvl="0"/>
            <a:r>
              <a:rPr lang="ru-RU" sz="1600" b="1" dirty="0">
                <a:solidFill>
                  <a:srgbClr val="CC0099"/>
                </a:solidFill>
                <a:latin typeface="Times New Roman" pitchFamily="18" charset="0"/>
                <a:ea typeface="Times New Roman" pitchFamily="18" charset="0"/>
                <a:cs typeface="Times New Roman" pitchFamily="18" charset="0"/>
              </a:rPr>
              <a:t>Отчет работы Попечительского совета  за  прошедший  </a:t>
            </a:r>
            <a:r>
              <a:rPr lang="ru-RU" sz="1600" b="1" dirty="0" smtClean="0">
                <a:solidFill>
                  <a:srgbClr val="CC0099"/>
                </a:solidFill>
                <a:latin typeface="Times New Roman" pitchFamily="18" charset="0"/>
                <a:ea typeface="Times New Roman" pitchFamily="18" charset="0"/>
                <a:cs typeface="Times New Roman" pitchFamily="18" charset="0"/>
              </a:rPr>
              <a:t>2021– 2022 учебный год</a:t>
            </a:r>
            <a:r>
              <a:rPr lang="ru-RU" sz="1600" dirty="0">
                <a:solidFill>
                  <a:srgbClr val="000099"/>
                </a:solidFill>
                <a:latin typeface="Times New Roman" pitchFamily="18" charset="0"/>
                <a:cs typeface="Times New Roman" pitchFamily="18" charset="0"/>
              </a:rPr>
              <a:t/>
            </a:r>
            <a:br>
              <a:rPr lang="ru-RU" sz="1600" dirty="0">
                <a:solidFill>
                  <a:srgbClr val="000099"/>
                </a:solidFill>
                <a:latin typeface="Times New Roman" pitchFamily="18" charset="0"/>
                <a:cs typeface="Times New Roman" pitchFamily="18" charset="0"/>
              </a:rPr>
            </a:br>
            <a:r>
              <a:rPr lang="ru-RU" sz="1600" b="1" dirty="0">
                <a:solidFill>
                  <a:srgbClr val="CC0099"/>
                </a:solidFill>
                <a:latin typeface="Times New Roman" pitchFamily="18" charset="0"/>
                <a:cs typeface="Times New Roman" pitchFamily="18" charset="0"/>
              </a:rPr>
              <a:t/>
            </a:r>
            <a:br>
              <a:rPr lang="ru-RU" sz="1600" b="1" dirty="0">
                <a:solidFill>
                  <a:srgbClr val="CC0099"/>
                </a:solidFill>
                <a:latin typeface="Times New Roman" pitchFamily="18" charset="0"/>
                <a:cs typeface="Times New Roman" pitchFamily="18" charset="0"/>
              </a:rPr>
            </a:br>
            <a:r>
              <a:rPr lang="ru-RU" sz="1600" b="1" dirty="0">
                <a:solidFill>
                  <a:srgbClr val="CC0099"/>
                </a:solidFill>
                <a:latin typeface="Times New Roman" pitchFamily="18" charset="0"/>
                <a:cs typeface="Times New Roman" pitchFamily="18" charset="0"/>
              </a:rPr>
              <a:t>Цель:</a:t>
            </a:r>
            <a:r>
              <a:rPr lang="ru-RU" sz="1600" dirty="0">
                <a:solidFill>
                  <a:srgbClr val="000099"/>
                </a:solidFill>
                <a:latin typeface="Times New Roman" pitchFamily="18" charset="0"/>
                <a:cs typeface="Times New Roman" pitchFamily="18" charset="0"/>
              </a:rPr>
              <a:t>  активизировать работу общественно – государственного органа управления  в лицее</a:t>
            </a:r>
            <a:endParaRPr lang="ru-RU" sz="1600" b="1" dirty="0">
              <a:solidFill>
                <a:srgbClr val="000099"/>
              </a:solidFill>
              <a:latin typeface="Times New Roman" pitchFamily="18" charset="0"/>
              <a:cs typeface="Times New Roman" pitchFamily="18" charset="0"/>
            </a:endParaRPr>
          </a:p>
        </p:txBody>
      </p:sp>
      <p:sp>
        <p:nvSpPr>
          <p:cNvPr id="3" name="Содержимое 2"/>
          <p:cNvSpPr>
            <a:spLocks noGrp="1"/>
          </p:cNvSpPr>
          <p:nvPr>
            <p:ph idx="1"/>
          </p:nvPr>
        </p:nvSpPr>
        <p:spPr>
          <a:xfrm>
            <a:off x="532434" y="4865504"/>
            <a:ext cx="8229600" cy="1689051"/>
          </a:xfrm>
        </p:spPr>
        <p:txBody>
          <a:bodyPr>
            <a:normAutofit/>
          </a:bodyPr>
          <a:lstStyle/>
          <a:p>
            <a:pPr marL="0" indent="0" algn="ctr">
              <a:buNone/>
            </a:pPr>
            <a:r>
              <a:rPr lang="ru-RU" sz="2000" dirty="0" smtClean="0">
                <a:solidFill>
                  <a:srgbClr val="000099"/>
                </a:solidFill>
                <a:latin typeface="Times New Roman" pitchFamily="18" charset="0"/>
                <a:cs typeface="Times New Roman" pitchFamily="18" charset="0"/>
              </a:rPr>
              <a:t>При </a:t>
            </a:r>
            <a:r>
              <a:rPr lang="ru-RU" sz="2000" dirty="0">
                <a:solidFill>
                  <a:srgbClr val="000099"/>
                </a:solidFill>
                <a:latin typeface="Times New Roman" pitchFamily="18" charset="0"/>
                <a:cs typeface="Times New Roman" pitchFamily="18" charset="0"/>
              </a:rPr>
              <a:t>реализации цели будет совершенствоваться система управления  </a:t>
            </a:r>
            <a:r>
              <a:rPr lang="ru-RU" sz="2000" dirty="0" smtClean="0">
                <a:solidFill>
                  <a:srgbClr val="000099"/>
                </a:solidFill>
                <a:latin typeface="Times New Roman" pitchFamily="18" charset="0"/>
                <a:cs typeface="Times New Roman" pitchFamily="18" charset="0"/>
              </a:rPr>
              <a:t>Попечительского </a:t>
            </a:r>
            <a:r>
              <a:rPr lang="ru-RU" sz="2000" dirty="0">
                <a:solidFill>
                  <a:srgbClr val="000099"/>
                </a:solidFill>
                <a:latin typeface="Times New Roman" pitchFamily="18" charset="0"/>
                <a:cs typeface="Times New Roman" pitchFamily="18" charset="0"/>
              </a:rPr>
              <a:t>совета. А так же повысится рост качества образования в лицее, доступность образования для разных категорий детей и удовлетворенность детей и родителей состоянием работы по данному вопросу.</a:t>
            </a:r>
          </a:p>
          <a:p>
            <a:pPr algn="ctr"/>
            <a:endParaRPr lang="ru-RU" sz="2000" dirty="0">
              <a:solidFill>
                <a:srgbClr val="003399"/>
              </a:solidFill>
              <a:latin typeface="Times New Roman" pitchFamily="18" charset="0"/>
              <a:cs typeface="Times New Roman" pitchFamily="18" charset="0"/>
            </a:endParaRPr>
          </a:p>
        </p:txBody>
      </p:sp>
      <p:grpSp>
        <p:nvGrpSpPr>
          <p:cNvPr id="4" name="Group 2"/>
          <p:cNvGrpSpPr>
            <a:grpSpLocks/>
          </p:cNvGrpSpPr>
          <p:nvPr/>
        </p:nvGrpSpPr>
        <p:grpSpPr bwMode="auto">
          <a:xfrm>
            <a:off x="251338" y="2320975"/>
            <a:ext cx="8712203" cy="2187904"/>
            <a:chOff x="441" y="4457"/>
            <a:chExt cx="15891" cy="3445"/>
          </a:xfrm>
        </p:grpSpPr>
        <p:sp>
          <p:nvSpPr>
            <p:cNvPr id="5" name="Oval 3"/>
            <p:cNvSpPr>
              <a:spLocks noChangeArrowheads="1"/>
            </p:cNvSpPr>
            <p:nvPr/>
          </p:nvSpPr>
          <p:spPr bwMode="auto">
            <a:xfrm>
              <a:off x="3725" y="6328"/>
              <a:ext cx="3118"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Создание рабочих групп  из родительской общественности</a:t>
              </a:r>
            </a:p>
          </p:txBody>
        </p:sp>
        <p:sp>
          <p:nvSpPr>
            <p:cNvPr id="6" name="Oval 4"/>
            <p:cNvSpPr>
              <a:spLocks noChangeArrowheads="1"/>
            </p:cNvSpPr>
            <p:nvPr/>
          </p:nvSpPr>
          <p:spPr bwMode="auto">
            <a:xfrm>
              <a:off x="441" y="6318"/>
              <a:ext cx="3049"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200" dirty="0">
                  <a:solidFill>
                    <a:srgbClr val="000099"/>
                  </a:solidFill>
                  <a:latin typeface="Times New Roman" pitchFamily="18" charset="0"/>
                </a:rPr>
                <a:t>А</a:t>
              </a:r>
              <a:r>
                <a:rPr kumimoji="0" lang="ru-RU" sz="1200" b="0" i="0" u="none" strike="noStrike" cap="none" normalizeH="0" baseline="0" dirty="0" smtClean="0">
                  <a:ln>
                    <a:noFill/>
                  </a:ln>
                  <a:solidFill>
                    <a:srgbClr val="000099"/>
                  </a:solidFill>
                  <a:effectLst/>
                  <a:latin typeface="Times New Roman" pitchFamily="18" charset="0"/>
                </a:rPr>
                <a:t>нализ </a:t>
              </a:r>
              <a:r>
                <a:rPr kumimoji="0" lang="ru-RU" sz="1200" b="0" i="0" u="none" strike="noStrike" cap="none" normalizeH="0" baseline="0" dirty="0">
                  <a:ln>
                    <a:noFill/>
                  </a:ln>
                  <a:solidFill>
                    <a:srgbClr val="000099"/>
                  </a:solidFill>
                  <a:effectLst/>
                  <a:latin typeface="Times New Roman" pitchFamily="18" charset="0"/>
                </a:rPr>
                <a:t>проблем , выделение задач</a:t>
              </a:r>
              <a:endParaRPr kumimoji="0" lang="ru-RU" sz="1800" b="0" i="0" u="none" strike="noStrike" cap="none" normalizeH="0" baseline="0" dirty="0">
                <a:ln>
                  <a:noFill/>
                </a:ln>
                <a:solidFill>
                  <a:schemeClr val="tx1"/>
                </a:solidFill>
                <a:effectLst/>
                <a:latin typeface="Arial" pitchFamily="34" charset="0"/>
              </a:endParaRPr>
            </a:p>
          </p:txBody>
        </p:sp>
        <p:sp>
          <p:nvSpPr>
            <p:cNvPr id="7" name="Oval 5"/>
            <p:cNvSpPr>
              <a:spLocks noChangeArrowheads="1"/>
            </p:cNvSpPr>
            <p:nvPr/>
          </p:nvSpPr>
          <p:spPr bwMode="auto">
            <a:xfrm>
              <a:off x="7008" y="6348"/>
              <a:ext cx="3118" cy="1554"/>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Создание социально-развивающей среды</a:t>
              </a:r>
            </a:p>
          </p:txBody>
        </p:sp>
        <p:sp>
          <p:nvSpPr>
            <p:cNvPr id="8" name="Oval 6"/>
            <p:cNvSpPr>
              <a:spLocks noChangeArrowheads="1"/>
            </p:cNvSpPr>
            <p:nvPr/>
          </p:nvSpPr>
          <p:spPr bwMode="auto">
            <a:xfrm>
              <a:off x="10292" y="6394"/>
              <a:ext cx="3208" cy="1455"/>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Работа в классах с родительской общественностью</a:t>
              </a:r>
            </a:p>
          </p:txBody>
        </p:sp>
        <p:sp>
          <p:nvSpPr>
            <p:cNvPr id="9" name="Oval 7"/>
            <p:cNvSpPr>
              <a:spLocks noChangeArrowheads="1"/>
            </p:cNvSpPr>
            <p:nvPr/>
          </p:nvSpPr>
          <p:spPr bwMode="auto">
            <a:xfrm>
              <a:off x="13603" y="6485"/>
              <a:ext cx="2729"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200" dirty="0">
                  <a:solidFill>
                    <a:srgbClr val="000099"/>
                  </a:solidFill>
                  <a:latin typeface="Times New Roman" pitchFamily="18" charset="0"/>
                </a:rPr>
                <a:t>М</a:t>
              </a:r>
              <a:r>
                <a:rPr kumimoji="0" lang="ru-RU" sz="1200" b="0" i="0" u="none" strike="noStrike" cap="none" normalizeH="0" baseline="0" dirty="0" smtClean="0">
                  <a:ln>
                    <a:noFill/>
                  </a:ln>
                  <a:solidFill>
                    <a:srgbClr val="000099"/>
                  </a:solidFill>
                  <a:effectLst/>
                  <a:latin typeface="Times New Roman" pitchFamily="18" charset="0"/>
                </a:rPr>
                <a:t>ониторинг</a:t>
              </a:r>
              <a:r>
                <a:rPr kumimoji="0" lang="ru-RU" sz="1200" b="0" i="0" u="none" strike="noStrike" cap="none" normalizeH="0" baseline="0" dirty="0">
                  <a:ln>
                    <a:noFill/>
                  </a:ln>
                  <a:solidFill>
                    <a:srgbClr val="000099"/>
                  </a:solidFill>
                  <a:effectLst/>
                  <a:latin typeface="Times New Roman" pitchFamily="18" charset="0"/>
                </a:rPr>
                <a:t>, коррекция результатов</a:t>
              </a:r>
              <a:endParaRPr kumimoji="0" lang="ru-RU" sz="1800" b="0" i="0" u="none" strike="noStrike" cap="none" normalizeH="0" baseline="0" dirty="0">
                <a:ln>
                  <a:noFill/>
                </a:ln>
                <a:solidFill>
                  <a:schemeClr val="tx1"/>
                </a:solidFill>
                <a:effectLst/>
                <a:latin typeface="Arial" pitchFamily="34" charset="0"/>
              </a:endParaRPr>
            </a:p>
          </p:txBody>
        </p:sp>
        <p:sp>
          <p:nvSpPr>
            <p:cNvPr id="10" name="Oval 8"/>
            <p:cNvSpPr>
              <a:spLocks noChangeArrowheads="1"/>
            </p:cNvSpPr>
            <p:nvPr/>
          </p:nvSpPr>
          <p:spPr bwMode="auto">
            <a:xfrm>
              <a:off x="6490" y="4457"/>
              <a:ext cx="3585" cy="1417"/>
            </a:xfrm>
            <a:prstGeom prst="ellipse">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CC00CC"/>
                  </a:solidFill>
                  <a:effectLst/>
                  <a:latin typeface="Times New Roman" pitchFamily="18" charset="0"/>
                </a:rPr>
                <a:t>Технология реализации </a:t>
              </a:r>
              <a:endParaRPr kumimoji="0" lang="ru-RU" sz="1800" b="0" i="0" u="none" strike="noStrike" cap="none" normalizeH="0" baseline="0" dirty="0">
                <a:ln>
                  <a:noFill/>
                </a:ln>
                <a:solidFill>
                  <a:schemeClr val="tx1"/>
                </a:solidFill>
                <a:effectLst/>
                <a:latin typeface="Arial" pitchFamily="34" charset="0"/>
              </a:endParaRPr>
            </a:p>
          </p:txBody>
        </p:sp>
        <p:cxnSp>
          <p:nvCxnSpPr>
            <p:cNvPr id="11" name="AutoShape 9"/>
            <p:cNvCxnSpPr>
              <a:cxnSpLocks noChangeShapeType="1"/>
            </p:cNvCxnSpPr>
            <p:nvPr/>
          </p:nvCxnSpPr>
          <p:spPr bwMode="auto">
            <a:xfrm flipH="1">
              <a:off x="2478" y="5625"/>
              <a:ext cx="4422" cy="693"/>
            </a:xfrm>
            <a:prstGeom prst="straightConnector1">
              <a:avLst/>
            </a:prstGeom>
            <a:noFill/>
            <a:ln w="12700">
              <a:solidFill>
                <a:srgbClr val="95B3D7"/>
              </a:solidFill>
              <a:round/>
              <a:headEnd/>
              <a:tailEnd type="stealth" w="med" len="lg"/>
            </a:ln>
            <a:effectLst/>
          </p:spPr>
        </p:cxnSp>
        <p:cxnSp>
          <p:nvCxnSpPr>
            <p:cNvPr id="12" name="AutoShape 10"/>
            <p:cNvCxnSpPr>
              <a:cxnSpLocks noChangeShapeType="1"/>
            </p:cNvCxnSpPr>
            <p:nvPr/>
          </p:nvCxnSpPr>
          <p:spPr bwMode="auto">
            <a:xfrm flipH="1">
              <a:off x="5880" y="5760"/>
              <a:ext cx="1310" cy="558"/>
            </a:xfrm>
            <a:prstGeom prst="straightConnector1">
              <a:avLst/>
            </a:prstGeom>
            <a:noFill/>
            <a:ln w="12700">
              <a:solidFill>
                <a:srgbClr val="95B3D7"/>
              </a:solidFill>
              <a:round/>
              <a:headEnd/>
              <a:tailEnd type="stealth" w="med" len="lg"/>
            </a:ln>
            <a:effectLst/>
          </p:spPr>
        </p:cxnSp>
        <p:cxnSp>
          <p:nvCxnSpPr>
            <p:cNvPr id="13" name="AutoShape 11"/>
            <p:cNvCxnSpPr>
              <a:cxnSpLocks noChangeShapeType="1"/>
            </p:cNvCxnSpPr>
            <p:nvPr/>
          </p:nvCxnSpPr>
          <p:spPr bwMode="auto">
            <a:xfrm>
              <a:off x="9720" y="5625"/>
              <a:ext cx="4500" cy="703"/>
            </a:xfrm>
            <a:prstGeom prst="straightConnector1">
              <a:avLst/>
            </a:prstGeom>
            <a:noFill/>
            <a:ln w="12700">
              <a:solidFill>
                <a:srgbClr val="95B3D7"/>
              </a:solidFill>
              <a:round/>
              <a:headEnd/>
              <a:tailEnd type="stealth" w="med" len="lg"/>
            </a:ln>
            <a:effectLst/>
          </p:spPr>
        </p:cxnSp>
        <p:cxnSp>
          <p:nvCxnSpPr>
            <p:cNvPr id="14" name="AutoShape 12"/>
            <p:cNvCxnSpPr>
              <a:cxnSpLocks noChangeShapeType="1"/>
            </p:cNvCxnSpPr>
            <p:nvPr/>
          </p:nvCxnSpPr>
          <p:spPr bwMode="auto">
            <a:xfrm>
              <a:off x="9480" y="5770"/>
              <a:ext cx="1500" cy="680"/>
            </a:xfrm>
            <a:prstGeom prst="straightConnector1">
              <a:avLst/>
            </a:prstGeom>
            <a:noFill/>
            <a:ln w="12700">
              <a:solidFill>
                <a:srgbClr val="95B3D7"/>
              </a:solidFill>
              <a:round/>
              <a:headEnd/>
              <a:tailEnd type="stealth" w="med" len="lg"/>
            </a:ln>
            <a:effectLst/>
          </p:spPr>
        </p:cxnSp>
        <p:cxnSp>
          <p:nvCxnSpPr>
            <p:cNvPr id="15" name="AutoShape 13"/>
            <p:cNvCxnSpPr>
              <a:cxnSpLocks noChangeShapeType="1"/>
            </p:cNvCxnSpPr>
            <p:nvPr/>
          </p:nvCxnSpPr>
          <p:spPr bwMode="auto">
            <a:xfrm>
              <a:off x="8400" y="5892"/>
              <a:ext cx="0" cy="426"/>
            </a:xfrm>
            <a:prstGeom prst="straightConnector1">
              <a:avLst/>
            </a:prstGeom>
            <a:noFill/>
            <a:ln w="12700">
              <a:solidFill>
                <a:srgbClr val="95B3D7"/>
              </a:solidFill>
              <a:round/>
              <a:headEnd/>
              <a:tailEnd type="stealth" w="med" len="lg"/>
            </a:ln>
            <a:effectLst/>
          </p:spPr>
        </p:cxnSp>
      </p:grpSp>
      <p:pic>
        <p:nvPicPr>
          <p:cNvPr id="28" name="Рисунок 27" descr="здание.jpg"/>
          <p:cNvPicPr/>
          <p:nvPr/>
        </p:nvPicPr>
        <p:blipFill>
          <a:blip r:embed="rId2" cstate="print"/>
          <a:stretch>
            <a:fillRect/>
          </a:stretch>
        </p:blipFill>
        <p:spPr>
          <a:xfrm>
            <a:off x="611560" y="1337592"/>
            <a:ext cx="2376264" cy="1587352"/>
          </a:xfrm>
          <a:prstGeom prst="ellipse">
            <a:avLst/>
          </a:prstGeom>
          <a:ln>
            <a:solidFill>
              <a:schemeClr val="accent1">
                <a:lumMod val="60000"/>
                <a:lumOff val="40000"/>
              </a:schemeClr>
            </a:solidFill>
          </a:ln>
          <a:effectLst/>
        </p:spPr>
      </p:pic>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682" y="1175612"/>
            <a:ext cx="2710881" cy="163385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1"/>
          <p:cNvSpPr>
            <a:spLocks noChangeArrowheads="1"/>
          </p:cNvSpPr>
          <p:nvPr/>
        </p:nvSpPr>
        <p:spPr bwMode="auto">
          <a:xfrm>
            <a:off x="395536" y="404664"/>
            <a:ext cx="8286750" cy="1015663"/>
          </a:xfrm>
          <a:prstGeom prst="rect">
            <a:avLst/>
          </a:prstGeom>
          <a:solidFill>
            <a:schemeClr val="bg1"/>
          </a:solidFill>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indent="450850" algn="ctr" eaLnBrk="0" hangingPunct="0">
              <a:defRPr/>
            </a:pPr>
            <a:r>
              <a:rPr lang="ru-RU" sz="2000" b="1" dirty="0">
                <a:solidFill>
                  <a:srgbClr val="000099"/>
                </a:solidFill>
                <a:latin typeface="Times New Roman" pitchFamily="18" charset="0"/>
                <a:cs typeface="Times New Roman" pitchFamily="18" charset="0"/>
              </a:rPr>
              <a:t>Миссия родителей </a:t>
            </a:r>
            <a:r>
              <a:rPr lang="ru-RU" sz="2000" b="1" dirty="0" smtClean="0">
                <a:solidFill>
                  <a:srgbClr val="000099"/>
                </a:solidFill>
                <a:latin typeface="Times New Roman" pitchFamily="18" charset="0"/>
                <a:cs typeface="Times New Roman" pitchFamily="18" charset="0"/>
              </a:rPr>
              <a:t>обучающихся </a:t>
            </a:r>
            <a:r>
              <a:rPr lang="ru-RU" sz="2000" b="1" dirty="0">
                <a:solidFill>
                  <a:srgbClr val="000099"/>
                </a:solidFill>
                <a:latin typeface="Times New Roman" pitchFamily="18" charset="0"/>
                <a:cs typeface="Times New Roman" pitchFamily="18" charset="0"/>
              </a:rPr>
              <a:t>лицея  в работе Попечительского совета</a:t>
            </a:r>
            <a:r>
              <a:rPr lang="ru-RU" sz="2000" dirty="0">
                <a:solidFill>
                  <a:srgbClr val="000099"/>
                </a:solidFill>
                <a:latin typeface="Times New Roman" pitchFamily="18" charset="0"/>
                <a:cs typeface="Times New Roman" pitchFamily="18" charset="0"/>
              </a:rPr>
              <a:t>  состоит в том, чтобы создать благоприятные условия учителям и учащимся в  разностороннем личностном развитии.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772816"/>
            <a:ext cx="6732240" cy="44881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540" y="836712"/>
            <a:ext cx="8064896" cy="1512168"/>
          </a:xfrm>
        </p:spPr>
        <p:txBody>
          <a:bodyPr>
            <a:noAutofit/>
          </a:bodyPr>
          <a:lstStyle/>
          <a:p>
            <a:r>
              <a:rPr lang="ru-RU" sz="1400" dirty="0" smtClean="0">
                <a:solidFill>
                  <a:srgbClr val="CC3399"/>
                </a:solidFill>
                <a:latin typeface="Times New Roman" panose="02020603050405020304" pitchFamily="18" charset="0"/>
                <a:cs typeface="Times New Roman" pitchFamily="18" charset="0"/>
              </a:rPr>
              <a:t>       </a:t>
            </a:r>
            <a:r>
              <a:rPr lang="ru-RU" sz="1600" dirty="0" smtClean="0">
                <a:solidFill>
                  <a:srgbClr val="0070C0"/>
                </a:solidFill>
                <a:latin typeface="Times New Roman" panose="02020603050405020304" pitchFamily="18" charset="0"/>
                <a:cs typeface="Times New Roman" pitchFamily="18" charset="0"/>
              </a:rPr>
              <a:t>Большое </a:t>
            </a:r>
            <a:r>
              <a:rPr lang="ru-RU" sz="1600" dirty="0">
                <a:solidFill>
                  <a:srgbClr val="0070C0"/>
                </a:solidFill>
                <a:latin typeface="Times New Roman" panose="02020603050405020304" pitchFamily="18" charset="0"/>
                <a:cs typeface="Times New Roman" pitchFamily="18" charset="0"/>
              </a:rPr>
              <a:t>спасибо за помощь и поддержку </a:t>
            </a:r>
            <a:r>
              <a:rPr lang="ru-RU" sz="1600" dirty="0" smtClean="0">
                <a:solidFill>
                  <a:srgbClr val="0070C0"/>
                </a:solidFill>
                <a:latin typeface="Times New Roman" panose="02020603050405020304" pitchFamily="18" charset="0"/>
                <a:cs typeface="Times New Roman" pitchFamily="18" charset="0"/>
              </a:rPr>
              <a:t>выражаем: </a:t>
            </a:r>
            <a:r>
              <a:rPr lang="ru-RU" sz="1400" dirty="0" err="1" smtClean="0">
                <a:solidFill>
                  <a:srgbClr val="0070C0"/>
                </a:solidFill>
                <a:latin typeface="Times New Roman" panose="02020603050405020304" pitchFamily="18" charset="0"/>
                <a:cs typeface="Times New Roman" panose="02020603050405020304" pitchFamily="18" charset="0"/>
              </a:rPr>
              <a:t>Аюхановым</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a:solidFill>
                  <a:srgbClr val="0070C0"/>
                </a:solidFill>
                <a:latin typeface="Times New Roman" panose="02020603050405020304" pitchFamily="18" charset="0"/>
                <a:cs typeface="Times New Roman" panose="02020603050405020304" pitchFamily="18" charset="0"/>
              </a:rPr>
              <a:t>Ольге Викторовне и </a:t>
            </a:r>
            <a:r>
              <a:rPr lang="ru-RU" sz="1400" dirty="0" err="1">
                <a:solidFill>
                  <a:srgbClr val="0070C0"/>
                </a:solidFill>
                <a:latin typeface="Times New Roman" panose="02020603050405020304" pitchFamily="18" charset="0"/>
                <a:cs typeface="Times New Roman" panose="02020603050405020304" pitchFamily="18" charset="0"/>
              </a:rPr>
              <a:t>Ралю</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Исмагиловичу</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smtClean="0">
                <a:solidFill>
                  <a:srgbClr val="0070C0"/>
                </a:solidFill>
                <a:latin typeface="Times New Roman" panose="02020603050405020304" pitchFamily="18" charset="0"/>
                <a:cs typeface="Times New Roman" panose="02020603050405020304" pitchFamily="18" charset="0"/>
              </a:rPr>
              <a:t>Егоровым </a:t>
            </a:r>
            <a:r>
              <a:rPr lang="ru-RU" sz="1400" dirty="0">
                <a:solidFill>
                  <a:srgbClr val="0070C0"/>
                </a:solidFill>
                <a:latin typeface="Times New Roman" panose="02020603050405020304" pitchFamily="18" charset="0"/>
                <a:cs typeface="Times New Roman" panose="02020603050405020304" pitchFamily="18" charset="0"/>
              </a:rPr>
              <a:t>Татьяне Алексеевне и Юрию Анатольевичу, </a:t>
            </a:r>
            <a:r>
              <a:rPr lang="ru-RU" sz="1400" dirty="0" err="1">
                <a:solidFill>
                  <a:srgbClr val="0070C0"/>
                </a:solidFill>
                <a:latin typeface="Times New Roman" panose="02020603050405020304" pitchFamily="18" charset="0"/>
                <a:cs typeface="Times New Roman" panose="02020603050405020304" pitchFamily="18" charset="0"/>
              </a:rPr>
              <a:t>Зоц</a:t>
            </a:r>
            <a:r>
              <a:rPr lang="ru-RU" sz="1400" dirty="0">
                <a:solidFill>
                  <a:srgbClr val="0070C0"/>
                </a:solidFill>
                <a:latin typeface="Times New Roman" panose="02020603050405020304" pitchFamily="18" charset="0"/>
                <a:cs typeface="Times New Roman" panose="02020603050405020304" pitchFamily="18" charset="0"/>
              </a:rPr>
              <a:t> Оксане Васильевне и Константину Александровичу, Касьян  Анастасии Владимировне и Сергею Сергеевичу, Лесковым Григорию Геннадьевичу и Оксане </a:t>
            </a:r>
            <a:r>
              <a:rPr lang="ru-RU" sz="1400" dirty="0" err="1">
                <a:solidFill>
                  <a:srgbClr val="0070C0"/>
                </a:solidFill>
                <a:latin typeface="Times New Roman" panose="02020603050405020304" pitchFamily="18" charset="0"/>
                <a:cs typeface="Times New Roman" panose="02020603050405020304" pitchFamily="18" charset="0"/>
              </a:rPr>
              <a:t>Владимировне,Тишкиной</a:t>
            </a:r>
            <a:r>
              <a:rPr lang="ru-RU" sz="1400" dirty="0">
                <a:solidFill>
                  <a:srgbClr val="0070C0"/>
                </a:solidFill>
                <a:latin typeface="Times New Roman" panose="02020603050405020304" pitchFamily="18" charset="0"/>
                <a:cs typeface="Times New Roman" panose="02020603050405020304" pitchFamily="18" charset="0"/>
              </a:rPr>
              <a:t> Ирине Степановне и Александру Борисовичу, Пятых Екатерине Владимировне и Роману Александровичу, Меркуловой Марине Валерьевне, Петуховой Яне Александровне,  </a:t>
            </a:r>
            <a:r>
              <a:rPr lang="ru-RU" sz="1400" dirty="0" err="1">
                <a:solidFill>
                  <a:srgbClr val="0070C0"/>
                </a:solidFill>
                <a:latin typeface="Times New Roman" panose="02020603050405020304" pitchFamily="18" charset="0"/>
                <a:cs typeface="Times New Roman" panose="02020603050405020304" pitchFamily="18" charset="0"/>
              </a:rPr>
              <a:t>Сивовой</a:t>
            </a:r>
            <a:r>
              <a:rPr lang="ru-RU" sz="1400" dirty="0">
                <a:solidFill>
                  <a:srgbClr val="0070C0"/>
                </a:solidFill>
                <a:latin typeface="Times New Roman" panose="02020603050405020304" pitchFamily="18" charset="0"/>
                <a:cs typeface="Times New Roman" panose="02020603050405020304" pitchFamily="18" charset="0"/>
              </a:rPr>
              <a:t> Галине Николаевне, </a:t>
            </a:r>
            <a:r>
              <a:rPr lang="ru-RU" sz="1400" dirty="0" err="1">
                <a:solidFill>
                  <a:srgbClr val="0070C0"/>
                </a:solidFill>
                <a:latin typeface="Times New Roman" panose="02020603050405020304" pitchFamily="18" charset="0"/>
                <a:cs typeface="Times New Roman" panose="02020603050405020304" pitchFamily="18" charset="0"/>
              </a:rPr>
              <a:t>Спиркович</a:t>
            </a:r>
            <a:r>
              <a:rPr lang="ru-RU" sz="1400" dirty="0">
                <a:solidFill>
                  <a:srgbClr val="0070C0"/>
                </a:solidFill>
                <a:latin typeface="Times New Roman" panose="02020603050405020304" pitchFamily="18" charset="0"/>
                <a:cs typeface="Times New Roman" panose="02020603050405020304" pitchFamily="18" charset="0"/>
              </a:rPr>
              <a:t> Ирине Евгеньевне, Быковой Светлане Владимировне, Сахаровой Татьяне Борисовне, </a:t>
            </a:r>
            <a:r>
              <a:rPr lang="ru-RU" sz="1400" dirty="0" err="1">
                <a:solidFill>
                  <a:srgbClr val="0070C0"/>
                </a:solidFill>
                <a:latin typeface="Times New Roman" panose="02020603050405020304" pitchFamily="18" charset="0"/>
                <a:cs typeface="Times New Roman" panose="02020603050405020304" pitchFamily="18" charset="0"/>
              </a:rPr>
              <a:t>Сикора</a:t>
            </a:r>
            <a:r>
              <a:rPr lang="ru-RU" sz="1400" dirty="0">
                <a:solidFill>
                  <a:srgbClr val="0070C0"/>
                </a:solidFill>
                <a:latin typeface="Times New Roman" panose="02020603050405020304" pitchFamily="18" charset="0"/>
                <a:cs typeface="Times New Roman" panose="02020603050405020304" pitchFamily="18" charset="0"/>
              </a:rPr>
              <a:t> Ольге Александровне, Пальчиковой Ирине Олеговне, </a:t>
            </a:r>
            <a:r>
              <a:rPr lang="ru-RU" sz="1400" dirty="0" err="1">
                <a:solidFill>
                  <a:srgbClr val="0070C0"/>
                </a:solidFill>
                <a:latin typeface="Times New Roman" panose="02020603050405020304" pitchFamily="18" charset="0"/>
                <a:cs typeface="Times New Roman" panose="02020603050405020304" pitchFamily="18" charset="0"/>
              </a:rPr>
              <a:t>Винаркевичу</a:t>
            </a:r>
            <a:r>
              <a:rPr lang="ru-RU" sz="1400" dirty="0">
                <a:solidFill>
                  <a:srgbClr val="0070C0"/>
                </a:solidFill>
                <a:latin typeface="Times New Roman" panose="02020603050405020304" pitchFamily="18" charset="0"/>
                <a:cs typeface="Times New Roman" panose="02020603050405020304" pitchFamily="18" charset="0"/>
              </a:rPr>
              <a:t> Станиславу Олеговичу, </a:t>
            </a:r>
            <a:r>
              <a:rPr lang="ru-RU" sz="1400" dirty="0" err="1">
                <a:solidFill>
                  <a:srgbClr val="0070C0"/>
                </a:solidFill>
                <a:latin typeface="Times New Roman" panose="02020603050405020304" pitchFamily="18" charset="0"/>
                <a:cs typeface="Times New Roman" panose="02020603050405020304" pitchFamily="18" charset="0"/>
              </a:rPr>
              <a:t>Пушко</a:t>
            </a:r>
            <a:r>
              <a:rPr lang="ru-RU" sz="1400" dirty="0">
                <a:solidFill>
                  <a:srgbClr val="0070C0"/>
                </a:solidFill>
                <a:latin typeface="Times New Roman" panose="02020603050405020304" pitchFamily="18" charset="0"/>
                <a:cs typeface="Times New Roman" panose="02020603050405020304" pitchFamily="18" charset="0"/>
              </a:rPr>
              <a:t> Денису Игоревичу, </a:t>
            </a:r>
            <a:r>
              <a:rPr lang="ru-RU" sz="1400" dirty="0" err="1">
                <a:solidFill>
                  <a:srgbClr val="0070C0"/>
                </a:solidFill>
                <a:latin typeface="Times New Roman" panose="02020603050405020304" pitchFamily="18" charset="0"/>
                <a:cs typeface="Times New Roman" panose="02020603050405020304" pitchFamily="18" charset="0"/>
              </a:rPr>
              <a:t>Ванаковой</a:t>
            </a:r>
            <a:r>
              <a:rPr lang="ru-RU" sz="1400" dirty="0">
                <a:solidFill>
                  <a:srgbClr val="0070C0"/>
                </a:solidFill>
                <a:latin typeface="Times New Roman" panose="02020603050405020304" pitchFamily="18" charset="0"/>
                <a:cs typeface="Times New Roman" panose="02020603050405020304" pitchFamily="18" charset="0"/>
              </a:rPr>
              <a:t> Наталье Олеговне, </a:t>
            </a:r>
            <a:r>
              <a:rPr lang="ru-RU" sz="1400" dirty="0" err="1">
                <a:solidFill>
                  <a:srgbClr val="0070C0"/>
                </a:solidFill>
                <a:latin typeface="Times New Roman" panose="02020603050405020304" pitchFamily="18" charset="0"/>
                <a:cs typeface="Times New Roman" panose="02020603050405020304" pitchFamily="18" charset="0"/>
              </a:rPr>
              <a:t>Кадочкиной</a:t>
            </a:r>
            <a:r>
              <a:rPr lang="ru-RU" sz="1400" dirty="0">
                <a:solidFill>
                  <a:srgbClr val="0070C0"/>
                </a:solidFill>
                <a:latin typeface="Times New Roman" panose="02020603050405020304" pitchFamily="18" charset="0"/>
                <a:cs typeface="Times New Roman" panose="02020603050405020304" pitchFamily="18" charset="0"/>
              </a:rPr>
              <a:t> Татьяне Михайловне, Кузнецовой Марии Михайловне, Петрушину Максиму Валентиновичу, </a:t>
            </a:r>
            <a:r>
              <a:rPr lang="ru-RU" sz="1400" dirty="0" err="1">
                <a:solidFill>
                  <a:srgbClr val="0070C0"/>
                </a:solidFill>
                <a:latin typeface="Times New Roman" panose="02020603050405020304" pitchFamily="18" charset="0"/>
                <a:cs typeface="Times New Roman" panose="02020603050405020304" pitchFamily="18" charset="0"/>
              </a:rPr>
              <a:t>Кинорейко</a:t>
            </a:r>
            <a:r>
              <a:rPr lang="ru-RU" sz="1400" dirty="0">
                <a:solidFill>
                  <a:srgbClr val="0070C0"/>
                </a:solidFill>
                <a:latin typeface="Times New Roman" panose="02020603050405020304" pitchFamily="18" charset="0"/>
                <a:cs typeface="Times New Roman" panose="02020603050405020304" pitchFamily="18" charset="0"/>
              </a:rPr>
              <a:t> Екатерине </a:t>
            </a:r>
            <a:r>
              <a:rPr lang="ru-RU" sz="1400" dirty="0" err="1">
                <a:solidFill>
                  <a:srgbClr val="0070C0"/>
                </a:solidFill>
                <a:latin typeface="Times New Roman" panose="02020603050405020304" pitchFamily="18" charset="0"/>
                <a:cs typeface="Times New Roman" panose="02020603050405020304" pitchFamily="18" charset="0"/>
              </a:rPr>
              <a:t>Игоревне,Панаховой</a:t>
            </a:r>
            <a:r>
              <a:rPr lang="ru-RU" sz="1400" dirty="0">
                <a:solidFill>
                  <a:srgbClr val="0070C0"/>
                </a:solidFill>
                <a:latin typeface="Times New Roman" panose="02020603050405020304" pitchFamily="18" charset="0"/>
                <a:cs typeface="Times New Roman" panose="02020603050405020304" pitchFamily="18" charset="0"/>
              </a:rPr>
              <a:t> Ирине Николаевне, Рыжовой Татьяне Владимировне, </a:t>
            </a:r>
            <a:r>
              <a:rPr lang="ru-RU" sz="1400" dirty="0" err="1">
                <a:solidFill>
                  <a:srgbClr val="0070C0"/>
                </a:solidFill>
                <a:latin typeface="Times New Roman" panose="02020603050405020304" pitchFamily="18" charset="0"/>
                <a:cs typeface="Times New Roman" panose="02020603050405020304" pitchFamily="18" charset="0"/>
              </a:rPr>
              <a:t>Завгородней</a:t>
            </a:r>
            <a:r>
              <a:rPr lang="ru-RU" sz="1400" dirty="0">
                <a:solidFill>
                  <a:srgbClr val="0070C0"/>
                </a:solidFill>
                <a:latin typeface="Times New Roman" panose="02020603050405020304" pitchFamily="18" charset="0"/>
                <a:cs typeface="Times New Roman" panose="02020603050405020304" pitchFamily="18" charset="0"/>
              </a:rPr>
              <a:t> Веронике Сергеевне, </a:t>
            </a:r>
            <a:r>
              <a:rPr lang="ru-RU" sz="1400" dirty="0" err="1">
                <a:solidFill>
                  <a:srgbClr val="0070C0"/>
                </a:solidFill>
                <a:latin typeface="Times New Roman" panose="02020603050405020304" pitchFamily="18" charset="0"/>
                <a:cs typeface="Times New Roman" panose="02020603050405020304" pitchFamily="18" charset="0"/>
              </a:rPr>
              <a:t>Решетниковой</a:t>
            </a:r>
            <a:r>
              <a:rPr lang="ru-RU" sz="1400" dirty="0">
                <a:solidFill>
                  <a:srgbClr val="0070C0"/>
                </a:solidFill>
                <a:latin typeface="Times New Roman" panose="02020603050405020304" pitchFamily="18" charset="0"/>
                <a:cs typeface="Times New Roman" panose="02020603050405020304" pitchFamily="18" charset="0"/>
              </a:rPr>
              <a:t> Ирине Геннадьевне, </a:t>
            </a:r>
            <a:r>
              <a:rPr lang="ru-RU" sz="1400" dirty="0" err="1">
                <a:solidFill>
                  <a:srgbClr val="0070C0"/>
                </a:solidFill>
                <a:latin typeface="Times New Roman" panose="02020603050405020304" pitchFamily="18" charset="0"/>
                <a:cs typeface="Times New Roman" panose="02020603050405020304" pitchFamily="18" charset="0"/>
              </a:rPr>
              <a:t>Надорожной</a:t>
            </a:r>
            <a:r>
              <a:rPr lang="ru-RU" sz="1400" dirty="0">
                <a:solidFill>
                  <a:srgbClr val="0070C0"/>
                </a:solidFill>
                <a:latin typeface="Times New Roman" panose="02020603050405020304" pitchFamily="18" charset="0"/>
                <a:cs typeface="Times New Roman" panose="02020603050405020304" pitchFamily="18" charset="0"/>
              </a:rPr>
              <a:t> Марии Валерьевне, Климову Александру Сергеевичу, Савенко Виктору Викторовичу, </a:t>
            </a:r>
            <a:r>
              <a:rPr lang="ru-RU" sz="1400" dirty="0" err="1">
                <a:solidFill>
                  <a:srgbClr val="0070C0"/>
                </a:solidFill>
                <a:latin typeface="Times New Roman" panose="02020603050405020304" pitchFamily="18" charset="0"/>
                <a:cs typeface="Times New Roman" panose="02020603050405020304" pitchFamily="18" charset="0"/>
              </a:rPr>
              <a:t>Деркач</a:t>
            </a:r>
            <a:r>
              <a:rPr lang="ru-RU" sz="1400" dirty="0">
                <a:solidFill>
                  <a:srgbClr val="0070C0"/>
                </a:solidFill>
                <a:latin typeface="Times New Roman" panose="02020603050405020304" pitchFamily="18" charset="0"/>
                <a:cs typeface="Times New Roman" panose="02020603050405020304" pitchFamily="18" charset="0"/>
              </a:rPr>
              <a:t> Павлу Андреевичу,</a:t>
            </a:r>
            <a:endParaRPr lang="ru-RU" sz="1400" b="1" dirty="0">
              <a:solidFill>
                <a:srgbClr val="0070C0"/>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39075" y="2852936"/>
            <a:ext cx="5649825" cy="37665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000108"/>
            <a:ext cx="8229600" cy="714372"/>
          </a:xfrm>
        </p:spPr>
        <p:txBody>
          <a:bodyPr>
            <a:normAutofit/>
          </a:bodyPr>
          <a:lstStyle/>
          <a:p>
            <a:r>
              <a:rPr lang="ru-RU" sz="4000" b="1" dirty="0">
                <a:solidFill>
                  <a:srgbClr val="002060"/>
                </a:solidFill>
                <a:latin typeface="Times New Roman" pitchFamily="18" charset="0"/>
                <a:cs typeface="Times New Roman" pitchFamily="18" charset="0"/>
              </a:rPr>
              <a:t> </a:t>
            </a:r>
            <a:endParaRPr lang="ru-RU" sz="3600" dirty="0"/>
          </a:p>
        </p:txBody>
      </p:sp>
      <p:sp>
        <p:nvSpPr>
          <p:cNvPr id="3" name="Содержимое 2"/>
          <p:cNvSpPr>
            <a:spLocks noGrp="1"/>
          </p:cNvSpPr>
          <p:nvPr>
            <p:ph idx="1"/>
          </p:nvPr>
        </p:nvSpPr>
        <p:spPr>
          <a:xfrm>
            <a:off x="214282" y="1071546"/>
            <a:ext cx="8929718" cy="5786454"/>
          </a:xfrm>
          <a:solidFill>
            <a:srgbClr val="FFFFFF"/>
          </a:solidFill>
        </p:spPr>
        <p:txBody>
          <a:bodyPr>
            <a:normAutofit/>
          </a:bodyPr>
          <a:lstStyle/>
          <a:p>
            <a:pPr marL="0" indent="0">
              <a:buNone/>
            </a:pPr>
            <a:r>
              <a:rPr lang="ru-RU" sz="2100" b="1" dirty="0" smtClean="0">
                <a:solidFill>
                  <a:srgbClr val="CC0099"/>
                </a:solidFill>
                <a:latin typeface="Times New Roman" pitchFamily="18" charset="0"/>
                <a:cs typeface="Times New Roman" pitchFamily="18" charset="0"/>
              </a:rPr>
              <a:t>                                   Задачи </a:t>
            </a:r>
            <a:r>
              <a:rPr lang="ru-RU" sz="2100" b="1" dirty="0">
                <a:solidFill>
                  <a:srgbClr val="CC0099"/>
                </a:solidFill>
                <a:latin typeface="Times New Roman" pitchFamily="18" charset="0"/>
                <a:cs typeface="Times New Roman" pitchFamily="18" charset="0"/>
              </a:rPr>
              <a:t>на новый учебный год:</a:t>
            </a:r>
          </a:p>
          <a:p>
            <a:r>
              <a:rPr lang="ru-RU" sz="2100" dirty="0" smtClean="0">
                <a:solidFill>
                  <a:srgbClr val="000099"/>
                </a:solidFill>
                <a:latin typeface="Times New Roman" pitchFamily="18" charset="0"/>
                <a:cs typeface="Times New Roman" pitchFamily="18" charset="0"/>
              </a:rPr>
              <a:t>цена </a:t>
            </a:r>
            <a:r>
              <a:rPr lang="ru-RU" sz="2100" dirty="0">
                <a:solidFill>
                  <a:srgbClr val="000099"/>
                </a:solidFill>
                <a:latin typeface="Times New Roman" pitchFamily="18" charset="0"/>
                <a:cs typeface="Times New Roman" pitchFamily="18" charset="0"/>
              </a:rPr>
              <a:t>добровольного пожертвования составляет </a:t>
            </a:r>
            <a:r>
              <a:rPr lang="ru-RU" dirty="0" smtClean="0">
                <a:solidFill>
                  <a:srgbClr val="000099"/>
                </a:solidFill>
                <a:latin typeface="Times New Roman" pitchFamily="18" charset="0"/>
                <a:cs typeface="Times New Roman" pitchFamily="18" charset="0"/>
              </a:rPr>
              <a:t>60</a:t>
            </a:r>
            <a:r>
              <a:rPr lang="ru-RU" sz="2100" dirty="0" smtClean="0">
                <a:solidFill>
                  <a:srgbClr val="000099"/>
                </a:solidFill>
                <a:latin typeface="Times New Roman" pitchFamily="18" charset="0"/>
                <a:cs typeface="Times New Roman" pitchFamily="18" charset="0"/>
              </a:rPr>
              <a:t>0 </a:t>
            </a:r>
            <a:r>
              <a:rPr lang="ru-RU" sz="2100" dirty="0">
                <a:solidFill>
                  <a:srgbClr val="000099"/>
                </a:solidFill>
                <a:latin typeface="Times New Roman" pitchFamily="18" charset="0"/>
                <a:cs typeface="Times New Roman" pitchFamily="18" charset="0"/>
              </a:rPr>
              <a:t>руб. в месяц; </a:t>
            </a:r>
          </a:p>
          <a:p>
            <a:r>
              <a:rPr lang="ru-RU" sz="2100" dirty="0" smtClean="0">
                <a:solidFill>
                  <a:srgbClr val="000099"/>
                </a:solidFill>
                <a:latin typeface="Times New Roman" pitchFamily="18" charset="0"/>
                <a:cs typeface="Times New Roman" pitchFamily="18" charset="0"/>
              </a:rPr>
              <a:t>поддерживать </a:t>
            </a:r>
            <a:r>
              <a:rPr lang="ru-RU" sz="2100" dirty="0">
                <a:solidFill>
                  <a:srgbClr val="000099"/>
                </a:solidFill>
                <a:latin typeface="Times New Roman" pitchFamily="18" charset="0"/>
                <a:cs typeface="Times New Roman" pitchFamily="18" charset="0"/>
              </a:rPr>
              <a:t>состояние кабинетов  в соответствии со всеми требованиями;</a:t>
            </a:r>
          </a:p>
          <a:p>
            <a:r>
              <a:rPr lang="ru-RU" sz="2100" dirty="0" smtClean="0">
                <a:solidFill>
                  <a:srgbClr val="000099"/>
                </a:solidFill>
                <a:latin typeface="Times New Roman" pitchFamily="18" charset="0"/>
                <a:cs typeface="Times New Roman" pitchFamily="18" charset="0"/>
              </a:rPr>
              <a:t>помогать </a:t>
            </a:r>
            <a:r>
              <a:rPr lang="ru-RU" sz="2100" dirty="0">
                <a:solidFill>
                  <a:srgbClr val="000099"/>
                </a:solidFill>
                <a:latin typeface="Times New Roman" pitchFamily="18" charset="0"/>
                <a:cs typeface="Times New Roman" pitchFamily="18" charset="0"/>
              </a:rPr>
              <a:t>в воспитании культуры </a:t>
            </a:r>
            <a:r>
              <a:rPr lang="ru-RU" sz="2100" dirty="0" smtClean="0">
                <a:solidFill>
                  <a:srgbClr val="000099"/>
                </a:solidFill>
                <a:latin typeface="Times New Roman" pitchFamily="18" charset="0"/>
                <a:cs typeface="Times New Roman" pitchFamily="18" charset="0"/>
              </a:rPr>
              <a:t> </a:t>
            </a:r>
            <a:r>
              <a:rPr lang="ru-RU" sz="2100" dirty="0">
                <a:solidFill>
                  <a:srgbClr val="000099"/>
                </a:solidFill>
                <a:latin typeface="Times New Roman" pitchFamily="18" charset="0"/>
                <a:cs typeface="Times New Roman" pitchFamily="18" charset="0"/>
              </a:rPr>
              <a:t>поведения в санитарных помещениях</a:t>
            </a:r>
          </a:p>
          <a:p>
            <a:pPr marL="82296" indent="0">
              <a:buNone/>
            </a:pPr>
            <a:r>
              <a:rPr lang="ru-RU" sz="2100" dirty="0">
                <a:solidFill>
                  <a:srgbClr val="000099"/>
                </a:solidFill>
                <a:latin typeface="Times New Roman" pitchFamily="18" charset="0"/>
                <a:cs typeface="Times New Roman" pitchFamily="18" charset="0"/>
              </a:rPr>
              <a:t> </a:t>
            </a:r>
            <a:r>
              <a:rPr lang="ru-RU" sz="2100" dirty="0" smtClean="0">
                <a:solidFill>
                  <a:srgbClr val="000099"/>
                </a:solidFill>
                <a:latin typeface="Times New Roman" pitchFamily="18" charset="0"/>
                <a:cs typeface="Times New Roman" pitchFamily="18" charset="0"/>
              </a:rPr>
              <a:t>лицея</a:t>
            </a:r>
            <a:r>
              <a:rPr lang="ru-RU" sz="2100" dirty="0">
                <a:solidFill>
                  <a:srgbClr val="000099"/>
                </a:solidFill>
                <a:latin typeface="Times New Roman" pitchFamily="18" charset="0"/>
                <a:cs typeface="Times New Roman" pitchFamily="18" charset="0"/>
              </a:rPr>
              <a:t>;    </a:t>
            </a:r>
          </a:p>
          <a:p>
            <a:r>
              <a:rPr lang="ru-RU" sz="2100" dirty="0" smtClean="0">
                <a:solidFill>
                  <a:srgbClr val="000099"/>
                </a:solidFill>
                <a:latin typeface="Times New Roman" pitchFamily="18" charset="0"/>
                <a:cs typeface="Times New Roman" pitchFamily="18" charset="0"/>
              </a:rPr>
              <a:t>контролировать состояние питания</a:t>
            </a:r>
            <a:r>
              <a:rPr lang="ru-RU" sz="2100" dirty="0">
                <a:solidFill>
                  <a:srgbClr val="000099"/>
                </a:solidFill>
                <a:latin typeface="Times New Roman" pitchFamily="18" charset="0"/>
                <a:cs typeface="Times New Roman" pitchFamily="18" charset="0"/>
              </a:rPr>
              <a:t>,</a:t>
            </a:r>
          </a:p>
          <a:p>
            <a:pPr marL="82296" indent="0">
              <a:buNone/>
            </a:pPr>
            <a:r>
              <a:rPr lang="ru-RU" sz="2100" dirty="0">
                <a:solidFill>
                  <a:srgbClr val="000099"/>
                </a:solidFill>
                <a:latin typeface="Times New Roman" pitchFamily="18" charset="0"/>
                <a:cs typeface="Times New Roman" pitchFamily="18" charset="0"/>
              </a:rPr>
              <a:t> </a:t>
            </a:r>
            <a:r>
              <a:rPr lang="ru-RU" sz="2100" dirty="0" smtClean="0">
                <a:solidFill>
                  <a:srgbClr val="000099"/>
                </a:solidFill>
                <a:latin typeface="Times New Roman" pitchFamily="18" charset="0"/>
                <a:cs typeface="Times New Roman" pitchFamily="18" charset="0"/>
              </a:rPr>
              <a:t>школьной </a:t>
            </a:r>
            <a:r>
              <a:rPr lang="ru-RU" sz="2100" dirty="0">
                <a:solidFill>
                  <a:srgbClr val="000099"/>
                </a:solidFill>
                <a:latin typeface="Times New Roman" pitchFamily="18" charset="0"/>
                <a:cs typeface="Times New Roman" pitchFamily="18" charset="0"/>
              </a:rPr>
              <a:t>формы</a:t>
            </a:r>
            <a:r>
              <a:rPr lang="ru-RU" sz="2100" dirty="0" smtClean="0">
                <a:solidFill>
                  <a:srgbClr val="000099"/>
                </a:solidFill>
                <a:latin typeface="Times New Roman" pitchFamily="18" charset="0"/>
                <a:cs typeface="Times New Roman" pitchFamily="18" charset="0"/>
              </a:rPr>
              <a:t>; </a:t>
            </a:r>
          </a:p>
          <a:p>
            <a:r>
              <a:rPr lang="ru-RU" sz="2100" dirty="0" smtClean="0">
                <a:solidFill>
                  <a:srgbClr val="000099"/>
                </a:solidFill>
                <a:latin typeface="Times New Roman" pitchFamily="18" charset="0"/>
                <a:cs typeface="Times New Roman" pitchFamily="18" charset="0"/>
              </a:rPr>
              <a:t>принимать </a:t>
            </a:r>
            <a:r>
              <a:rPr lang="ru-RU" sz="2100" dirty="0">
                <a:solidFill>
                  <a:srgbClr val="000099"/>
                </a:solidFill>
                <a:latin typeface="Times New Roman" pitchFamily="18" charset="0"/>
                <a:cs typeface="Times New Roman" pitchFamily="18" charset="0"/>
              </a:rPr>
              <a:t>активное  участие в</a:t>
            </a:r>
          </a:p>
          <a:p>
            <a:pPr>
              <a:buNone/>
            </a:pPr>
            <a:r>
              <a:rPr lang="ru-RU" sz="2100" dirty="0">
                <a:solidFill>
                  <a:srgbClr val="000099"/>
                </a:solidFill>
                <a:latin typeface="Times New Roman" pitchFamily="18" charset="0"/>
                <a:cs typeface="Times New Roman" pitchFamily="18" charset="0"/>
              </a:rPr>
              <a:t>  </a:t>
            </a:r>
            <a:r>
              <a:rPr lang="ru-RU" sz="2100" dirty="0" smtClean="0">
                <a:solidFill>
                  <a:srgbClr val="000099"/>
                </a:solidFill>
                <a:latin typeface="Times New Roman" pitchFamily="18" charset="0"/>
                <a:cs typeface="Times New Roman" pitchFamily="18" charset="0"/>
              </a:rPr>
              <a:t> общественной </a:t>
            </a:r>
            <a:r>
              <a:rPr lang="ru-RU" sz="2100" dirty="0">
                <a:solidFill>
                  <a:srgbClr val="000099"/>
                </a:solidFill>
                <a:latin typeface="Times New Roman" pitchFamily="18" charset="0"/>
                <a:cs typeface="Times New Roman" pitchFamily="18" charset="0"/>
              </a:rPr>
              <a:t>жизни лицея</a:t>
            </a:r>
            <a:r>
              <a:rPr lang="ru-RU" sz="2100" dirty="0" smtClean="0">
                <a:solidFill>
                  <a:srgbClr val="000099"/>
                </a:solidFill>
                <a:latin typeface="Times New Roman" pitchFamily="18" charset="0"/>
                <a:cs typeface="Times New Roman" pitchFamily="18" charset="0"/>
              </a:rPr>
              <a:t>;</a:t>
            </a:r>
          </a:p>
          <a:p>
            <a:pPr marL="0" indent="0">
              <a:buNone/>
            </a:pPr>
            <a:r>
              <a:rPr lang="ru-RU" sz="2100" dirty="0">
                <a:solidFill>
                  <a:srgbClr val="000099"/>
                </a:solidFill>
                <a:latin typeface="Times New Roman" pitchFamily="18" charset="0"/>
                <a:cs typeface="Times New Roman" pitchFamily="18" charset="0"/>
              </a:rPr>
              <a:t> </a:t>
            </a: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p:txBody>
      </p:sp>
      <p:sp>
        <p:nvSpPr>
          <p:cNvPr id="4" name="TextBox 3"/>
          <p:cNvSpPr txBox="1"/>
          <p:nvPr/>
        </p:nvSpPr>
        <p:spPr>
          <a:xfrm>
            <a:off x="4429124" y="214290"/>
            <a:ext cx="4500594" cy="707886"/>
          </a:xfrm>
          <a:prstGeom prst="rect">
            <a:avLst/>
          </a:prstGeom>
          <a:noFill/>
        </p:spPr>
        <p:txBody>
          <a:bodyPr wrap="square" rtlCol="0">
            <a:spAutoFit/>
          </a:bodyPr>
          <a:lstStyle/>
          <a:p>
            <a:r>
              <a:rPr lang="ru-RU" sz="2000" i="1" dirty="0">
                <a:solidFill>
                  <a:srgbClr val="CC0099"/>
                </a:solidFill>
                <a:latin typeface="Times New Roman" pitchFamily="18" charset="0"/>
                <a:cs typeface="Times New Roman" pitchFamily="18" charset="0"/>
              </a:rPr>
              <a:t>Как говорится: </a:t>
            </a:r>
          </a:p>
          <a:p>
            <a:r>
              <a:rPr lang="ru-RU" sz="2000" b="1" i="1" dirty="0">
                <a:solidFill>
                  <a:srgbClr val="CC0099"/>
                </a:solidFill>
                <a:latin typeface="Times New Roman" pitchFamily="18" charset="0"/>
                <a:cs typeface="Times New Roman" pitchFamily="18" charset="0"/>
              </a:rPr>
              <a:t>	«Где жить, там и слыть».</a:t>
            </a:r>
          </a:p>
        </p:txBody>
      </p:sp>
      <p:pic>
        <p:nvPicPr>
          <p:cNvPr id="5" name="Рисунок 4"/>
          <p:cNvPicPr>
            <a:picLocks noChangeAspect="1"/>
          </p:cNvPicPr>
          <p:nvPr/>
        </p:nvPicPr>
        <p:blipFill>
          <a:blip r:embed="rId3"/>
          <a:stretch>
            <a:fillRect/>
          </a:stretch>
        </p:blipFill>
        <p:spPr>
          <a:xfrm>
            <a:off x="4679141" y="3140968"/>
            <a:ext cx="4355976" cy="32433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43408"/>
            <a:ext cx="8229600" cy="1143000"/>
          </a:xfrm>
        </p:spPr>
        <p:txBody>
          <a:bodyPr>
            <a:normAutofit/>
          </a:bodyPr>
          <a:lstStyle/>
          <a:p>
            <a:r>
              <a:rPr lang="ru-RU" sz="2400" b="1" dirty="0">
                <a:solidFill>
                  <a:srgbClr val="CC0099"/>
                </a:solidFill>
                <a:latin typeface="Times New Roman" pitchFamily="18" charset="0"/>
                <a:cs typeface="Times New Roman" pitchFamily="18" charset="0"/>
              </a:rPr>
              <a:t>Родители лицея – наша поддержка и опора</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573016"/>
            <a:ext cx="4104864" cy="2736576"/>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692696"/>
            <a:ext cx="5112568" cy="2683997"/>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789" y="521804"/>
            <a:ext cx="2571750" cy="3429000"/>
          </a:xfrm>
          <a:prstGeom prst="rect">
            <a:avLst/>
          </a:prstGeom>
        </p:spPr>
      </p:pic>
      <p:pic>
        <p:nvPicPr>
          <p:cNvPr id="10" name="Объект 9"/>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6921" y="3574350"/>
            <a:ext cx="4073592" cy="305519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446637"/>
            <a:ext cx="8352928" cy="769441"/>
          </a:xfrm>
          <a:prstGeom prst="rect">
            <a:avLst/>
          </a:prstGeom>
        </p:spPr>
        <p:txBody>
          <a:bodyPr wrap="square">
            <a:spAutoFit/>
          </a:bodyPr>
          <a:lstStyle/>
          <a:p>
            <a:r>
              <a:rPr lang="ru-RU" sz="1100" dirty="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p>
          <a:p>
            <a:r>
              <a:rPr lang="ru-RU" sz="1100" dirty="0">
                <a:latin typeface="Times New Roman" panose="02020603050405020304" pitchFamily="18" charset="0"/>
                <a:cs typeface="Times New Roman" panose="02020603050405020304" pitchFamily="18" charset="0"/>
              </a:rPr>
              <a:t> </a:t>
            </a:r>
          </a:p>
          <a:p>
            <a:endParaRPr lang="ru-RU" sz="1100" dirty="0">
              <a:solidFill>
                <a:srgbClr val="000099"/>
              </a:solidFill>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1115616" y="3421"/>
            <a:ext cx="6300774" cy="91841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u="none" strike="noStrike" kern="1200" cap="none" spc="0" normalizeH="0" baseline="0" noProof="0" dirty="0" smtClean="0">
                <a:ln>
                  <a:noFill/>
                </a:ln>
                <a:solidFill>
                  <a:srgbClr val="CC0099"/>
                </a:solidFill>
                <a:effectLst/>
                <a:uLnTx/>
                <a:uFillTx/>
                <a:latin typeface="Times New Roman" pitchFamily="18" charset="0"/>
                <a:ea typeface="+mj-ea"/>
                <a:cs typeface="Times New Roman" pitchFamily="18" charset="0"/>
              </a:rPr>
              <a:t>Финансирование</a:t>
            </a:r>
            <a:endParaRPr kumimoji="0" lang="ru-RU" sz="2400" b="1" u="none" strike="noStrike" kern="1200" cap="none" spc="0" normalizeH="0" baseline="0" noProof="0" dirty="0">
              <a:ln>
                <a:noFill/>
              </a:ln>
              <a:solidFill>
                <a:srgbClr val="CC0099"/>
              </a:solidFill>
              <a:effectLst/>
              <a:uLnTx/>
              <a:uFillTx/>
              <a:latin typeface="Times New Roman" pitchFamily="18" charset="0"/>
              <a:ea typeface="+mj-ea"/>
              <a:cs typeface="Times New Roman" pitchFamily="18" charset="0"/>
            </a:endParaRPr>
          </a:p>
        </p:txBody>
      </p:sp>
      <p:sp>
        <p:nvSpPr>
          <p:cNvPr id="2" name="Прямоугольник 1"/>
          <p:cNvSpPr/>
          <p:nvPr/>
        </p:nvSpPr>
        <p:spPr>
          <a:xfrm>
            <a:off x="1115616" y="2397081"/>
            <a:ext cx="7632848" cy="258084"/>
          </a:xfrm>
          <a:prstGeom prst="rect">
            <a:avLst/>
          </a:prstGeom>
        </p:spPr>
        <p:txBody>
          <a:bodyPr wrap="square">
            <a:spAutoFit/>
          </a:bodyPr>
          <a:lstStyle/>
          <a:p>
            <a:pPr indent="449580" algn="just">
              <a:lnSpc>
                <a:spcPct val="115000"/>
              </a:lnSpc>
              <a:spcAft>
                <a:spcPts val="1000"/>
              </a:spcAft>
            </a:pPr>
            <a:r>
              <a:rPr lang="ru-RU" sz="1000" dirty="0">
                <a:solidFill>
                  <a:srgbClr val="000099"/>
                </a:solidFill>
                <a:latin typeface="Times New Roman" panose="02020603050405020304" pitchFamily="18" charset="0"/>
              </a:rPr>
              <a:t> </a:t>
            </a:r>
            <a:endParaRPr lang="ru-RU" sz="1000" dirty="0">
              <a:solidFill>
                <a:srgbClr val="000099"/>
              </a:solidFill>
              <a:effectLst/>
            </a:endParaRPr>
          </a:p>
        </p:txBody>
      </p:sp>
      <p:sp>
        <p:nvSpPr>
          <p:cNvPr id="5" name="Прямоугольник 4"/>
          <p:cNvSpPr/>
          <p:nvPr/>
        </p:nvSpPr>
        <p:spPr>
          <a:xfrm>
            <a:off x="2286000" y="-8864750"/>
            <a:ext cx="4572000" cy="276999"/>
          </a:xfrm>
          <a:prstGeom prst="rect">
            <a:avLst/>
          </a:prstGeom>
        </p:spPr>
        <p:txBody>
          <a:bodyPr>
            <a:spAutoFit/>
          </a:bodyPr>
          <a:lstStyle/>
          <a:p>
            <a:pPr marL="228600" indent="450215" algn="just">
              <a:spcAft>
                <a:spcPts val="0"/>
              </a:spcAft>
            </a:pPr>
            <a:r>
              <a:rPr lang="ru-RU" sz="1200" b="1" dirty="0">
                <a:latin typeface="Times New Roman" panose="02020603050405020304" pitchFamily="18" charset="0"/>
                <a:ea typeface="Times New Roman" panose="02020603050405020304" pitchFamily="18" charset="0"/>
                <a:cs typeface="Times New Roman" panose="02020603050405020304" pitchFamily="18" charset="0"/>
              </a:rPr>
              <a:t>5. Финансирование </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186588" y="446637"/>
            <a:ext cx="6833684" cy="7051161"/>
          </a:xfrm>
          <a:prstGeom prst="rect">
            <a:avLst/>
          </a:prstGeom>
        </p:spPr>
        <p:txBody>
          <a:bodyPr wrap="square">
            <a:spAutoFit/>
          </a:bodyPr>
          <a:lstStyle/>
          <a:p>
            <a:pPr algn="just">
              <a:lnSpc>
                <a:spcPct val="115000"/>
              </a:lnSpc>
              <a:spcAft>
                <a:spcPts val="1000"/>
              </a:spcAft>
            </a:pPr>
            <a:r>
              <a:rPr lang="ru-RU" sz="1100" dirty="0">
                <a:solidFill>
                  <a:srgbClr val="7030A0"/>
                </a:solidFill>
                <a:latin typeface="Times New Roman" panose="02020603050405020304" pitchFamily="18" charset="0"/>
                <a:cs typeface="Times New Roman" panose="02020603050405020304" pitchFamily="18" charset="0"/>
              </a:rPr>
              <a:t>Лицей самостоятельно осуществляет финансово-хозяйственную деятельность в порядке, установленном законодательством Российской Федерации, имеет самостоятельный баланс и  лицевой счет. В смете расходов и доходов Лицея отражаются все доходы, получаемые как из бюджетных источников, так и от оказания платных услуг и другие источники. Задачами  внебюджетной деятельности  являются восполнение недостающих учреждению бюджетных средств для выполнения уставной деятельности и расширение сферы дополнительных образовательных услуг для населения. </a:t>
            </a:r>
          </a:p>
          <a:p>
            <a:pPr indent="449580" algn="just">
              <a:lnSpc>
                <a:spcPct val="115000"/>
              </a:lnSpc>
              <a:spcAft>
                <a:spcPts val="1000"/>
              </a:spcAft>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За период с 01.09.2021 г. по 30.08.2022 г. на лицевой счет МАОУ «Лицея инновационных технологий» поступило добровольных благотворительных пожертвований в сумме 3 309 550 рублей. </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Добровольные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благотворительные пожертвования используются в разрезе плана ФХД. </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Согласно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смете расходов были израсходованы :</a:t>
            </a:r>
            <a:endParaRPr lang="ru-RU" sz="1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оборудование в классы и кабинеты – 287,1 тыс. 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мебель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в классы и в кабинеты – 149,9 тыс. руб.;</a:t>
            </a:r>
            <a:endParaRPr lang="ru-RU" sz="1100" dirty="0">
              <a:solidFill>
                <a:srgbClr val="7030A0"/>
              </a:solidFill>
              <a:latin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медтехника – 13,0 тыс. 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флаги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10,8 </a:t>
            </a:r>
            <a:r>
              <a:rPr lang="ru-RU" sz="11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тыс.руб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канцелярские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материалы – 172,7 тыс. руб.;</a:t>
            </a:r>
            <a:endParaRPr lang="ru-RU" sz="1100" dirty="0">
              <a:solidFill>
                <a:srgbClr val="7030A0"/>
              </a:solidFill>
              <a:latin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хозяйственные материалы – 631,6 тыс. 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расходные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материалы, запчасти – 181,1 тыс. 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solidFill>
                <a:srgbClr val="7030A0"/>
              </a:solidFill>
              <a:latin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услуги связи и интернета – 253,5 тыс. руб.;</a:t>
            </a:r>
            <a:endParaRPr lang="ru-RU" sz="1100" dirty="0">
              <a:solidFill>
                <a:srgbClr val="7030A0"/>
              </a:solidFill>
              <a:latin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призы, подарки для поощрения учащихся и проведение лицейских мероприятий – 150,4 тыс. руб.;</a:t>
            </a:r>
            <a:endParaRPr lang="ru-RU" sz="1100" dirty="0">
              <a:solidFill>
                <a:srgbClr val="7030A0"/>
              </a:solidFill>
              <a:latin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подписка на периодическую литературу и газеты – 46,7 тыс. 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оплата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внебюджетного штатного расписания – 576,0 тыс. 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услуги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по содержанию здания и имущества – 87,7 тыс. руб.;</a:t>
            </a:r>
            <a:endParaRPr lang="ru-RU" sz="1100" dirty="0">
              <a:solidFill>
                <a:srgbClr val="7030A0"/>
              </a:solidFill>
              <a:latin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текущий ремонт лицея – 59,0 тыс. 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услуги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специализированной охраны – 420,0 тыс. руб.;</a:t>
            </a:r>
            <a:endParaRPr lang="ru-RU" sz="1100" dirty="0">
              <a:solidFill>
                <a:srgbClr val="7030A0"/>
              </a:solidFill>
              <a:latin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дератизация, дезинсекция помещений и территории – 14,9 тыс. руб.;</a:t>
            </a:r>
            <a:endParaRPr lang="ru-RU" sz="1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ремонт техники – 12,6 тыс. 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обслуживание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электрохозяйства – 38,5 тыс. руб.;</a:t>
            </a:r>
            <a:endParaRPr lang="ru-RU" sz="1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обслуживание технологического оборудования – 35,2 тыс. 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проверка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медицинского оборудования – 4,7 тыс. руб.;</a:t>
            </a:r>
            <a:endParaRPr lang="ru-RU" sz="1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обслуживание сайта лицея – 89,7 тыс. руб</a:t>
            </a:r>
            <a:r>
              <a:rPr lang="ru-RU" sz="11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уборка снега с  </a:t>
            </a: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крыши – 95,3 тыс. руб.;</a:t>
            </a:r>
            <a:endParaRPr lang="ru-RU" sz="1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испытание пожарных кранов и зарядка огнетушителей – 16,2 тыс. руб..</a:t>
            </a:r>
            <a:endParaRPr lang="ru-RU" sz="1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gn="just">
              <a:lnSpc>
                <a:spcPct val="107000"/>
              </a:lnSpc>
              <a:spcAft>
                <a:spcPts val="800"/>
              </a:spcAft>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gn="just">
              <a:lnSpc>
                <a:spcPct val="107000"/>
              </a:lnSpc>
              <a:spcAft>
                <a:spcPts val="800"/>
              </a:spcAft>
            </a:pPr>
            <a:r>
              <a:rPr lang="ru-RU" sz="11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07000"/>
              </a:lnSpc>
              <a:spcAft>
                <a:spcPts val="80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Times New Roman" panose="02020603050405020304" pitchFamily="18" charset="0"/>
              <a:cs typeface="Times New Roman" panose="02020603050405020304" pitchFamily="18" charset="0"/>
            </a:endParaRPr>
          </a:p>
          <a:p>
            <a:pPr indent="450215">
              <a:spcAft>
                <a:spcPts val="0"/>
              </a:spcAft>
            </a:pPr>
            <a:r>
              <a:rPr lang="ru-RU"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31640" y="1006852"/>
            <a:ext cx="6768752" cy="5256584"/>
          </a:xfrm>
          <a:solidFill>
            <a:srgbClr val="FFFFFF"/>
          </a:solidFill>
        </p:spPr>
        <p:txBody>
          <a:bodyPr>
            <a:normAutofit/>
          </a:bodyPr>
          <a:lstStyle/>
          <a:p>
            <a:pPr marL="6350" indent="-6350">
              <a:spcBef>
                <a:spcPts val="0"/>
              </a:spcBef>
              <a:buNone/>
            </a:pPr>
            <a:r>
              <a:rPr lang="ru-RU" sz="1800" b="1" dirty="0">
                <a:solidFill>
                  <a:srgbClr val="CC0099"/>
                </a:solidFill>
                <a:latin typeface="Times New Roman" pitchFamily="18" charset="0"/>
                <a:cs typeface="Times New Roman" pitchFamily="18" charset="0"/>
              </a:rPr>
              <a:t>Питание учащихся</a:t>
            </a:r>
          </a:p>
          <a:p>
            <a:pPr marL="6350" indent="-6350">
              <a:spcBef>
                <a:spcPts val="0"/>
              </a:spcBef>
              <a:buNone/>
            </a:pPr>
            <a:endParaRPr lang="ru-RU" sz="1800" b="1" dirty="0">
              <a:solidFill>
                <a:srgbClr val="CC0099"/>
              </a:solidFill>
              <a:latin typeface="Times New Roman" pitchFamily="18" charset="0"/>
              <a:cs typeface="Times New Roman" pitchFamily="18" charset="0"/>
            </a:endParaRPr>
          </a:p>
          <a:p>
            <a:pPr marL="6350" indent="-6350">
              <a:spcBef>
                <a:spcPts val="0"/>
              </a:spcBef>
            </a:pPr>
            <a:endParaRPr lang="ru-RU" sz="2000" dirty="0"/>
          </a:p>
          <a:p>
            <a:pPr marL="6350" indent="-6350">
              <a:spcBef>
                <a:spcPts val="0"/>
              </a:spcBef>
            </a:pPr>
            <a:endParaRPr lang="ru-RU" sz="2000" dirty="0">
              <a:solidFill>
                <a:srgbClr val="000099"/>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a:p>
            <a:pPr marL="6350" indent="-6350">
              <a:spcBef>
                <a:spcPts val="0"/>
              </a:spcBef>
              <a:buNone/>
            </a:pPr>
            <a:endParaRPr lang="ru-RU" sz="2800" dirty="0">
              <a:solidFill>
                <a:srgbClr val="002060"/>
              </a:solidFill>
              <a:latin typeface="Times New Roman" pitchFamily="18" charset="0"/>
              <a:cs typeface="Times New Roman" pitchFamily="18" charset="0"/>
            </a:endParaRPr>
          </a:p>
        </p:txBody>
      </p:sp>
      <p:sp>
        <p:nvSpPr>
          <p:cNvPr id="4" name="TextBox 3"/>
          <p:cNvSpPr txBox="1"/>
          <p:nvPr/>
        </p:nvSpPr>
        <p:spPr>
          <a:xfrm>
            <a:off x="4716016" y="298966"/>
            <a:ext cx="4752528" cy="707886"/>
          </a:xfrm>
          <a:prstGeom prst="rect">
            <a:avLst/>
          </a:prstGeom>
          <a:noFill/>
        </p:spPr>
        <p:txBody>
          <a:bodyPr wrap="square" rtlCol="0">
            <a:spAutoFit/>
          </a:bodyPr>
          <a:lstStyle/>
          <a:p>
            <a:r>
              <a:rPr lang="ru-RU" sz="2000" i="1" dirty="0">
                <a:solidFill>
                  <a:srgbClr val="CC0099"/>
                </a:solidFill>
                <a:latin typeface="Times New Roman" pitchFamily="18" charset="0"/>
                <a:cs typeface="Times New Roman" pitchFamily="18" charset="0"/>
              </a:rPr>
              <a:t>Как говорится: </a:t>
            </a:r>
            <a:endParaRPr lang="ru-RU" sz="2000" i="1" dirty="0" smtClean="0">
              <a:solidFill>
                <a:srgbClr val="CC0099"/>
              </a:solidFill>
              <a:latin typeface="Times New Roman" pitchFamily="18" charset="0"/>
              <a:cs typeface="Times New Roman" pitchFamily="18" charset="0"/>
            </a:endParaRPr>
          </a:p>
          <a:p>
            <a:r>
              <a:rPr lang="ru-RU" sz="2000" b="1" i="1" dirty="0" smtClean="0">
                <a:solidFill>
                  <a:srgbClr val="CC0099"/>
                </a:solidFill>
                <a:latin typeface="Times New Roman" pitchFamily="18" charset="0"/>
                <a:cs typeface="Times New Roman" pitchFamily="18" charset="0"/>
              </a:rPr>
              <a:t>«</a:t>
            </a:r>
            <a:r>
              <a:rPr lang="ru-RU" sz="2000" b="1" i="1" dirty="0">
                <a:solidFill>
                  <a:srgbClr val="CC0099"/>
                </a:solidFill>
                <a:latin typeface="Times New Roman" pitchFamily="18" charset="0"/>
                <a:cs typeface="Times New Roman" pitchFamily="18" charset="0"/>
              </a:rPr>
              <a:t>Как полопаешь, так и потопаешь</a:t>
            </a:r>
            <a:r>
              <a:rPr lang="ru-RU" sz="2000" b="1" i="1" dirty="0" smtClean="0">
                <a:solidFill>
                  <a:srgbClr val="CC0099"/>
                </a:solidFill>
                <a:latin typeface="Times New Roman" pitchFamily="18" charset="0"/>
                <a:cs typeface="Times New Roman" pitchFamily="18" charset="0"/>
              </a:rPr>
              <a:t>»</a:t>
            </a:r>
            <a:endParaRPr lang="ru-RU" sz="2000" b="1" i="1" dirty="0">
              <a:solidFill>
                <a:srgbClr val="CC0099"/>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19420498"/>
              </p:ext>
            </p:extLst>
          </p:nvPr>
        </p:nvGraphicFramePr>
        <p:xfrm>
          <a:off x="611560" y="1915701"/>
          <a:ext cx="5760639" cy="4464489"/>
        </p:xfrm>
        <a:graphic>
          <a:graphicData uri="http://schemas.openxmlformats.org/drawingml/2006/table">
            <a:tbl>
              <a:tblPr firstRow="1" firstCol="1" bandRow="1">
                <a:tableStyleId>{5C22544A-7EE6-4342-B048-85BDC9FD1C3A}</a:tableStyleId>
              </a:tblPr>
              <a:tblGrid>
                <a:gridCol w="2101910">
                  <a:extLst>
                    <a:ext uri="{9D8B030D-6E8A-4147-A177-3AD203B41FA5}">
                      <a16:colId xmlns="" xmlns:a16="http://schemas.microsoft.com/office/drawing/2014/main" val="20000"/>
                    </a:ext>
                  </a:extLst>
                </a:gridCol>
                <a:gridCol w="1858530">
                  <a:extLst>
                    <a:ext uri="{9D8B030D-6E8A-4147-A177-3AD203B41FA5}">
                      <a16:colId xmlns="" xmlns:a16="http://schemas.microsoft.com/office/drawing/2014/main" val="20001"/>
                    </a:ext>
                  </a:extLst>
                </a:gridCol>
                <a:gridCol w="1800199">
                  <a:extLst>
                    <a:ext uri="{9D8B030D-6E8A-4147-A177-3AD203B41FA5}">
                      <a16:colId xmlns="" xmlns:a16="http://schemas.microsoft.com/office/drawing/2014/main" val="20002"/>
                    </a:ext>
                  </a:extLst>
                </a:gridCol>
              </a:tblGrid>
              <a:tr h="235281">
                <a:tc>
                  <a:txBody>
                    <a:bodyPr/>
                    <a:lstStyle/>
                    <a:p>
                      <a:pPr marL="342900" lvl="0" indent="-342900" algn="l">
                        <a:spcAft>
                          <a:spcPts val="0"/>
                        </a:spcAft>
                        <a:buFont typeface="Symbol" panose="05050102010706020507" pitchFamily="18" charset="2"/>
                        <a:buChar char=""/>
                      </a:pPr>
                      <a:r>
                        <a:rPr lang="ru-RU" sz="1400" dirty="0">
                          <a:effectLst/>
                        </a:rPr>
                        <a:t>5А              из</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30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20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35281">
                <a:tc>
                  <a:txBody>
                    <a:bodyPr/>
                    <a:lstStyle/>
                    <a:p>
                      <a:pPr marL="342900" lvl="0" indent="-342900" algn="l">
                        <a:spcAft>
                          <a:spcPts val="0"/>
                        </a:spcAft>
                        <a:buFont typeface="Symbol" panose="05050102010706020507" pitchFamily="18" charset="2"/>
                        <a:buChar char=""/>
                      </a:pPr>
                      <a:r>
                        <a:rPr lang="ru-RU" sz="1400" dirty="0">
                          <a:effectLst/>
                        </a:rPr>
                        <a:t>5Б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14</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35281">
                <a:tc>
                  <a:txBody>
                    <a:bodyPr/>
                    <a:lstStyle/>
                    <a:p>
                      <a:pPr marL="342900" lvl="0" indent="-342900" algn="l">
                        <a:spcAft>
                          <a:spcPts val="0"/>
                        </a:spcAft>
                        <a:buFont typeface="Symbol" panose="05050102010706020507" pitchFamily="18" charset="2"/>
                        <a:buChar char=""/>
                      </a:pPr>
                      <a:r>
                        <a:rPr lang="ru-RU" sz="1400" dirty="0">
                          <a:effectLst/>
                        </a:rPr>
                        <a:t>5</a:t>
                      </a:r>
                      <a:r>
                        <a:rPr lang="ru-RU" sz="1400" dirty="0" smtClean="0">
                          <a:effectLst/>
                        </a:rPr>
                        <a:t>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21</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35281">
                <a:tc>
                  <a:txBody>
                    <a:bodyPr/>
                    <a:lstStyle/>
                    <a:p>
                      <a:pPr marL="342900" lvl="0" indent="-342900" algn="l">
                        <a:spcAft>
                          <a:spcPts val="0"/>
                        </a:spcAft>
                        <a:buFont typeface="Symbol" panose="05050102010706020507" pitchFamily="18" charset="2"/>
                        <a:buChar char=""/>
                      </a:pPr>
                      <a:r>
                        <a:rPr lang="ru-RU" sz="1400">
                          <a:effectLst/>
                        </a:rPr>
                        <a:t>6А</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14</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35281">
                <a:tc>
                  <a:txBody>
                    <a:bodyPr/>
                    <a:lstStyle/>
                    <a:p>
                      <a:pPr marL="342900" lvl="0" indent="-342900" algn="l">
                        <a:spcAft>
                          <a:spcPts val="0"/>
                        </a:spcAft>
                        <a:buFont typeface="Symbol" panose="05050102010706020507" pitchFamily="18" charset="2"/>
                        <a:buChar char=""/>
                      </a:pPr>
                      <a:r>
                        <a:rPr lang="ru-RU" sz="1400">
                          <a:effectLst/>
                        </a:rPr>
                        <a:t>6Б</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28</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7</a:t>
                      </a:r>
                      <a:r>
                        <a:rPr lang="ru-RU" sz="1200" dirty="0" smtClean="0">
                          <a:effectLst/>
                          <a:latin typeface="Arial" panose="020B0604020202020204" pitchFamily="34" charset="0"/>
                          <a:cs typeface="Times New Roman" panose="02020603050405020304" pitchFamily="18" charset="0"/>
                        </a:rPr>
                        <a:t>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28</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3</a:t>
                      </a:r>
                      <a:r>
                        <a:rPr lang="ru-RU" sz="1400" baseline="0" dirty="0" smtClean="0">
                          <a:effectLst/>
                          <a:latin typeface="+mn-lt"/>
                          <a:ea typeface="+mn-ea"/>
                          <a:cs typeface="+mn-cs"/>
                        </a:rPr>
                        <a:t> (</a:t>
                      </a:r>
                      <a:r>
                        <a:rPr lang="ru-RU" sz="1400" baseline="0" dirty="0" err="1" smtClean="0">
                          <a:effectLst/>
                          <a:latin typeface="+mn-lt"/>
                          <a:ea typeface="+mn-ea"/>
                          <a:cs typeface="+mn-cs"/>
                        </a:rPr>
                        <a:t>бесп</a:t>
                      </a:r>
                      <a:r>
                        <a:rPr lang="ru-RU" sz="1400" baseline="0" dirty="0" smtClean="0">
                          <a:effectLst/>
                          <a:latin typeface="+mn-lt"/>
                          <a:ea typeface="+mn-ea"/>
                          <a:cs typeface="+mn-cs"/>
                        </a:rPr>
                        <a:t>)</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7Б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30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235281">
                <a:tc>
                  <a:txBody>
                    <a:bodyPr/>
                    <a:lstStyle/>
                    <a:p>
                      <a:pPr marL="342900" lvl="0" indent="-342900" algn="l">
                        <a:spcAft>
                          <a:spcPts val="0"/>
                        </a:spcAft>
                        <a:buFont typeface="Symbol" panose="05050102010706020507" pitchFamily="18" charset="2"/>
                        <a:buChar char=""/>
                      </a:pPr>
                      <a:r>
                        <a:rPr lang="ru-RU" sz="1400" dirty="0" smtClean="0">
                          <a:effectLst/>
                          <a:latin typeface="+mn-lt"/>
                          <a:ea typeface="+mn-ea"/>
                          <a:cs typeface="+mn-cs"/>
                        </a:rPr>
                        <a:t>6В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28</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24</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8А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28</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3</a:t>
                      </a:r>
                      <a:r>
                        <a:rPr lang="ru-RU" sz="1400" baseline="0" dirty="0" smtClean="0">
                          <a:effectLst/>
                          <a:latin typeface="+mn-lt"/>
                          <a:ea typeface="+mn-ea"/>
                          <a:cs typeface="+mn-cs"/>
                        </a:rPr>
                        <a:t> (</a:t>
                      </a:r>
                      <a:r>
                        <a:rPr lang="ru-RU" sz="1400" baseline="0" dirty="0" err="1" smtClean="0">
                          <a:effectLst/>
                          <a:latin typeface="+mn-lt"/>
                          <a:ea typeface="+mn-ea"/>
                          <a:cs typeface="+mn-cs"/>
                        </a:rPr>
                        <a:t>бесп</a:t>
                      </a:r>
                      <a:r>
                        <a:rPr lang="ru-RU" sz="1400" baseline="0" dirty="0" smtClean="0">
                          <a:effectLst/>
                          <a:latin typeface="+mn-lt"/>
                          <a:ea typeface="+mn-ea"/>
                          <a:cs typeface="+mn-cs"/>
                        </a:rPr>
                        <a:t>)</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8Б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30</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14</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9"/>
                  </a:ext>
                </a:extLst>
              </a:tr>
              <a:tr h="235281">
                <a:tc>
                  <a:txBody>
                    <a:bodyPr/>
                    <a:lstStyle/>
                    <a:p>
                      <a:pPr marL="342900" lvl="0" indent="-342900" algn="l">
                        <a:spcAft>
                          <a:spcPts val="0"/>
                        </a:spcAft>
                        <a:buFont typeface="Symbol" panose="05050102010706020507" pitchFamily="18" charset="2"/>
                        <a:buChar char=""/>
                      </a:pPr>
                      <a:r>
                        <a:rPr lang="ru-RU" sz="1400" dirty="0" smtClean="0">
                          <a:effectLst/>
                          <a:latin typeface="+mn-lt"/>
                          <a:ea typeface="+mn-ea"/>
                          <a:cs typeface="+mn-cs"/>
                        </a:rPr>
                        <a:t>8В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9</a:t>
                      </a:r>
                      <a:r>
                        <a:rPr lang="ru-RU"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(4 </a:t>
                      </a:r>
                      <a:r>
                        <a:rPr lang="ru-RU" sz="1200" baseline="0" dirty="0" err="1" smtClean="0">
                          <a:effectLst/>
                          <a:latin typeface="Arial" panose="020B0604020202020204" pitchFamily="34" charset="0"/>
                          <a:ea typeface="Times New Roman" panose="02020603050405020304" pitchFamily="18" charset="0"/>
                          <a:cs typeface="Times New Roman" panose="02020603050405020304" pitchFamily="18" charset="0"/>
                        </a:rPr>
                        <a:t>бесп</a:t>
                      </a:r>
                      <a:r>
                        <a:rPr lang="ru-RU"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0"/>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9А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10</a:t>
                      </a:r>
                      <a:r>
                        <a:rPr lang="ru-RU" sz="1400" baseline="0" dirty="0" smtClean="0">
                          <a:effectLst/>
                          <a:latin typeface="+mn-lt"/>
                          <a:ea typeface="+mn-ea"/>
                          <a:cs typeface="+mn-cs"/>
                        </a:rPr>
                        <a:t> (6 </a:t>
                      </a:r>
                      <a:r>
                        <a:rPr lang="ru-RU" sz="1400" baseline="0" dirty="0" err="1" smtClean="0">
                          <a:effectLst/>
                          <a:latin typeface="+mn-lt"/>
                          <a:ea typeface="+mn-ea"/>
                          <a:cs typeface="+mn-cs"/>
                        </a:rPr>
                        <a:t>бесп</a:t>
                      </a:r>
                      <a:r>
                        <a:rPr lang="ru-RU" sz="1400" baseline="0" dirty="0" smtClean="0">
                          <a:effectLst/>
                          <a:latin typeface="+mn-lt"/>
                          <a:ea typeface="+mn-ea"/>
                          <a:cs typeface="+mn-cs"/>
                        </a:rPr>
                        <a:t>)</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1"/>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9Б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11</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2"/>
                  </a:ext>
                </a:extLst>
              </a:tr>
              <a:tr h="235281">
                <a:tc>
                  <a:txBody>
                    <a:bodyPr/>
                    <a:lstStyle/>
                    <a:p>
                      <a:pPr marL="342900" lvl="0" indent="-342900" algn="l">
                        <a:spcAft>
                          <a:spcPts val="0"/>
                        </a:spcAft>
                        <a:buFont typeface="Symbol" panose="05050102010706020507" pitchFamily="18" charset="2"/>
                        <a:buChar char=""/>
                      </a:pPr>
                      <a:r>
                        <a:rPr lang="ru-RU" sz="1400" dirty="0" smtClean="0">
                          <a:effectLst/>
                          <a:latin typeface="+mn-lt"/>
                          <a:ea typeface="+mn-ea"/>
                          <a:cs typeface="+mn-cs"/>
                        </a:rPr>
                        <a:t>9В</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22</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200" dirty="0" smtClean="0">
                          <a:effectLst/>
                          <a:latin typeface="Arial" panose="020B0604020202020204" pitchFamily="34" charset="0"/>
                          <a:ea typeface="Times New Roman" panose="02020603050405020304" pitchFamily="18" charset="0"/>
                          <a:cs typeface="Times New Roman" panose="02020603050405020304" pitchFamily="18" charset="0"/>
                        </a:rPr>
                        <a:t>11</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3"/>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10А</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4"/>
                  </a:ext>
                </a:extLst>
              </a:tr>
              <a:tr h="235281">
                <a:tc>
                  <a:txBody>
                    <a:bodyPr/>
                    <a:lstStyle/>
                    <a:p>
                      <a:pPr marL="342900" lvl="0" indent="-342900" algn="l">
                        <a:spcAft>
                          <a:spcPts val="0"/>
                        </a:spcAft>
                        <a:buFont typeface="Symbol" panose="05050102010706020507" pitchFamily="18" charset="2"/>
                        <a:buChar char=""/>
                      </a:pPr>
                      <a:r>
                        <a:rPr lang="ru-RU" sz="1400" dirty="0" smtClean="0">
                          <a:effectLst/>
                        </a:rPr>
                        <a:t>10Б</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rPr>
                        <a:t>28</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5</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5"/>
                  </a:ext>
                </a:extLst>
              </a:tr>
              <a:tr h="235281">
                <a:tc>
                  <a:txBody>
                    <a:bodyPr/>
                    <a:lstStyle/>
                    <a:p>
                      <a:pPr marL="342900" lvl="0" indent="-342900" algn="l">
                        <a:spcAft>
                          <a:spcPts val="0"/>
                        </a:spcAft>
                        <a:buFont typeface="Symbol" panose="05050102010706020507" pitchFamily="18" charset="2"/>
                        <a:buChar char=""/>
                      </a:pPr>
                      <a:r>
                        <a:rPr lang="ru-RU" sz="1400">
                          <a:effectLst/>
                        </a:rPr>
                        <a:t>11А</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29</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6</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6"/>
                  </a:ext>
                </a:extLst>
              </a:tr>
              <a:tr h="235281">
                <a:tc>
                  <a:txBody>
                    <a:bodyPr/>
                    <a:lstStyle/>
                    <a:p>
                      <a:pPr marL="342900" lvl="0" indent="-342900" algn="l">
                        <a:spcAft>
                          <a:spcPts val="0"/>
                        </a:spcAft>
                        <a:buFont typeface="Symbol" panose="05050102010706020507" pitchFamily="18" charset="2"/>
                        <a:buChar char=""/>
                      </a:pPr>
                      <a:r>
                        <a:rPr lang="ru-RU" sz="1400">
                          <a:effectLst/>
                        </a:rPr>
                        <a:t>11Б</a:t>
                      </a:r>
                      <a:endParaRPr lang="ru-R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r>
                        <a:rPr lang="ru-RU" sz="1400" dirty="0" smtClean="0">
                          <a:effectLst/>
                          <a:latin typeface="+mn-lt"/>
                          <a:ea typeface="+mn-ea"/>
                          <a:cs typeface="+mn-cs"/>
                        </a:rPr>
                        <a:t>27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r>
                        <a:rPr lang="ru-RU" sz="1400" dirty="0" smtClean="0">
                          <a:effectLst/>
                          <a:latin typeface="+mn-lt"/>
                          <a:ea typeface="+mn-ea"/>
                          <a:cs typeface="+mn-cs"/>
                        </a:rPr>
                        <a:t>7</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7"/>
                  </a:ext>
                </a:extLst>
              </a:tr>
              <a:tr h="229431">
                <a:tc>
                  <a:txBody>
                    <a:bodyPr/>
                    <a:lstStyle/>
                    <a:p>
                      <a:pPr marL="0" lvl="0" indent="0" algn="l">
                        <a:spcAft>
                          <a:spcPts val="0"/>
                        </a:spcAft>
                        <a:buFont typeface="Symbol" panose="05050102010706020507" pitchFamily="18" charset="2"/>
                        <a:buNone/>
                      </a:pPr>
                      <a:r>
                        <a:rPr lang="ru-RU"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ctr">
                        <a:spcAft>
                          <a:spcPts val="0"/>
                        </a:spcAft>
                      </a:pP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457200" algn="l">
                        <a:spcAft>
                          <a:spcPts val="0"/>
                        </a:spcAft>
                      </a:pPr>
                      <a:endParaRPr lang="ru-R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18"/>
                  </a:ext>
                </a:extLst>
              </a:tr>
            </a:tbl>
          </a:graphicData>
        </a:graphic>
      </p:graphicFrame>
      <p:sp>
        <p:nvSpPr>
          <p:cNvPr id="6" name="Rectangle 1"/>
          <p:cNvSpPr>
            <a:spLocks noChangeArrowheads="1"/>
          </p:cNvSpPr>
          <p:nvPr/>
        </p:nvSpPr>
        <p:spPr bwMode="auto">
          <a:xfrm>
            <a:off x="611561" y="1484784"/>
            <a:ext cx="648072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Класс              </a:t>
            </a:r>
            <a:r>
              <a:rPr kumimoji="0" lang="ru-RU" altLang="ru-RU" sz="1600" b="0"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сентябрь</a:t>
            </a:r>
            <a:endParaRPr kumimoji="0" lang="ru-RU" altLang="ru-RU" sz="6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30" ma:contentTypeDescription="Create a new document." ma:contentTypeScope="" ma:versionID="dbcf0f450ab99b1f534105340ddde85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443BDFD5-AF7D-47DD-944F-0A9E24D59CF6}">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E15783FE-50CA-484F-AF57-29198C702E48}">
  <ds:schemaRefs>
    <ds:schemaRef ds:uri="http://schemas.microsoft.com/sharepoint/v3/contenttype/forms"/>
  </ds:schemaRefs>
</ds:datastoreItem>
</file>

<file path=customXml/itemProps3.xml><?xml version="1.0" encoding="utf-8"?>
<ds:datastoreItem xmlns:ds="http://schemas.openxmlformats.org/officeDocument/2006/customXml" ds:itemID="{402C614C-32F0-4E99-98B1-0567D4414F1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4507</TotalTime>
  <Words>894</Words>
  <Application>Microsoft Office PowerPoint</Application>
  <PresentationFormat>Экран (4:3)</PresentationFormat>
  <Paragraphs>161</Paragraphs>
  <Slides>13</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Symbol</vt:lpstr>
      <vt:lpstr>Times New Roman</vt:lpstr>
      <vt:lpstr>Тема Office</vt:lpstr>
      <vt:lpstr>Презентация PowerPoint</vt:lpstr>
      <vt:lpstr>«Образование - это динамичная сфера, которая не может стоять на месте. А  Мы стремимся к тому, чтобы каждая школа ассоциировалась со словом «качество», а знания которые она давала учащимся , позволяли бы им быть успешными в любом направлении»  С.С.Кравцов,                                                    министр просвещения Российской Федерации</vt:lpstr>
      <vt:lpstr>Отчет работы Попечительского совета  за  прошедший  2021– 2022 учебный год  Цель:  активизировать работу общественно – государственного органа управления  в лицее</vt:lpstr>
      <vt:lpstr>Презентация PowerPoint</vt:lpstr>
      <vt:lpstr>       Большое спасибо за помощь и поддержку выражаем: Аюхановым Ольге Викторовне и Ралю  Исмагиловичу, Егоровым Татьяне Алексеевне и Юрию Анатольевичу, Зоц Оксане Васильевне и Константину Александровичу, Касьян  Анастасии Владимировне и Сергею Сергеевичу, Лесковым Григорию Геннадьевичу и Оксане Владимировне,Тишкиной Ирине Степановне и Александру Борисовичу, Пятых Екатерине Владимировне и Роману Александровичу, Меркуловой Марине Валерьевне, Петуховой Яне Александровне,  Сивовой Галине Николаевне, Спиркович Ирине Евгеньевне, Быковой Светлане Владимировне, Сахаровой Татьяне Борисовне, Сикора Ольге Александровне, Пальчиковой Ирине Олеговне, Винаркевичу Станиславу Олеговичу, Пушко Денису Игоревичу, Ванаковой Наталье Олеговне, Кадочкиной Татьяне Михайловне, Кузнецовой Марии Михайловне, Петрушину Максиму Валентиновичу, Кинорейко Екатерине Игоревне,Панаховой Ирине Николаевне, Рыжовой Татьяне Владимировне, Завгородней Веронике Сергеевне, Решетниковой Ирине Геннадьевне, Надорожной Марии Валерьевне, Климову Александру Сергеевичу, Савенко Виктору Викторовичу, Деркач Павлу Андреевичу,</vt:lpstr>
      <vt:lpstr> </vt:lpstr>
      <vt:lpstr>Родители лицея – наша поддержка и опора</vt:lpstr>
      <vt:lpstr>Презентация PowerPoint</vt:lpstr>
      <vt:lpstr>Презентация PowerPoint</vt:lpstr>
      <vt:lpstr>Меню на завтрак (вторник): котлета мясная, рис отварные, чай , хлеб</vt:lpstr>
      <vt:lpstr>Положение о школьной форме  (выдержки из проекта)</vt:lpstr>
      <vt:lpstr> План работы Попечительского совета МАОУ ЛИТ  на  2021-2022 учебный год </vt:lpstr>
      <vt:lpstr>Благодарю  за  внимание!</vt:lpstr>
    </vt:vector>
  </TitlesOfParts>
  <Company>lit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Abramkina</dc:creator>
  <cp:keywords/>
  <dc:description/>
  <cp:lastModifiedBy>VV Polozova</cp:lastModifiedBy>
  <cp:revision>363</cp:revision>
  <dcterms:created xsi:type="dcterms:W3CDTF">2010-08-04T03:34:35Z</dcterms:created>
  <dcterms:modified xsi:type="dcterms:W3CDTF">2022-09-20T04:50:02Z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TC019087009991</vt:lpwstr>
  </property>
</Properties>
</file>