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98" r:id="rId2"/>
    <p:sldId id="787" r:id="rId3"/>
    <p:sldId id="927" r:id="rId4"/>
    <p:sldId id="971" r:id="rId5"/>
    <p:sldId id="939" r:id="rId6"/>
    <p:sldId id="952" r:id="rId7"/>
    <p:sldId id="972" r:id="rId8"/>
    <p:sldId id="973" r:id="rId9"/>
    <p:sldId id="975" r:id="rId10"/>
    <p:sldId id="977" r:id="rId11"/>
    <p:sldId id="978" r:id="rId12"/>
    <p:sldId id="979" r:id="rId13"/>
    <p:sldId id="980" r:id="rId14"/>
    <p:sldId id="981" r:id="rId15"/>
    <p:sldId id="982" r:id="rId16"/>
    <p:sldId id="983" r:id="rId17"/>
    <p:sldId id="992" r:id="rId18"/>
    <p:sldId id="984" r:id="rId19"/>
    <p:sldId id="985" r:id="rId20"/>
    <p:sldId id="986" r:id="rId21"/>
    <p:sldId id="987" r:id="rId22"/>
    <p:sldId id="988" r:id="rId23"/>
    <p:sldId id="989" r:id="rId24"/>
    <p:sldId id="991" r:id="rId25"/>
    <p:sldId id="533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0051" autoAdjust="0"/>
  </p:normalViewPr>
  <p:slideViewPr>
    <p:cSldViewPr>
      <p:cViewPr varScale="1">
        <p:scale>
          <a:sx n="105" d="100"/>
          <a:sy n="105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90697674418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15-44F0-BF80-1C7FE2CAF3A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85067526415994E-16"/>
                  <c:y val="-2.093023255813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15-44F0-BF80-1C7FE2CAF3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843</c:v>
                </c:pt>
                <c:pt idx="1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15-44F0-BF80-1C7FE2CAF3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-1.860465116279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5-44F0-BF80-1C7FE2CAF3A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441E-3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15-44F0-BF80-1C7FE2CAF3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1096</c:v>
                </c:pt>
                <c:pt idx="1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15-44F0-BF80-1C7FE2CAF3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B15-44F0-BF80-1C7FE2CAF3A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00000000000001E-2"/>
                  <c:y val="-3.02325581395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15-44F0-BF80-1C7FE2CAF3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853</c:v>
                </c:pt>
                <c:pt idx="1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B15-44F0-BF80-1C7FE2CAF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722992"/>
        <c:axId val="160723376"/>
        <c:axId val="0"/>
      </c:bar3DChart>
      <c:catAx>
        <c:axId val="16072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723376"/>
        <c:crosses val="autoZero"/>
        <c:auto val="1"/>
        <c:lblAlgn val="ctr"/>
        <c:lblOffset val="100"/>
        <c:noMultiLvlLbl val="0"/>
      </c:catAx>
      <c:valAx>
        <c:axId val="16072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22992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0E-4DD0-8BEB-20B3FC17B2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E-4DD0-8BEB-20B3FC17B2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E-4DD0-8BEB-20B3FC17B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72093023255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0E-4DD0-8BEB-20B3FC17B2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88888888888889E-2"/>
                  <c:y val="-3.488372093023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0E-4DD0-8BEB-20B3FC17B2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0E-4DD0-8BEB-20B3FC17B2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14E-2"/>
                  <c:y val="-3.023255813953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0E-4DD0-8BEB-20B3FC17B2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99999999999898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0E-4DD0-8BEB-20B3FC17B2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0E-4DD0-8BEB-20B3FC17B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882192"/>
        <c:axId val="161390096"/>
        <c:axId val="0"/>
      </c:bar3DChart>
      <c:catAx>
        <c:axId val="16088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390096"/>
        <c:crosses val="autoZero"/>
        <c:auto val="1"/>
        <c:lblAlgn val="ctr"/>
        <c:lblOffset val="100"/>
        <c:noMultiLvlLbl val="0"/>
      </c:catAx>
      <c:valAx>
        <c:axId val="16139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82192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19-4680-9EC8-25EEC7D781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19-4680-9EC8-25EEC7D781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19-4680-9EC8-25EEC7D781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004257785171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19-4680-9EC8-25EEC7D781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7803797576045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19-4680-9EC8-25EEC7D781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19-4680-9EC8-25EEC7D781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7803797576045E-2"/>
                  <c:y val="-3.2067144054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19-4680-9EC8-25EEC7D781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560759515209E-2"/>
                  <c:y val="-1.2025179020512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19-4680-9EC8-25EEC7D781E6}"/>
                </c:ext>
                <c:ext xmlns:c15="http://schemas.microsoft.com/office/drawing/2012/chart" uri="{CE6537A1-D6FC-4f65-9D91-7224C49458BB}">
                  <c15:layout>
                    <c:manualLayout>
                      <c:w val="3.853112917383554E-2"/>
                      <c:h val="8.54456828029208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19-4680-9EC8-25EEC7D7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924664"/>
        <c:axId val="161444728"/>
        <c:axId val="0"/>
      </c:bar3DChart>
      <c:catAx>
        <c:axId val="16092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444728"/>
        <c:crosses val="autoZero"/>
        <c:auto val="1"/>
        <c:lblAlgn val="ctr"/>
        <c:lblOffset val="100"/>
        <c:noMultiLvlLbl val="0"/>
      </c:catAx>
      <c:valAx>
        <c:axId val="161444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24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F5-48E5-ADDC-1EE263EC80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F5-48E5-ADDC-1EE263EC80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F5-48E5-ADDC-1EE263EC80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720930232558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F5-48E5-ADDC-1EE263EC80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88888888888788E-2"/>
                  <c:y val="-2.32558139534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F5-48E5-ADDC-1EE263EC80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F5-48E5-ADDC-1EE263EC80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F5-48E5-ADDC-1EE263EC80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566E-2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F5-48E5-ADDC-1EE263EC80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58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F5-48E5-ADDC-1EE263EC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50360"/>
        <c:axId val="159750744"/>
        <c:axId val="0"/>
      </c:bar3DChart>
      <c:catAx>
        <c:axId val="159750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750744"/>
        <c:crosses val="autoZero"/>
        <c:auto val="1"/>
        <c:lblAlgn val="ctr"/>
        <c:lblOffset val="100"/>
        <c:noMultiLvlLbl val="0"/>
      </c:catAx>
      <c:valAx>
        <c:axId val="15975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750360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4A-4C2E-9A52-A0D4FAFE34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4A-4C2E-9A52-A0D4FAFE34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A-4C2E-9A52-A0D4FAFE34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004257785171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4A-4C2E-9A52-A0D4FAFE34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011513235266151E-2"/>
                  <c:y val="-3.47394060592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4A-4C2E-9A52-A0D4FAFE34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4A-4C2E-9A52-A0D4FAFE34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2238780275665E-2"/>
                  <c:y val="-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4A-4C2E-9A52-A0D4FAFE34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722813581273754E-2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4A-4C2E-9A52-A0D4FAFE34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4A-4C2E-9A52-A0D4FAFE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836752"/>
        <c:axId val="133900712"/>
        <c:axId val="0"/>
      </c:bar3DChart>
      <c:catAx>
        <c:axId val="15983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900712"/>
        <c:crosses val="autoZero"/>
        <c:auto val="1"/>
        <c:lblAlgn val="ctr"/>
        <c:lblOffset val="100"/>
        <c:noMultiLvlLbl val="0"/>
      </c:catAx>
      <c:valAx>
        <c:axId val="133900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836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978869929862E-2"/>
          <c:y val="0.17835012437051093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9.863602202944835E-2"/>
                  <c:y val="-0.24525655714573616"/>
                </c:manualLayout>
              </c:layout>
              <c:tx>
                <c:rich>
                  <a:bodyPr/>
                  <a:lstStyle/>
                  <a:p>
                    <a:pPr>
                      <a:defRPr sz="2238"/>
                    </a:pPr>
                    <a:r>
                      <a:rPr lang="ru-RU" dirty="0"/>
                      <a:t>Другие</a:t>
                    </a:r>
                  </a:p>
                  <a:p>
                    <a:pPr>
                      <a:defRPr sz="2238"/>
                    </a:pPr>
                    <a:r>
                      <a:rPr lang="ru-RU" dirty="0"/>
                      <a:t>31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6D-4AB1-AAA6-DEA4E39938B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384534464634085E-2"/>
                  <c:y val="-0.11703090633326114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5DFDD0D-02B2-456A-8DD1-7407BBBDAC9F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2156"/>
                    </a:pPr>
                    <a:r>
                      <a:rPr lang="ru-RU" dirty="0"/>
                      <a:t>17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6D-4AB1-AAA6-DEA4E39938B9}"/>
                </c:ext>
                <c:ext xmlns:c15="http://schemas.microsoft.com/office/drawing/2012/chart" uri="{CE6537A1-D6FC-4f65-9D91-7224C49458BB}">
                  <c15:layout>
                    <c:manualLayout>
                      <c:w val="0.14110128919300366"/>
                      <c:h val="0.126457656687927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063126746619119E-2"/>
                  <c:y val="-3.0388447888115563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A58DCF9C-7F27-401B-8170-9F3F5CE818A2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2156"/>
                    </a:pPr>
                    <a:r>
                      <a:rPr lang="ru-RU" baseline="0" dirty="0"/>
                      <a:t>15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6D-4AB1-AAA6-DEA4E39938B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4059867566796022E-2"/>
                  <c:y val="-0.11482834779108934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837DC588-601F-41CA-BFBD-6FC09C0CFD56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10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6D-4AB1-AAA6-DEA4E39938B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0690853246770068E-3"/>
                  <c:y val="-9.55787045181304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D02F6551-1DAA-4273-859C-29A94009584F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10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6D-4AB1-AAA6-DEA4E39938B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5336832986172575E-2"/>
                  <c:y val="1.4130409660873269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30616E2F-59C7-4B98-A63F-BF692BD5AC42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5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6D-4AB1-AAA6-DEA4E39938B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1.1768692844861752E-2"/>
                  <c:y val="6.37643078791416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6D-4AB1-AAA6-DEA4E39938B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045121625062592E-2"/>
                  <c:y val="-0.1091915037911197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6D-4AB1-AAA6-DEA4E39938B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93543382507776E-2"/>
                  <c:y val="2.061186267590361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6D-4AB1-AAA6-DEA4E39938B9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6374">
                <a:noFill/>
              </a:ln>
            </c:spPr>
            <c:txPr>
              <a:bodyPr/>
              <a:lstStyle/>
              <a:p>
                <a:pPr>
                  <a:defRPr sz="2156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Лист2!$D$10:$I$10</c:f>
              <c:strCache>
                <c:ptCount val="6"/>
                <c:pt idx="0">
                  <c:v>другие</c:v>
                </c:pt>
                <c:pt idx="1">
                  <c:v>ЛИТ</c:v>
                </c:pt>
                <c:pt idx="2">
                  <c:v>мат.лицей</c:v>
                </c:pt>
                <c:pt idx="3">
                  <c:v>гим№5</c:v>
                </c:pt>
                <c:pt idx="4">
                  <c:v>гим№4</c:v>
                </c:pt>
                <c:pt idx="5">
                  <c:v>КЦО</c:v>
                </c:pt>
              </c:strCache>
            </c:strRef>
          </c:cat>
          <c:val>
            <c:numRef>
              <c:f>Лист2!$D$11:$I$11</c:f>
              <c:numCache>
                <c:formatCode>General</c:formatCode>
                <c:ptCount val="6"/>
                <c:pt idx="0">
                  <c:v>31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7696922564158E-2"/>
                  <c:y val="-1.191684407438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092323075213867E-3"/>
                  <c:y val="-3.813408870485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394882050142578E-3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184646150427735E-3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4-4248-8706-0DA66ED3E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74E-2"/>
                  <c:y val="-2.8600425778517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487205125356446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88208717549902E-2"/>
                  <c:y val="-1.191684407438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8820871754990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574-4248-8706-0DA66ED3E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35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06673332592698E-2"/>
                  <c:y val="-1.191684407438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9744102507118E-2"/>
                  <c:y val="-2.383368814876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74-4248-8706-0DA66ED3E5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57952820057031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74-4248-8706-0DA66ED3E5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74-4248-8706-0DA66ED3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02280"/>
        <c:axId val="133902672"/>
        <c:axId val="0"/>
      </c:bar3DChart>
      <c:catAx>
        <c:axId val="133902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902672"/>
        <c:crosses val="autoZero"/>
        <c:auto val="1"/>
        <c:lblAlgn val="ctr"/>
        <c:lblOffset val="100"/>
        <c:noMultiLvlLbl val="0"/>
      </c:catAx>
      <c:valAx>
        <c:axId val="13390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02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88107000840001E-2"/>
          <c:y val="0.14282142679763291"/>
          <c:w val="0.77344886436065863"/>
          <c:h val="0.6316284045280401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56-44BC-9EBD-6B8D2B4D1E2D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56-44BC-9EBD-6B8D2B4D1E2D}"/>
              </c:ext>
            </c:extLst>
          </c:dPt>
          <c:dPt>
            <c:idx val="2"/>
            <c:bubble3D val="0"/>
            <c:explosion val="9"/>
            <c:spPr>
              <a:solidFill>
                <a:schemeClr val="accent1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56-44BC-9EBD-6B8D2B4D1E2D}"/>
              </c:ext>
            </c:extLst>
          </c:dPt>
          <c:dPt>
            <c:idx val="3"/>
            <c:bubble3D val="0"/>
            <c:explosion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56-44BC-9EBD-6B8D2B4D1E2D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56-44BC-9EBD-6B8D2B4D1E2D}"/>
              </c:ext>
            </c:extLst>
          </c:dPt>
          <c:dLbls>
            <c:dLbl>
              <c:idx val="0"/>
              <c:layout>
                <c:manualLayout>
                  <c:x val="2.2408427640279466E-2"/>
                  <c:y val="0.1225921071440666"/>
                </c:manualLayout>
              </c:layout>
              <c:tx>
                <c:rich>
                  <a:bodyPr/>
                  <a:lstStyle/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класс</a:t>
                    </a:r>
                  </a:p>
                  <a:p>
                    <a:pPr>
                      <a:defRPr sz="2238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25%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43110162719144E-2"/>
                  <c:y val="0.1019647581608633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785693789572887E-2"/>
                  <c:y val="8.0243722603746598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492791759037849E-3"/>
                  <c:y val="5.90694508290965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944328899693267E-3"/>
                  <c:y val="-7.48706501702270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975549464695694E-2"/>
                  <c:y val="-4.811866140516553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804617271452267E-2"/>
                  <c:y val="1.3278998904905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045121625062592E-2"/>
                  <c:y val="-0.1091915037911197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B56-44BC-9EBD-6B8D2B4D1E2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93543382507776E-2"/>
                  <c:y val="2.061186267590361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15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B56-44BC-9EBD-6B8D2B4D1E2D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6374">
                <a:noFill/>
              </a:ln>
            </c:spPr>
            <c:txPr>
              <a:bodyPr/>
              <a:lstStyle/>
              <a:p>
                <a:pPr>
                  <a:defRPr sz="2156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Лист2!$D$10:$J$10</c:f>
              <c:strCache>
                <c:ptCount val="7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  <c:pt idx="5">
                  <c:v>10 класс</c:v>
                </c:pt>
                <c:pt idx="6">
                  <c:v>11 класс</c:v>
                </c:pt>
              </c:strCache>
            </c:strRef>
          </c:cat>
          <c:val>
            <c:numRef>
              <c:f>Лист2!$D$11:$J$11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20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56-44BC-9EBD-6B8D2B4D1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0.70475</cdr:x>
      <cdr:y>0.04245</cdr:y>
    </cdr:from>
    <cdr:to>
      <cdr:x>0.96462</cdr:x>
      <cdr:y>0.22705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4208" y="231800"/>
          <a:ext cx="2376251" cy="100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году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89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победителей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</a:t>
          </a:r>
        </a:p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призеров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0.26472</cdr:x>
      <cdr:y>0.84802</cdr:y>
    </cdr:from>
    <cdr:to>
      <cdr:x>0.75</cdr:x>
      <cdr:y>0.91819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3914" y="5760640"/>
          <a:ext cx="4608512" cy="476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Всего от ОУ Хабаровска </a:t>
          </a:r>
          <a:r>
            <a:rPr lang="en-US" sz="2000" dirty="0"/>
            <a:t>88</a:t>
          </a:r>
          <a:r>
            <a:rPr lang="ru-RU" sz="2000" dirty="0"/>
            <a:t> человек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CA9AE7-C85B-4EE1-A80F-EBA2CF8B6B78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1A05A-B18C-45CF-A614-97D897D2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E71D6-D076-469C-B593-8D68961AC593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7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88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0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0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3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3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2D6-B0F3-43D4-B9B2-FD72B44A63E1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B11-2F2E-48FD-9FE4-AF842904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35E4-05BB-4323-8E07-D69702F57041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72A-168C-4CA0-8BF8-DB7C3AED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81E-C1A4-4374-AF79-A7ED856582BE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864-2501-4E25-9DB6-D2811078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894D-F93E-4CF1-B4A2-CF1E45A5DA68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72A4-B35D-4729-9B54-372681E6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F86-5CD9-4FBA-B1A7-84DF50F025D9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53B0-F3CC-4B11-A2D5-1FF5303C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AC02-BB4D-4394-8B47-89585A585312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F924-CC90-4FEA-BDA0-0A725459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0F71-3BB5-421A-81C6-8316F7A32DEF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04E4-5640-4E7C-8AAA-21932BAA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1CC-030B-4FB2-9045-442E8D032B88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34C-16DC-4C32-BBEC-F1C749CA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3884-4407-4117-95DF-FBC638EEC43F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628B-CE2E-45A0-8E77-6132C1DE1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687-A7BD-49C3-BBA9-8C5D3D59FE70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C4B-34AF-4B69-BE25-F92C7DE2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11F4-F5DF-4E6B-B0B9-C1A9CA939F4F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6AD-DA86-4E09-B5DE-240639D8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C12D-EE93-4821-A38E-FA548BCA8E8D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A27D7-DA4E-406A-8EAE-FCCB69EC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29" y="1535182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олимпиад </a:t>
            </a:r>
          </a:p>
          <a:p>
            <a:pPr algn="ctr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научно-исследовательской деятельности лицеистов</a:t>
            </a:r>
          </a:p>
          <a:p>
            <a:pPr algn="ctr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 году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8024" y="5313799"/>
            <a:ext cx="4100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Шестопалов Д.В.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339725"/>
            <a:ext cx="860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инновационных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6019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215314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16855" y="873054"/>
            <a:ext cx="891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</a:t>
            </a:r>
            <a:r>
              <a:rPr lang="ru-RU" b="1" dirty="0"/>
              <a:t>РЭ</a:t>
            </a:r>
            <a:r>
              <a:rPr lang="ru-RU" dirty="0"/>
              <a:t> 2013</a:t>
            </a:r>
            <a:r>
              <a:rPr lang="en-US" dirty="0"/>
              <a:t> - 2021</a:t>
            </a:r>
            <a:r>
              <a:rPr lang="ru-RU" dirty="0"/>
              <a:t>  годы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1150" y="411389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Региональный этап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464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Региональный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РЭ 2013</a:t>
            </a:r>
            <a:r>
              <a:rPr lang="en-US" dirty="0"/>
              <a:t> - 2021</a:t>
            </a:r>
            <a:r>
              <a:rPr lang="ru-RU" dirty="0"/>
              <a:t> 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1526652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48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64" y="332656"/>
            <a:ext cx="56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Победитель регионального этапа - 2021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219822" cy="4293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3608" y="57332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Гайфулина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 класс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9311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31031"/>
            <a:ext cx="51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Призеры регионального этапа - 2021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720132"/>
          <a:ext cx="6552728" cy="45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Веремеев Всеволод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Биология, русский язык, МХК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Шаламова Дарья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МХК, английский язык,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Сокол Денис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Физика,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Гайфулина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Цхай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Александра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Симчук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Назар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Костин Максим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Мазураш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Александр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 Анна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Голяченко Дмитрий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Козырев Даниил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31" y="149440"/>
            <a:ext cx="1185980" cy="15813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74" y="5283633"/>
            <a:ext cx="1192051" cy="1589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0" y="1835156"/>
            <a:ext cx="1188171" cy="15842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81" y="3572860"/>
            <a:ext cx="1176023" cy="15676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17" y="5257081"/>
            <a:ext cx="1211966" cy="16159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" y="3545436"/>
            <a:ext cx="1216866" cy="16224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01208"/>
            <a:ext cx="1188171" cy="15842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" y="1905672"/>
            <a:ext cx="1179842" cy="157312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ловек, стена, мужчина, внутренний&#10;&#10;Автоматически созданное описание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68" y="5301259"/>
            <a:ext cx="1146043" cy="15275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еловек, стена, в позе&#10;&#10;Автоматически созданное описание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5234566"/>
            <a:ext cx="1194083" cy="16001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" y="295390"/>
            <a:ext cx="1124036" cy="15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375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Региональный этап олимпиады </a:t>
            </a:r>
          </a:p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имени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Леонарда 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Эйлера (математика)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1D15C6-1590-42B1-869F-11C2E2C6C619}"/>
              </a:ext>
            </a:extLst>
          </p:cNvPr>
          <p:cNvSpPr/>
          <p:nvPr/>
        </p:nvSpPr>
        <p:spPr>
          <a:xfrm>
            <a:off x="859576" y="1162175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5 человек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9351"/>
            <a:ext cx="2643758" cy="3525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679762" cy="3573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5665346"/>
            <a:ext cx="268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Диженин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754" y="5564297"/>
            <a:ext cx="23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Колодезный Иван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</a:p>
        </p:txBody>
      </p:sp>
    </p:spTree>
    <p:extLst>
      <p:ext uri="{BB962C8B-B14F-4D97-AF65-F5344CB8AC3E}">
        <p14:creationId xmlns:p14="http://schemas.microsoft.com/office/powerpoint/2010/main" val="9962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375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Региональный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этап олимпиады </a:t>
            </a:r>
          </a:p>
          <a:p>
            <a:pPr algn="ctr"/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им. Дж. К. Максвелла </a:t>
            </a:r>
            <a:r>
              <a:rPr lang="ru-RU" sz="2800" b="1" kern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(физика)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9161" y="5788937"/>
            <a:ext cx="2912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Паршуто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33182"/>
            <a:ext cx="2643758" cy="35250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1D15C6-1590-42B1-869F-11C2E2C6C619}"/>
              </a:ext>
            </a:extLst>
          </p:cNvPr>
          <p:cNvSpPr/>
          <p:nvPr/>
        </p:nvSpPr>
        <p:spPr>
          <a:xfrm>
            <a:off x="859576" y="1162175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5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2503" y="5745624"/>
            <a:ext cx="268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Диженин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61" y="213285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318178" y="260648"/>
          <a:ext cx="9496561" cy="679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536" y="11663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Доля победителей и призеров лицея в РЭ</a:t>
            </a:r>
          </a:p>
        </p:txBody>
      </p:sp>
    </p:spTree>
    <p:extLst>
      <p:ext uri="{BB962C8B-B14F-4D97-AF65-F5344CB8AC3E}">
        <p14:creationId xmlns:p14="http://schemas.microsoft.com/office/powerpoint/2010/main" val="2825241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046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83256523"/>
              </p:ext>
            </p:extLst>
          </p:nvPr>
        </p:nvGraphicFramePr>
        <p:xfrm>
          <a:off x="179512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9785" y="0"/>
            <a:ext cx="618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1214" y="927884"/>
            <a:ext cx="891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</a:t>
            </a:r>
            <a:r>
              <a:rPr lang="ru-RU" b="1" dirty="0"/>
              <a:t>РЭ</a:t>
            </a:r>
            <a:r>
              <a:rPr lang="ru-RU" dirty="0"/>
              <a:t> 2012 - </a:t>
            </a:r>
            <a:r>
              <a:rPr lang="ru-RU" dirty="0" smtClean="0"/>
              <a:t>2021 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491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9388" y="2492375"/>
            <a:ext cx="8856662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научно-практическая конференция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143250" y="908050"/>
            <a:ext cx="243681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/>
            <a:r>
              <a:rPr lang="arn-CL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XXIX</a:t>
            </a:r>
            <a:endParaRPr lang="ru-RU" sz="3600" kern="10" dirty="0">
              <a:gradFill rotWithShape="1">
                <a:gsLst>
                  <a:gs pos="0">
                    <a:srgbClr val="000099"/>
                  </a:gs>
                  <a:gs pos="50000">
                    <a:srgbClr val="CC0000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35991" y="3573354"/>
            <a:ext cx="6975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марта – 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марта 20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64340491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Газетная бумага"/>
          <p:cNvSpPr>
            <a:spLocks noChangeArrowheads="1"/>
          </p:cNvSpPr>
          <p:nvPr/>
        </p:nvSpPr>
        <p:spPr bwMode="auto">
          <a:xfrm>
            <a:off x="25132" y="126704"/>
            <a:ext cx="9144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XXIX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конференции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17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1450" y="-431800"/>
            <a:ext cx="2409825" cy="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504" y="1484313"/>
            <a:ext cx="9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Работало 	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 секций, в работе которых приняли участие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заслушано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докладов</a:t>
            </a: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подготовленных  учащимися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Руководили работой учащихся 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пленарное заседание было выдвинуто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городскую олимпиаду МНПК «Шаг в науку» было выдвинуто 8 работ учащихся.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5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35842" y="1700808"/>
            <a:ext cx="871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 год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0" name="Group 64"/>
          <p:cNvGraphicFramePr>
            <a:graphicFrameLocks noGrp="1"/>
          </p:cNvGraphicFramePr>
          <p:nvPr/>
        </p:nvGraphicFramePr>
        <p:xfrm>
          <a:off x="250825" y="549275"/>
          <a:ext cx="8556625" cy="4481153"/>
        </p:xfrm>
        <a:graphic>
          <a:graphicData uri="http://schemas.openxmlformats.org/drawingml/2006/table">
            <a:tbl>
              <a:tblPr/>
              <a:tblGrid>
                <a:gridCol w="5473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участников, чел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математики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информатики и ИКТ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психологии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физики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химии и биологии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гуманитарных наук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91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150826" y="833736"/>
          <a:ext cx="9496561" cy="628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576" y="260648"/>
            <a:ext cx="7345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классов в XX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 НПК лицея</a:t>
            </a:r>
          </a:p>
        </p:txBody>
      </p:sp>
    </p:spTree>
    <p:extLst>
      <p:ext uri="{BB962C8B-B14F-4D97-AF65-F5344CB8AC3E}">
        <p14:creationId xmlns:p14="http://schemas.microsoft.com/office/powerpoint/2010/main" val="1714277314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азетная бумага"/>
          <p:cNvSpPr>
            <a:spLocks noChangeArrowheads="1"/>
          </p:cNvSpPr>
          <p:nvPr/>
        </p:nvSpPr>
        <p:spPr bwMode="auto">
          <a:xfrm>
            <a:off x="0" y="24485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XXIX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196752"/>
          <a:ext cx="8928545" cy="3709313"/>
        </p:xfrm>
        <a:graphic>
          <a:graphicData uri="http://schemas.openxmlformats.org/drawingml/2006/table">
            <a:tbl>
              <a:tblPr/>
              <a:tblGrid>
                <a:gridCol w="426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6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5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7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 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Акимов Павел 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Филонов К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Бунеева</a:t>
                      </a: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Диана 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Робототехника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Абрамкина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Сидоренко Эвелина 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Дубинская И.А.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Перминов Иван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Ефременко Варвара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10в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Т.А.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Смакотина</a:t>
                      </a: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О.А.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Мамонтова Юлия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Катина Виктория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Василенко Е.Г.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Ефременко Варвара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10в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О.А.</a:t>
                      </a:r>
                      <a:endParaRPr lang="ru-RU" sz="2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9220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 рекомендованные к защите на городской XI МНПК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922" y="604447"/>
          <a:ext cx="9091583" cy="6064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09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2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0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042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 «Физическая культура»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70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Гавриш</a:t>
                      </a:r>
                      <a:r>
                        <a:rPr lang="ru-RU" sz="1400" dirty="0">
                          <a:effectLst/>
                        </a:rPr>
                        <a:t> Н.А.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Применение техник телесно ориентированной психотерапии в реабилитации пожилых людей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Панкратова Ксения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«Русский язык»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53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Данилюк О.А.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СМИ и культура речи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Смакотина</a:t>
                      </a:r>
                      <a:r>
                        <a:rPr lang="ru-RU" sz="1400" dirty="0">
                          <a:effectLst/>
                        </a:rPr>
                        <a:t> Елена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«История»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Тарабанько Е.В.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«Проект экономического развития Курильских островов»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Немцев Даниил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«Информатика и ИКТ»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70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7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Лавинова</a:t>
                      </a:r>
                      <a:r>
                        <a:rPr lang="ru-RU" sz="1400" dirty="0">
                          <a:effectLst/>
                        </a:rPr>
                        <a:t> Т.В.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Проектирование городов в виртуальной среде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Симчук</a:t>
                      </a:r>
                      <a:r>
                        <a:rPr lang="ru-RU" sz="1400" dirty="0">
                          <a:effectLst/>
                        </a:rPr>
                        <a:t> Назар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7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Клюева Е.В.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Создание актуальных цифровых ресурсов для городских и краевых библиотек учащимися города Хабаровска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Ванаков</a:t>
                      </a:r>
                      <a:r>
                        <a:rPr lang="ru-RU" sz="1400" dirty="0">
                          <a:effectLst/>
                        </a:rPr>
                        <a:t> Евгений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«Физика»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Некрашевич Е.А.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Труба Рубенса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Касьян Михаил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Тарасова Т. 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Параметрические колебания. Маятник </a:t>
                      </a:r>
                      <a:r>
                        <a:rPr lang="ru-RU" sz="1400" dirty="0" err="1">
                          <a:effectLst/>
                        </a:rPr>
                        <a:t>Капицы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Ефременко Варвара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«Химии»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Мирошниченко С.Н.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Влияние солей тяжелых металлов  на рост и развитие растений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Вичирко</a:t>
                      </a:r>
                      <a:r>
                        <a:rPr lang="ru-RU" sz="1400" dirty="0">
                          <a:effectLst/>
                        </a:rPr>
                        <a:t> Анастасия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5902">
                <a:tc gridSpan="6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«География»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95818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Василенко Е.Г.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туристического маршрута «По следам Г.И. </a:t>
                      </a:r>
                      <a:r>
                        <a:rPr lang="ru-RU" sz="1400" dirty="0" err="1">
                          <a:effectLst/>
                        </a:rPr>
                        <a:t>Невельского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Катина Виктория</a:t>
                      </a: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4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 рекомендованные к защите на городской XI МНПК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29597"/>
              </p:ext>
            </p:extLst>
          </p:nvPr>
        </p:nvGraphicFramePr>
        <p:xfrm>
          <a:off x="16922" y="604447"/>
          <a:ext cx="9091583" cy="625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5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57"/>
                <a:gridCol w="1902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7"/>
              </a:tblGrid>
              <a:tr h="33042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 «Физическая культура»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70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Гавриш</a:t>
                      </a:r>
                      <a:r>
                        <a:rPr lang="ru-RU" sz="1400" dirty="0">
                          <a:effectLst/>
                        </a:rPr>
                        <a:t> Н.А.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Применение техник телесно ориентированной психотерапии в реабилитации пожилых людей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Панкратова Ксения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«Русский язык»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53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Данилюк О.А.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СМИ и культура речи</a:t>
                      </a: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Смакотина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Елена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«История»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Тарабанько Е.В.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«Проект экономического развития Курильских островов»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Немцев Даниил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«Информатика и ИКТ»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70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7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Лавинова</a:t>
                      </a:r>
                      <a:r>
                        <a:rPr lang="ru-RU" sz="1400" dirty="0">
                          <a:effectLst/>
                        </a:rPr>
                        <a:t> Т.В.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Проектирование городов в виртуальной среде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Симчук</a:t>
                      </a:r>
                      <a:r>
                        <a:rPr lang="ru-RU" sz="1400" dirty="0">
                          <a:effectLst/>
                        </a:rPr>
                        <a:t> Назар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7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Клюева Е.В.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Создание актуальных цифровых ресурсов для городских и краевых библиотек учащимися города Хабаровска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Ванаков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Евгений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Секция «Физика»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Некрашевич Е.А.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Труба Рубенса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Касьян Михаил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Тарасова Т. 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Параметрические колебания. Маятник </a:t>
                      </a:r>
                      <a:r>
                        <a:rPr lang="ru-RU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Капицы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Ефременко Варвара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Секция «Химии»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Мирошниченко С.Н.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Влияние солей тяжелых металлов  на рост и развитие растений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Вичирко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Анастасия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5902">
                <a:tc gridSpan="7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Секция «География»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95818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Василенко Е.Г.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Разработка туристического маршрута «По следам Г.И. </a:t>
                      </a:r>
                      <a:r>
                        <a:rPr lang="ru-RU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Невельского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tc gridSpan="2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Катина Виктория</a:t>
                      </a:r>
                    </a:p>
                  </a:txBody>
                  <a:tcPr marL="37508" marR="37508" marT="0" marB="0"/>
                </a:tc>
                <a:tc hMerge="1"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7508" marR="37508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8" marR="37508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4062" y="5574001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293096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3463" y="6270132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4062" y="3505363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7191" y="4790224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7767" y="1692097"/>
            <a:ext cx="38439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31428" y="1412776"/>
            <a:ext cx="87868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продолжена работа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олимпиадного движения лицеистов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продолжены работа по организации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лицеистов;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продолжена работа по внедрению новых информационных технологий в учебный процесс;</a:t>
            </a:r>
          </a:p>
          <a:p>
            <a:pPr lvl="0"/>
            <a:endParaRPr lang="ru-RU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39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новом учебном году: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0"/>
            <a:ext cx="2781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69531"/>
            <a:ext cx="216024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34076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ШЭ</a:t>
            </a:r>
            <a:r>
              <a:rPr lang="ru-RU" dirty="0" smtClean="0"/>
              <a:t> –  5 -11 класс</a:t>
            </a:r>
          </a:p>
          <a:p>
            <a:endParaRPr lang="ru-RU" dirty="0" smtClean="0"/>
          </a:p>
          <a:p>
            <a:r>
              <a:rPr lang="ru-RU" b="1" dirty="0" smtClean="0"/>
              <a:t>МЭ</a:t>
            </a:r>
            <a:r>
              <a:rPr lang="ru-RU" dirty="0" smtClean="0"/>
              <a:t> –  7-11 класс</a:t>
            </a:r>
          </a:p>
          <a:p>
            <a:endParaRPr lang="ru-RU" dirty="0" smtClean="0"/>
          </a:p>
          <a:p>
            <a:r>
              <a:rPr lang="ru-RU" b="1" dirty="0" smtClean="0"/>
              <a:t>РЭ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–  9 - 11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512" y="332656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 учебный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sz="1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11 классы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0" y="213285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ШЭ –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учащихся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853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9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97387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38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ШЭ Всероссийской олимпиады школьников 2015 -  </a:t>
            </a:r>
            <a:r>
              <a:rPr lang="ru-RU" dirty="0" smtClean="0"/>
              <a:t>2020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736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этап Всероссийской олимпиады школьников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– 11 классы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12" y="206084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МЭ –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человек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83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67027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51520" y="188913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участников, победителей и призеров МЭ Всероссийской олимпиады школьников 201</a:t>
            </a:r>
            <a:r>
              <a:rPr lang="en-US" dirty="0"/>
              <a:t>4 - </a:t>
            </a:r>
            <a:r>
              <a:rPr lang="ru-RU" dirty="0"/>
              <a:t> 20</a:t>
            </a:r>
            <a:r>
              <a:rPr lang="en-US" dirty="0"/>
              <a:t>20 </a:t>
            </a:r>
            <a:r>
              <a:rPr lang="ru-RU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3195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008279"/>
            <a:ext cx="8676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Количество победителей и призеров МЭ Всероссийской олимпиады школьников в г. Хабаровске  201</a:t>
            </a:r>
            <a:r>
              <a:rPr lang="en-US" dirty="0"/>
              <a:t>4 - 2</a:t>
            </a:r>
            <a:r>
              <a:rPr lang="ru-RU" dirty="0"/>
              <a:t>0</a:t>
            </a:r>
            <a:r>
              <a:rPr lang="en-US" dirty="0"/>
              <a:t>20</a:t>
            </a:r>
            <a:r>
              <a:rPr lang="ru-RU" dirty="0"/>
              <a:t>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2834072"/>
              </p:ext>
            </p:extLst>
          </p:nvPr>
        </p:nvGraphicFramePr>
        <p:xfrm>
          <a:off x="539552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30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-15190"/>
            <a:ext cx="88328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– 11 класс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988840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РЭ –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лицеистов 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от общего числа учащихся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13177</TotalTime>
  <Words>1062</Words>
  <Application>Microsoft Office PowerPoint</Application>
  <PresentationFormat>Экран (4:3)</PresentationFormat>
  <Paragraphs>388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1321</cp:revision>
  <dcterms:created xsi:type="dcterms:W3CDTF">2008-11-30T08:17:31Z</dcterms:created>
  <dcterms:modified xsi:type="dcterms:W3CDTF">2021-08-29T12:08:49Z</dcterms:modified>
</cp:coreProperties>
</file>