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56" r:id="rId2"/>
    <p:sldId id="257" r:id="rId3"/>
    <p:sldId id="258" r:id="rId4"/>
    <p:sldId id="263" r:id="rId5"/>
    <p:sldId id="371" r:id="rId6"/>
    <p:sldId id="358" r:id="rId7"/>
    <p:sldId id="361" r:id="rId8"/>
    <p:sldId id="372" r:id="rId9"/>
    <p:sldId id="359" r:id="rId10"/>
    <p:sldId id="355" r:id="rId11"/>
    <p:sldId id="356" r:id="rId12"/>
    <p:sldId id="269" r:id="rId13"/>
    <p:sldId id="327" r:id="rId14"/>
    <p:sldId id="273" r:id="rId15"/>
    <p:sldId id="370" r:id="rId16"/>
    <p:sldId id="373" r:id="rId17"/>
    <p:sldId id="374" r:id="rId18"/>
    <p:sldId id="366" r:id="rId19"/>
    <p:sldId id="277" r:id="rId20"/>
    <p:sldId id="367" r:id="rId21"/>
    <p:sldId id="340" r:id="rId22"/>
    <p:sldId id="369" r:id="rId23"/>
    <p:sldId id="321" r:id="rId24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8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578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578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3B816-AF02-48B1-8506-7606B6F553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7142E-492A-4907-A287-3B460C3190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D031A-225E-4799-96EE-C13EA0AC6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E038F-D5DD-4A7D-9943-DA7CB3AE78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44475"/>
            <a:ext cx="838835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7AF97-9D71-4115-869F-1168C988B0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7FF03-A2FB-4A29-93F5-C816D07B90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617F7-0DE2-4351-9590-C36C67E8F2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B6ECF-3783-4E2A-873B-1B3E1021A6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8CA5C-03E2-4F4B-B186-291A13A9AB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19057-E782-4A7B-AE94-6AE52F5F34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987EF-C711-4BC6-BB50-CD2FC2FA70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53CC0-F311-44EF-A3FD-3080B3A91D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BF801-3D87-4E8F-BC6B-CAFF0DE8DF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7475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47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fld id="{3FA5FD31-E47F-4A77-BFCE-DC309B5780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476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7476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69000">
              <a:srgbClr val="C4E4FE"/>
            </a:gs>
            <a:gs pos="84841">
              <a:srgbClr val="A8C6FC"/>
            </a:gs>
            <a:gs pos="6900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539750" y="692150"/>
            <a:ext cx="8135938" cy="439261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66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Итоги</a:t>
            </a:r>
            <a:r>
              <a:rPr lang="ru-RU" sz="6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6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учебной работы за </a:t>
            </a:r>
            <a:r>
              <a:rPr lang="ru-RU" sz="66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2020-2021 </a:t>
            </a:r>
            <a:r>
              <a:rPr lang="ru-RU" sz="66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6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учебный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B152FF-9E14-41F0-B6E0-8821BA10A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качества усвоения знаний и среднего балла  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10-х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классах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B5857C98-A97F-4CB1-A090-9DB2D859BA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5829762"/>
              </p:ext>
            </p:extLst>
          </p:nvPr>
        </p:nvGraphicFramePr>
        <p:xfrm>
          <a:off x="838200" y="1676400"/>
          <a:ext cx="8007352" cy="4093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3560">
                  <a:extLst>
                    <a:ext uri="{9D8B030D-6E8A-4147-A177-3AD203B41FA5}">
                      <a16:colId xmlns:a16="http://schemas.microsoft.com/office/drawing/2014/main" xmlns="" val="560500154"/>
                    </a:ext>
                  </a:extLst>
                </a:gridCol>
                <a:gridCol w="2430116">
                  <a:extLst>
                    <a:ext uri="{9D8B030D-6E8A-4147-A177-3AD203B41FA5}">
                      <a16:colId xmlns:a16="http://schemas.microsoft.com/office/drawing/2014/main" xmlns="" val="2490207953"/>
                    </a:ext>
                  </a:extLst>
                </a:gridCol>
                <a:gridCol w="2001838">
                  <a:extLst>
                    <a:ext uri="{9D8B030D-6E8A-4147-A177-3AD203B41FA5}">
                      <a16:colId xmlns:a16="http://schemas.microsoft.com/office/drawing/2014/main" xmlns="" val="729371679"/>
                    </a:ext>
                  </a:extLst>
                </a:gridCol>
                <a:gridCol w="2001838">
                  <a:extLst>
                    <a:ext uri="{9D8B030D-6E8A-4147-A177-3AD203B41FA5}">
                      <a16:colId xmlns:a16="http://schemas.microsoft.com/office/drawing/2014/main" xmlns="" val="1771841280"/>
                    </a:ext>
                  </a:extLst>
                </a:gridCol>
              </a:tblGrid>
              <a:tr h="671137">
                <a:tc>
                  <a:txBody>
                    <a:bodyPr/>
                    <a:lstStyle/>
                    <a:p>
                      <a:r>
                        <a:rPr lang="ru-RU" dirty="0"/>
                        <a:t>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Кл. руководитель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Ср. 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0506922"/>
                  </a:ext>
                </a:extLst>
              </a:tr>
              <a:tr h="12877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Дубинская И.А. 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18646239"/>
                  </a:ext>
                </a:extLst>
              </a:tr>
              <a:tr h="8467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10Б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Данилюк О.А.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96%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00987225"/>
                  </a:ext>
                </a:extLst>
              </a:tr>
              <a:tr h="12877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10В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Гончаренко Н.Н.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89%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73342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649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B152FF-9E14-41F0-B6E0-8821BA10A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качества усвоения знаний и среднего балла 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11-х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классах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B5857C98-A97F-4CB1-A090-9DB2D859BA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1062205"/>
              </p:ext>
            </p:extLst>
          </p:nvPr>
        </p:nvGraphicFramePr>
        <p:xfrm>
          <a:off x="838200" y="1676400"/>
          <a:ext cx="8007352" cy="4929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3520">
                  <a:extLst>
                    <a:ext uri="{9D8B030D-6E8A-4147-A177-3AD203B41FA5}">
                      <a16:colId xmlns:a16="http://schemas.microsoft.com/office/drawing/2014/main" xmlns="" val="560500154"/>
                    </a:ext>
                  </a:extLst>
                </a:gridCol>
                <a:gridCol w="2790156">
                  <a:extLst>
                    <a:ext uri="{9D8B030D-6E8A-4147-A177-3AD203B41FA5}">
                      <a16:colId xmlns:a16="http://schemas.microsoft.com/office/drawing/2014/main" xmlns="" val="2490207953"/>
                    </a:ext>
                  </a:extLst>
                </a:gridCol>
                <a:gridCol w="2001838">
                  <a:extLst>
                    <a:ext uri="{9D8B030D-6E8A-4147-A177-3AD203B41FA5}">
                      <a16:colId xmlns:a16="http://schemas.microsoft.com/office/drawing/2014/main" xmlns="" val="729371679"/>
                    </a:ext>
                  </a:extLst>
                </a:gridCol>
                <a:gridCol w="2001838">
                  <a:extLst>
                    <a:ext uri="{9D8B030D-6E8A-4147-A177-3AD203B41FA5}">
                      <a16:colId xmlns:a16="http://schemas.microsoft.com/office/drawing/2014/main" xmlns="" val="1771841280"/>
                    </a:ext>
                  </a:extLst>
                </a:gridCol>
              </a:tblGrid>
              <a:tr h="671137">
                <a:tc>
                  <a:txBody>
                    <a:bodyPr/>
                    <a:lstStyle/>
                    <a:p>
                      <a:r>
                        <a:rPr lang="ru-RU" dirty="0"/>
                        <a:t>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Кл. руководитель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Ср. 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0506922"/>
                  </a:ext>
                </a:extLst>
              </a:tr>
              <a:tr h="12877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11А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Шекера Г.В.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96%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18646239"/>
                  </a:ext>
                </a:extLst>
              </a:tr>
              <a:tr h="8467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11Б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Лысова И.И.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79%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00987225"/>
                  </a:ext>
                </a:extLst>
              </a:tr>
              <a:tr h="12877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11В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Подзорова Т.Е.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92%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73342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855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50825" y="188913"/>
            <a:ext cx="8431213" cy="590708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среднем показатели года по лицею следующие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z="4000" b="1" dirty="0"/>
          </a:p>
          <a:p>
            <a:pPr marL="0" indent="0">
              <a:buNone/>
            </a:pP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5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 </a:t>
            </a:r>
            <a:r>
              <a:rPr lang="ru-RU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качества</a:t>
            </a:r>
          </a:p>
          <a:p>
            <a:pPr marL="0" indent="0">
              <a:buNone/>
            </a:pP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4,5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балл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z="54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255699"/>
          </a:xfrm>
        </p:spPr>
        <p:txBody>
          <a:bodyPr/>
          <a:lstStyle/>
          <a:p>
            <a:r>
              <a:rPr lang="ru-RU" sz="3600" dirty="0"/>
              <a:t>       Лучшие показатели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196262" cy="5400600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10А      100% -   классный руководитель  Дубинская И.А. 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11А      96% -     классный руководитель Шекера Г.В.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10Б      96% -     классный руководитель Данилюк О.А.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9А     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96% -    классный руководитель  Голубева Л.И.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5А       96% -     классный руководитель  Мельник А.А.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6А       93%  - классный руководитель  Пышная Н.А.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5Б       92% - классный руководитель 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Фирстов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А.П.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8А       92% - классный руководитель 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Вихрянова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Е.Ю.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8Б       92% - классный руководитель Вдовина Е.В.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9Б        92% - классный руководитель 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Гольцман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М.Г.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11В      92% -    классный руководитель 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Подзорова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Т.Е.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buNone/>
            </a:pPr>
            <a:endParaRPr lang="ru-RU" sz="40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5613" y="260350"/>
            <a:ext cx="8226425" cy="58356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6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Итоговая </a:t>
            </a:r>
            <a:endParaRPr lang="ru-RU" sz="66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6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ru-RU" sz="6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аттестация</a:t>
            </a:r>
            <a:endParaRPr lang="ru-RU" sz="66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6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6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обучающихся </a:t>
            </a:r>
            <a:endParaRPr lang="ru-RU" sz="66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6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9-х классов</a:t>
            </a:r>
            <a:r>
              <a:rPr lang="ru-RU" sz="66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66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6600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2696"/>
            <a:ext cx="8007350" cy="5403304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2020-2021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учебном году  выпускники 9-х классов проходили собеседование по русскому языку, которое явилось допуском к государственной итоговой аттестации.   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Все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обучающиеся  получили зачет и были допущены к итоговой аттестации.</a:t>
            </a:r>
          </a:p>
          <a:p>
            <a:pPr indent="457200"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условиях пандемии по короновирусу итоговую аттестацию обучающиеся 9 классов в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проходили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двум обязательным предметам- математике и русскому языку.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8955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0488820"/>
              </p:ext>
            </p:extLst>
          </p:nvPr>
        </p:nvGraphicFramePr>
        <p:xfrm>
          <a:off x="838200" y="1905000"/>
          <a:ext cx="8007348" cy="4584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512">
                  <a:extLst>
                    <a:ext uri="{9D8B030D-6E8A-4147-A177-3AD203B41FA5}">
                      <a16:colId xmlns:a16="http://schemas.microsoft.com/office/drawing/2014/main" xmlns="" val="193568608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65315112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167900350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196467332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1378928662"/>
                    </a:ext>
                  </a:extLst>
                </a:gridCol>
                <a:gridCol w="2041300">
                  <a:extLst>
                    <a:ext uri="{9D8B030D-6E8A-4147-A177-3AD203B41FA5}">
                      <a16:colId xmlns:a16="http://schemas.microsoft.com/office/drawing/2014/main" xmlns="" val="6038378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Ср. балл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Ср. тестовый балл  (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33)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81891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9А </a:t>
                      </a:r>
                      <a:endParaRPr lang="ru-RU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4,8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30,15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18377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9Б </a:t>
                      </a:r>
                      <a:endParaRPr lang="ru-RU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4,6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28,8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94842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9В </a:t>
                      </a:r>
                      <a:endParaRPr lang="ru-RU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4,4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28,1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56232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1143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3200" b="1" i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32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3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3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3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4,6</a:t>
                      </a:r>
                      <a:endParaRPr lang="ru-RU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</a:t>
                      </a:r>
                      <a:endParaRPr lang="ru-RU" sz="3200" b="1" i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89980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955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1619655"/>
              </p:ext>
            </p:extLst>
          </p:nvPr>
        </p:nvGraphicFramePr>
        <p:xfrm>
          <a:off x="838200" y="1484784"/>
          <a:ext cx="8007348" cy="5040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512">
                  <a:extLst>
                    <a:ext uri="{9D8B030D-6E8A-4147-A177-3AD203B41FA5}">
                      <a16:colId xmlns:a16="http://schemas.microsoft.com/office/drawing/2014/main" xmlns="" val="193568608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65315112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167900350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196467332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1378928662"/>
                    </a:ext>
                  </a:extLst>
                </a:gridCol>
                <a:gridCol w="2041300">
                  <a:extLst>
                    <a:ext uri="{9D8B030D-6E8A-4147-A177-3AD203B41FA5}">
                      <a16:colId xmlns:a16="http://schemas.microsoft.com/office/drawing/2014/main" xmlns="" val="603837850"/>
                    </a:ext>
                  </a:extLst>
                </a:gridCol>
              </a:tblGrid>
              <a:tr h="73655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Ср. балл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Ср. тестовый балл  (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81891790"/>
                  </a:ext>
                </a:extLst>
              </a:tr>
              <a:tr h="11784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9А </a:t>
                      </a:r>
                      <a:endParaRPr lang="ru-RU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26,7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18377767"/>
                  </a:ext>
                </a:extLst>
              </a:tr>
              <a:tr h="11784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9Б </a:t>
                      </a:r>
                      <a:endParaRPr lang="ru-RU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22,4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94842091"/>
                  </a:ext>
                </a:extLst>
              </a:tr>
              <a:tr h="11784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9В </a:t>
                      </a:r>
                      <a:endParaRPr lang="ru-RU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23,6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56232621"/>
                  </a:ext>
                </a:extLst>
              </a:tr>
              <a:tr h="768574">
                <a:tc>
                  <a:txBody>
                    <a:bodyPr/>
                    <a:lstStyle/>
                    <a:p>
                      <a:pPr indent="-1143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3200" b="1" i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32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2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89980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034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/>
              <a:t>       Получили аттестат с отличием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1" y="1905000"/>
            <a:ext cx="3517776" cy="4764360"/>
          </a:xfrm>
        </p:spPr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400"/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Бессонов Евгений, 9А</a:t>
            </a:r>
            <a:endParaRPr lang="ru-RU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400"/>
              <a:buNone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Ванаков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Евгений, 9А</a:t>
            </a:r>
            <a:endParaRPr lang="ru-RU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400"/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Веремеев Всеволод, 9А</a:t>
            </a:r>
            <a:endParaRPr lang="ru-RU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400"/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Воронина Алёна, 9А</a:t>
            </a:r>
            <a:endParaRPr lang="ru-RU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400"/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Голяченко Дмитрий, 9А</a:t>
            </a:r>
            <a:endParaRPr lang="ru-RU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400"/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Григорьева Софья, 9А</a:t>
            </a:r>
            <a:endParaRPr lang="ru-RU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400"/>
              <a:buNone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Кизласова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Маргарита, 9А</a:t>
            </a:r>
            <a:endParaRPr lang="ru-RU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400"/>
              <a:buNone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Котляревская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Анна, 9А</a:t>
            </a:r>
            <a:endParaRPr lang="ru-RU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400"/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Кузнецов Роман, 9А</a:t>
            </a:r>
            <a:endParaRPr lang="ru-RU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400"/>
              <a:buNone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Лавринович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Кирилл, 9А </a:t>
            </a:r>
            <a:endParaRPr lang="ru-RU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400"/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Лозинская Дарья, 9А</a:t>
            </a:r>
            <a:endParaRPr lang="ru-RU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40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65574AC-04AE-4174-B3DF-6D2A41B2B9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5675" y="1905000"/>
            <a:ext cx="4079876" cy="4620344"/>
          </a:xfrm>
        </p:spPr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Clr>
                <a:srgbClr val="F49100"/>
              </a:buClr>
              <a:buSzPts val="1400"/>
              <a:buNone/>
            </a:pPr>
            <a:r>
              <a:rPr lang="ru-RU" sz="18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Лукашева Полина, 9А</a:t>
            </a:r>
            <a:endParaRPr lang="ru-RU" sz="1800" dirty="0">
              <a:solidFill>
                <a:prstClr val="black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Clr>
                <a:srgbClr val="F49100"/>
              </a:buClr>
              <a:buSzPts val="1400"/>
              <a:buNone/>
            </a:pPr>
            <a:r>
              <a:rPr lang="ru-RU" sz="18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Назарова Мария, 9А</a:t>
            </a:r>
            <a:endParaRPr lang="ru-RU" sz="1800" dirty="0">
              <a:solidFill>
                <a:prstClr val="black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Clr>
                <a:srgbClr val="F49100"/>
              </a:buClr>
              <a:buSzPts val="1400"/>
              <a:buNone/>
            </a:pPr>
            <a:r>
              <a:rPr lang="ru-RU" sz="18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Уварова Ирина, 9А</a:t>
            </a:r>
            <a:endParaRPr lang="ru-RU" sz="1800" dirty="0">
              <a:solidFill>
                <a:prstClr val="black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Clr>
                <a:srgbClr val="F49100"/>
              </a:buClr>
              <a:buSzPts val="1400"/>
              <a:buNone/>
            </a:pPr>
            <a:r>
              <a:rPr lang="ru-RU" sz="1800" dirty="0" err="1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Федореева</a:t>
            </a:r>
            <a:r>
              <a:rPr lang="ru-RU" sz="18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Олеся, 9А</a:t>
            </a:r>
            <a:endParaRPr lang="ru-RU" sz="1800" dirty="0">
              <a:solidFill>
                <a:prstClr val="black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Clr>
                <a:srgbClr val="F49100"/>
              </a:buClr>
              <a:buSzPts val="1400"/>
              <a:buNone/>
            </a:pPr>
            <a:r>
              <a:rPr lang="ru-RU" sz="18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Цой Владимир, 9А</a:t>
            </a:r>
            <a:endParaRPr lang="ru-RU" sz="1800" dirty="0">
              <a:solidFill>
                <a:prstClr val="black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Clr>
                <a:srgbClr val="F49100"/>
              </a:buClr>
              <a:buSzPts val="1400"/>
              <a:buNone/>
            </a:pPr>
            <a:r>
              <a:rPr lang="ru-RU" sz="1800" dirty="0" err="1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Альбертовская</a:t>
            </a:r>
            <a:r>
              <a:rPr lang="ru-RU" sz="18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Ирина, 9Б</a:t>
            </a:r>
            <a:endParaRPr lang="ru-RU" sz="1800" dirty="0">
              <a:solidFill>
                <a:prstClr val="black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Clr>
                <a:srgbClr val="F49100"/>
              </a:buClr>
              <a:buSzPts val="1400"/>
              <a:buNone/>
            </a:pPr>
            <a:r>
              <a:rPr lang="ru-RU" sz="18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Егорова Мария, 9Б</a:t>
            </a:r>
            <a:endParaRPr lang="ru-RU" sz="1800" dirty="0">
              <a:solidFill>
                <a:prstClr val="black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Clr>
                <a:srgbClr val="F49100"/>
              </a:buClr>
              <a:buSzPts val="1400"/>
              <a:buNone/>
            </a:pPr>
            <a:r>
              <a:rPr lang="ru-RU" sz="1800" dirty="0" err="1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Констандогло</a:t>
            </a:r>
            <a:r>
              <a:rPr lang="ru-RU" sz="18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Мария, 9Б</a:t>
            </a:r>
            <a:endParaRPr lang="ru-RU" sz="1800" dirty="0">
              <a:solidFill>
                <a:prstClr val="black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Clr>
                <a:srgbClr val="F49100"/>
              </a:buClr>
              <a:buSzPts val="1400"/>
              <a:buNone/>
            </a:pPr>
            <a:r>
              <a:rPr lang="ru-RU" sz="1800" dirty="0" err="1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Холодкова</a:t>
            </a:r>
            <a:r>
              <a:rPr lang="ru-RU" sz="18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Алина, 9Б</a:t>
            </a:r>
            <a:endParaRPr lang="ru-RU" sz="1800" dirty="0">
              <a:solidFill>
                <a:prstClr val="black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Clr>
                <a:srgbClr val="F49100"/>
              </a:buClr>
              <a:buSzPts val="1400"/>
              <a:buNone/>
            </a:pPr>
            <a:r>
              <a:rPr lang="ru-RU" sz="1800" dirty="0" err="1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</a:t>
            </a:r>
            <a:r>
              <a:rPr lang="ru-RU" sz="18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Екатерина, 9В</a:t>
            </a:r>
            <a:endParaRPr lang="ru-RU" sz="1800" dirty="0">
              <a:solidFill>
                <a:prstClr val="black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60481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5613" y="1125538"/>
            <a:ext cx="8226425" cy="497046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ru-RU" sz="4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итоговой аттестации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11-х классов</a:t>
            </a:r>
          </a:p>
          <a:p>
            <a:pPr algn="ctr" eaLnBrk="1" hangingPunct="1">
              <a:defRPr/>
            </a:pPr>
            <a:endParaRPr lang="ru-RU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95288" y="260350"/>
            <a:ext cx="8370887" cy="6264275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dirty="0"/>
              <a:t>В </a:t>
            </a:r>
            <a:r>
              <a:rPr lang="ru-RU" sz="4800" dirty="0" smtClean="0"/>
              <a:t>2020-2021 </a:t>
            </a:r>
            <a:r>
              <a:rPr lang="ru-RU" sz="4800" dirty="0"/>
              <a:t>учебном году </a:t>
            </a:r>
            <a:r>
              <a:rPr lang="ru-RU" sz="4000" dirty="0"/>
              <a:t>лицей работал в режиме 6-дневной недели.</a:t>
            </a:r>
          </a:p>
          <a:p>
            <a:pPr eaLnBrk="1" hangingPunct="1">
              <a:defRPr/>
            </a:pPr>
            <a:r>
              <a:rPr lang="ru-RU" sz="4800" dirty="0"/>
              <a:t> </a:t>
            </a:r>
            <a:r>
              <a:rPr lang="ru-RU" sz="4400" dirty="0"/>
              <a:t>В </a:t>
            </a:r>
            <a:r>
              <a:rPr lang="ru-RU" sz="4400" dirty="0" smtClean="0"/>
              <a:t>основной </a:t>
            </a:r>
            <a:r>
              <a:rPr lang="ru-RU" sz="4400" dirty="0"/>
              <a:t>и средней школе занимались </a:t>
            </a:r>
            <a:r>
              <a:rPr lang="ru-RU" sz="4400" b="1" i="1" dirty="0">
                <a:solidFill>
                  <a:srgbClr val="002060"/>
                </a:solidFill>
              </a:rPr>
              <a:t>19 </a:t>
            </a:r>
            <a:r>
              <a:rPr lang="ru-RU" sz="4400" dirty="0"/>
              <a:t>классов, в которых на конец   учебного года обучались </a:t>
            </a:r>
            <a:r>
              <a:rPr lang="ru-RU" sz="4400" b="1" i="1" dirty="0" smtClean="0">
                <a:solidFill>
                  <a:srgbClr val="002060"/>
                </a:solidFill>
              </a:rPr>
              <a:t>487</a:t>
            </a:r>
            <a:r>
              <a:rPr lang="ru-RU" sz="4400" dirty="0" smtClean="0">
                <a:solidFill>
                  <a:srgbClr val="002060"/>
                </a:solidFill>
              </a:rPr>
              <a:t> </a:t>
            </a:r>
            <a:r>
              <a:rPr lang="ru-RU" sz="4400" dirty="0" smtClean="0"/>
              <a:t>человек.</a:t>
            </a:r>
            <a:endParaRPr lang="ru-RU" sz="4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D0AAD02B-0587-4493-ABE6-BBCFABE22B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7282942"/>
              </p:ext>
            </p:extLst>
          </p:nvPr>
        </p:nvGraphicFramePr>
        <p:xfrm>
          <a:off x="539552" y="139803"/>
          <a:ext cx="8064896" cy="6545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1166">
                  <a:extLst>
                    <a:ext uri="{9D8B030D-6E8A-4147-A177-3AD203B41FA5}">
                      <a16:colId xmlns:a16="http://schemas.microsoft.com/office/drawing/2014/main" xmlns="" val="3570252962"/>
                    </a:ext>
                  </a:extLst>
                </a:gridCol>
                <a:gridCol w="3483730">
                  <a:extLst>
                    <a:ext uri="{9D8B030D-6E8A-4147-A177-3AD203B41FA5}">
                      <a16:colId xmlns:a16="http://schemas.microsoft.com/office/drawing/2014/main" xmlns="" val="4799837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тестовый балл</a:t>
                      </a:r>
                    </a:p>
                    <a:p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21017548"/>
                  </a:ext>
                </a:extLst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Математика (проф.)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73,6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837049389"/>
                  </a:ext>
                </a:extLst>
              </a:tr>
              <a:tr h="550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Русский  язык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85,6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781261348"/>
                  </a:ext>
                </a:extLst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История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56,3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755603034"/>
                  </a:ext>
                </a:extLst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Обществознание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73,1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681627342"/>
                  </a:ext>
                </a:extLst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Физика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70,4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732120577"/>
                  </a:ext>
                </a:extLst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Химия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560547632"/>
                  </a:ext>
                </a:extLst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Биология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68,5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715335455"/>
                  </a:ext>
                </a:extLst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Информатика и ИКТ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81,3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898484386"/>
                  </a:ext>
                </a:extLst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Английский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язык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87,4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75985169"/>
                  </a:ext>
                </a:extLst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География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534683315"/>
                  </a:ext>
                </a:extLst>
              </a:tr>
              <a:tr h="6208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9058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67996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969947"/>
          </a:xfrm>
        </p:spPr>
        <p:txBody>
          <a:bodyPr/>
          <a:lstStyle/>
          <a:p>
            <a:pPr algn="ctr"/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u="sng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u="sng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Выпускники, получившие  95 – 100 баллов по результатам ЕГЭ</a:t>
            </a:r>
            <a:r>
              <a:rPr lang="ru-RU" dirty="0"/>
              <a:t/>
            </a:r>
            <a:br>
              <a:rPr lang="ru-RU" dirty="0"/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11625229"/>
              </p:ext>
            </p:extLst>
          </p:nvPr>
        </p:nvGraphicFramePr>
        <p:xfrm>
          <a:off x="323528" y="1500175"/>
          <a:ext cx="8522023" cy="6722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848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448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6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ФИ выпускника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Балл по ЕГЭ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Жукова Елена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Русский  язык 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Киселёва Екатерина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Русский  язык 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6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Симчук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Назар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i="0" u="none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i="0" u="none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Хлуднева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Екатерина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Русский  язык 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Мамугин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Дмитрий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Информатика 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67321082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Лосев Матвей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97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Английский язык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6258778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Киселева Екатерина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97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Обществознание 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32902100"/>
                  </a:ext>
                </a:extLst>
              </a:tr>
              <a:tr h="3459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Мамугин Дмитрий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Русский  язык 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Жариков Данила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Русский  язык 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Татанов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Семён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Русский  язык 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90408606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Козырев  Даниил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Физика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88239019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Саладин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Валентин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Физика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23159565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Ветров Егор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Информатика 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21028073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Звода Полина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Информатика 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40680543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Какраев Максим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Информатика 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16312125"/>
                  </a:ext>
                </a:extLst>
              </a:tr>
              <a:tr h="396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Симчук Назар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Информатика 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67781025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Тучин Артём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Информатика 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29285605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Калугин Артём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Английский язык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4282049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/>
              <a:t>       Получили золотые медали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98450" y="1905000"/>
            <a:ext cx="4467226" cy="4191000"/>
          </a:xfrm>
        </p:spPr>
        <p:txBody>
          <a:bodyPr/>
          <a:lstStyle/>
          <a:p>
            <a:pPr marL="0" lvl="0" indent="0">
              <a:spcAft>
                <a:spcPts val="0"/>
              </a:spcAft>
              <a:buSzPts val="1400"/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Бондаренко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Анастасия, 11А </a:t>
            </a:r>
            <a:endParaRPr lang="ru-RU" dirty="0">
              <a:solidFill>
                <a:srgbClr val="000000"/>
              </a:solidFill>
              <a:effectLst/>
            </a:endParaRPr>
          </a:p>
          <a:p>
            <a:pPr marL="0" lvl="0" indent="0">
              <a:spcAft>
                <a:spcPts val="0"/>
              </a:spcAft>
              <a:buSzPts val="1400"/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Ветров Егор, 11А  </a:t>
            </a:r>
            <a:endParaRPr lang="ru-RU" dirty="0">
              <a:solidFill>
                <a:srgbClr val="000000"/>
              </a:solidFill>
              <a:effectLst/>
            </a:endParaRPr>
          </a:p>
          <a:p>
            <a:pPr marL="0" lvl="0" indent="0">
              <a:spcAft>
                <a:spcPts val="0"/>
              </a:spcAft>
              <a:buSzPts val="1400"/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Горобец Максим, 11А  </a:t>
            </a:r>
            <a:endParaRPr lang="ru-RU" dirty="0">
              <a:solidFill>
                <a:srgbClr val="000000"/>
              </a:solidFill>
              <a:effectLst/>
            </a:endParaRPr>
          </a:p>
          <a:p>
            <a:pPr marL="0" lvl="0" indent="0">
              <a:spcAft>
                <a:spcPts val="0"/>
              </a:spcAft>
              <a:buSzPts val="1400"/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Козырев  Даниил , 11А</a:t>
            </a:r>
            <a:endParaRPr lang="ru-RU" dirty="0">
              <a:solidFill>
                <a:srgbClr val="000000"/>
              </a:solidFill>
              <a:effectLst/>
            </a:endParaRPr>
          </a:p>
          <a:p>
            <a:pPr marL="0" lvl="0" indent="0">
              <a:spcAft>
                <a:spcPts val="0"/>
              </a:spcAft>
              <a:buSzPts val="1400"/>
              <a:buNone/>
            </a:pP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Мамугин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Дмитрий, 11А  </a:t>
            </a:r>
            <a:endParaRPr lang="ru-RU" dirty="0">
              <a:solidFill>
                <a:srgbClr val="000000"/>
              </a:solidFill>
              <a:effectLst/>
            </a:endParaRPr>
          </a:p>
          <a:p>
            <a:pPr marL="0" lvl="0" indent="0">
              <a:spcAft>
                <a:spcPts val="0"/>
              </a:spcAft>
              <a:buSzPts val="1400"/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Мохов Леонид, 11А  </a:t>
            </a:r>
            <a:endParaRPr lang="ru-RU" dirty="0">
              <a:solidFill>
                <a:srgbClr val="000000"/>
              </a:solidFill>
              <a:effectLst/>
            </a:endParaRPr>
          </a:p>
          <a:p>
            <a:pPr marL="0" lvl="0" indent="0">
              <a:spcAft>
                <a:spcPts val="0"/>
              </a:spcAft>
              <a:buSzPts val="1400"/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Тучин Артём, 11А  </a:t>
            </a:r>
            <a:endParaRPr lang="ru-RU" dirty="0">
              <a:solidFill>
                <a:srgbClr val="000000"/>
              </a:solidFill>
              <a:effectLst/>
            </a:endParaRPr>
          </a:p>
          <a:p>
            <a:pPr marL="0" lvl="0" indent="0">
              <a:spcAft>
                <a:spcPts val="0"/>
              </a:spcAft>
              <a:buSzPts val="1400"/>
              <a:buNone/>
            </a:pP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Хлуднева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Екатерина, 11А   </a:t>
            </a:r>
            <a:endParaRPr lang="ru-RU" dirty="0">
              <a:solidFill>
                <a:srgbClr val="000000"/>
              </a:solidFill>
              <a:effectLst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40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65574AC-04AE-4174-B3DF-6D2A41B2B9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5676" y="1905000"/>
            <a:ext cx="4079875" cy="4191000"/>
          </a:xfrm>
        </p:spPr>
        <p:txBody>
          <a:bodyPr/>
          <a:lstStyle/>
          <a:p>
            <a:pPr marL="0" lvl="0" indent="0">
              <a:spcAft>
                <a:spcPts val="0"/>
              </a:spcAft>
              <a:buClr>
                <a:srgbClr val="F49100"/>
              </a:buClr>
              <a:buSzPts val="1400"/>
              <a:buNone/>
            </a:pPr>
            <a:r>
              <a:rPr lang="ru-RU" dirty="0">
                <a:effectLst/>
                <a:latin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Шаблыко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Мария, 11А  </a:t>
            </a:r>
            <a:endParaRPr lang="ru-RU" dirty="0">
              <a:solidFill>
                <a:srgbClr val="000000"/>
              </a:solidFill>
              <a:effectLst/>
            </a:endParaRPr>
          </a:p>
          <a:p>
            <a:pPr marL="0" lvl="0" indent="0">
              <a:spcAft>
                <a:spcPts val="0"/>
              </a:spcAft>
              <a:buClr>
                <a:srgbClr val="F49100"/>
              </a:buClr>
              <a:buSzPts val="1400"/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Жукова Елена, 11Б</a:t>
            </a:r>
            <a:endParaRPr lang="ru-RU" dirty="0">
              <a:solidFill>
                <a:srgbClr val="000000"/>
              </a:solidFill>
              <a:effectLst/>
            </a:endParaRPr>
          </a:p>
          <a:p>
            <a:pPr marL="0" lvl="0" indent="0">
              <a:spcAft>
                <a:spcPts val="0"/>
              </a:spcAft>
              <a:buClr>
                <a:srgbClr val="F49100"/>
              </a:buClr>
              <a:buSzPts val="1400"/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Лёвкина Анна, 11Б </a:t>
            </a:r>
            <a:endParaRPr lang="ru-RU" dirty="0">
              <a:solidFill>
                <a:srgbClr val="000000"/>
              </a:solidFill>
              <a:effectLst/>
            </a:endParaRPr>
          </a:p>
          <a:p>
            <a:pPr marL="0" lvl="0" indent="0">
              <a:spcAft>
                <a:spcPts val="0"/>
              </a:spcAft>
              <a:buClr>
                <a:srgbClr val="F49100"/>
              </a:buClr>
              <a:buSzPts val="1400"/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Охотник Александр, 11Б </a:t>
            </a:r>
            <a:endParaRPr lang="ru-RU" dirty="0">
              <a:solidFill>
                <a:srgbClr val="000000"/>
              </a:solidFill>
              <a:effectLst/>
            </a:endParaRPr>
          </a:p>
          <a:p>
            <a:pPr marL="0" lvl="0" indent="0">
              <a:spcAft>
                <a:spcPts val="0"/>
              </a:spcAft>
              <a:buClr>
                <a:srgbClr val="F49100"/>
              </a:buClr>
              <a:buSzPts val="1400"/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Гришин Егор,11В</a:t>
            </a:r>
            <a:endParaRPr lang="ru-RU" dirty="0">
              <a:solidFill>
                <a:srgbClr val="000000"/>
              </a:solidFill>
              <a:effectLst/>
            </a:endParaRPr>
          </a:p>
          <a:p>
            <a:pPr marL="0" lvl="0" indent="0">
              <a:spcAft>
                <a:spcPts val="0"/>
              </a:spcAft>
              <a:buClr>
                <a:srgbClr val="F49100"/>
              </a:buClr>
              <a:buSzPts val="1400"/>
              <a:buNone/>
            </a:pP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Татанов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Семён,11В </a:t>
            </a:r>
            <a:endParaRPr lang="ru-RU" dirty="0">
              <a:solidFill>
                <a:srgbClr val="000000"/>
              </a:solidFill>
              <a:effectLst/>
            </a:endParaRPr>
          </a:p>
          <a:p>
            <a:pPr marL="0" lvl="0" indent="0">
              <a:spcAft>
                <a:spcPts val="0"/>
              </a:spcAft>
              <a:buClr>
                <a:srgbClr val="F49100"/>
              </a:buClr>
              <a:buSzPts val="1400"/>
              <a:buNone/>
            </a:pP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Тряпша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Елизавета,11В </a:t>
            </a:r>
            <a:endParaRPr lang="ru-RU" dirty="0">
              <a:solidFill>
                <a:srgbClr val="000000"/>
              </a:solidFill>
              <a:effectLst/>
            </a:endParaRPr>
          </a:p>
          <a:p>
            <a:pPr marL="0" lvl="0" indent="0">
              <a:spcAft>
                <a:spcPts val="0"/>
              </a:spcAft>
              <a:buClr>
                <a:srgbClr val="F49100"/>
              </a:buClr>
              <a:buSzPts val="1400"/>
              <a:buNone/>
            </a:pP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Шильке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Алиса,11В </a:t>
            </a:r>
            <a:endParaRPr lang="ru-RU" dirty="0">
              <a:solidFill>
                <a:srgbClr val="000000"/>
              </a:solidFill>
              <a:effectLst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60341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Трудоустройство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выпускников</a:t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6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9" name="Rectangle 3"/>
          <p:cNvSpPr>
            <a:spLocks noGrp="1" noRot="1" noChangeArrowheads="1"/>
          </p:cNvSpPr>
          <p:nvPr>
            <p:ph sz="half" idx="1"/>
          </p:nvPr>
        </p:nvSpPr>
        <p:spPr>
          <a:xfrm>
            <a:off x="251520" y="1905000"/>
            <a:ext cx="4514155" cy="4191000"/>
          </a:xfrm>
          <a:noFill/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Москва  -  20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Санкт-Петербург –                  28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Владивосток ДВФУ-                   </a:t>
            </a:r>
            <a:r>
              <a:rPr lang="ru-RU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Красноярск  -       1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Ульяновск   -1</a:t>
            </a:r>
            <a:endParaRPr lang="ru-RU" sz="3200" dirty="0"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2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2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2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Хабаровск: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ДВГУПС  - 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ТОГУ        -   3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РАНХиГС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3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пределами РФ - 3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68313" y="188913"/>
            <a:ext cx="8424862" cy="64087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основной школе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 классов,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346 обучающихся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8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307 учеников 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закончили учебный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 без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троек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(из них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 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«отлично»)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составляет </a:t>
            </a:r>
            <a:r>
              <a:rPr lang="ru-RU" sz="48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89% </a:t>
            </a:r>
            <a:endParaRPr lang="ru-RU" sz="4800" b="1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числа учащихся 5-9 классов.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57158" y="476250"/>
            <a:ext cx="8283605" cy="6121400"/>
          </a:xfrm>
        </p:spPr>
        <p:txBody>
          <a:bodyPr/>
          <a:lstStyle/>
          <a:p>
            <a:pPr marL="177800" indent="-177800" eaLnBrk="1" hangingPunct="1">
              <a:buFont typeface="Wingdings" pitchFamily="2" charset="2"/>
              <a:buNone/>
              <a:defRPr/>
            </a:pPr>
            <a:r>
              <a:rPr lang="ru-RU" sz="4800" dirty="0"/>
              <a:t>В 10 – 11 классах </a:t>
            </a:r>
          </a:p>
          <a:p>
            <a:pPr marL="177800" indent="-177800" eaLnBrk="1" hangingPunct="1">
              <a:buFont typeface="Wingdings" pitchFamily="2" charset="2"/>
              <a:buNone/>
              <a:defRPr/>
            </a:pPr>
            <a:r>
              <a:rPr lang="ru-RU" sz="4800" dirty="0"/>
              <a:t>обучались </a:t>
            </a:r>
            <a:r>
              <a:rPr lang="ru-RU" sz="4800" b="1" i="1" dirty="0" smtClean="0">
                <a:solidFill>
                  <a:srgbClr val="002060"/>
                </a:solidFill>
              </a:rPr>
              <a:t>141</a:t>
            </a:r>
            <a:r>
              <a:rPr lang="ru-RU" sz="4800" dirty="0" smtClean="0">
                <a:solidFill>
                  <a:srgbClr val="002060"/>
                </a:solidFill>
              </a:rPr>
              <a:t> </a:t>
            </a:r>
            <a:r>
              <a:rPr lang="ru-RU" sz="4800" dirty="0" smtClean="0"/>
              <a:t>учащийся</a:t>
            </a:r>
            <a:r>
              <a:rPr lang="ru-RU" sz="4800" dirty="0"/>
              <a:t>.  </a:t>
            </a:r>
          </a:p>
          <a:p>
            <a:pPr marL="177800" indent="-177800" eaLnBrk="1" hangingPunct="1">
              <a:buFont typeface="Wingdings" pitchFamily="2" charset="2"/>
              <a:buNone/>
              <a:defRPr/>
            </a:pPr>
            <a:r>
              <a:rPr lang="ru-RU" sz="4800" b="1" i="1" dirty="0" smtClean="0">
                <a:solidFill>
                  <a:srgbClr val="002060"/>
                </a:solidFill>
              </a:rPr>
              <a:t>129</a:t>
            </a:r>
            <a:r>
              <a:rPr lang="ru-RU" sz="4800" dirty="0" smtClean="0">
                <a:solidFill>
                  <a:srgbClr val="002060"/>
                </a:solidFill>
              </a:rPr>
              <a:t> </a:t>
            </a:r>
            <a:r>
              <a:rPr lang="ru-RU" sz="4800" dirty="0"/>
              <a:t>закончили учебный год</a:t>
            </a:r>
          </a:p>
          <a:p>
            <a:pPr marL="177800" indent="-177800" eaLnBrk="1" hangingPunct="1">
              <a:buFont typeface="Wingdings" pitchFamily="2" charset="2"/>
              <a:buNone/>
              <a:defRPr/>
            </a:pPr>
            <a:r>
              <a:rPr lang="ru-RU" sz="4800" dirty="0"/>
              <a:t>без троек.</a:t>
            </a:r>
          </a:p>
          <a:p>
            <a:pPr marL="177800" indent="-177800" eaLnBrk="1" hangingPunct="1">
              <a:buFont typeface="Wingdings" pitchFamily="2" charset="2"/>
              <a:buNone/>
              <a:defRPr/>
            </a:pPr>
            <a:r>
              <a:rPr lang="ru-RU" sz="4800" dirty="0"/>
              <a:t>Это составляет </a:t>
            </a:r>
            <a:r>
              <a:rPr lang="ru-RU" sz="4800" b="1" i="1" dirty="0" smtClean="0">
                <a:solidFill>
                  <a:srgbClr val="002060"/>
                </a:solidFill>
              </a:rPr>
              <a:t>92% </a:t>
            </a:r>
            <a:r>
              <a:rPr lang="ru-RU" sz="4800" dirty="0"/>
              <a:t>от числа  учащихся.</a:t>
            </a:r>
          </a:p>
        </p:txBody>
      </p:sp>
      <mc:AlternateContent xmlns:mc="http://schemas.openxmlformats.org/markup-compatibility/2006">
        <mc:Choice xmlns="" xmlns:pslz="http://schemas.microsoft.com/office/powerpoint/2016/slidezoom" Requires="pslz">
          <p:graphicFrame>
            <p:nvGraphicFramePr>
              <p:cNvPr id="3" name="Ссылка на слайд 2">
                <a:extLst>
                  <a:ext uri="{FF2B5EF4-FFF2-40B4-BE49-F238E27FC236}">
                    <a16:creationId xmlns:a16="http://schemas.microsoft.com/office/drawing/2014/main" id="{54E2F070-BFC3-4784-B8A8-C0D0C1C48F3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6306085"/>
                  </p:ext>
                </p:extLst>
              </p:nvPr>
            </p:nvGraphicFramePr>
            <p:xfrm>
              <a:off x="-2757196" y="2828342"/>
              <a:ext cx="2286000" cy="1714500"/>
            </p:xfrm>
            <a:graphic>
              <a:graphicData uri="http://schemas.microsoft.com/office/powerpoint/2016/slidezoom">
                <pslz:sldZm>
                  <pslz:sldZmObj sldId="324" cId="0">
                    <pslz:zmPr id="{29E70CC3-5B83-40CA-9E73-A6A79F04D72A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" name="Ссылка на слайд 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xmlns="" id="{54E2F070-BFC3-4784-B8A8-C0D0C1C48F3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2757196" y="2828342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srgbClr val="1740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качества усвоения знаний и среднего балла в 5-х классах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418562"/>
              </p:ext>
            </p:extLst>
          </p:nvPr>
        </p:nvGraphicFramePr>
        <p:xfrm>
          <a:off x="838200" y="1905000"/>
          <a:ext cx="8007352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512">
                  <a:extLst>
                    <a:ext uri="{9D8B030D-6E8A-4147-A177-3AD203B41FA5}">
                      <a16:colId xmlns:a16="http://schemas.microsoft.com/office/drawing/2014/main" xmlns="" val="1747814339"/>
                    </a:ext>
                  </a:extLst>
                </a:gridCol>
                <a:gridCol w="2862164">
                  <a:extLst>
                    <a:ext uri="{9D8B030D-6E8A-4147-A177-3AD203B41FA5}">
                      <a16:colId xmlns:a16="http://schemas.microsoft.com/office/drawing/2014/main" xmlns="" val="3786158512"/>
                    </a:ext>
                  </a:extLst>
                </a:gridCol>
                <a:gridCol w="2001838">
                  <a:extLst>
                    <a:ext uri="{9D8B030D-6E8A-4147-A177-3AD203B41FA5}">
                      <a16:colId xmlns:a16="http://schemas.microsoft.com/office/drawing/2014/main" xmlns="" val="1594277937"/>
                    </a:ext>
                  </a:extLst>
                </a:gridCol>
                <a:gridCol w="2001838">
                  <a:extLst>
                    <a:ext uri="{9D8B030D-6E8A-4147-A177-3AD203B41FA5}">
                      <a16:colId xmlns:a16="http://schemas.microsoft.com/office/drawing/2014/main" xmlns="" val="6303794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Класс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Кл. руководитель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Ср. 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34336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5А</a:t>
                      </a:r>
                    </a:p>
                    <a:p>
                      <a:endParaRPr lang="ru-RU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Фирстов</a:t>
                      </a:r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А.П.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96%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0351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5Б</a:t>
                      </a:r>
                    </a:p>
                    <a:p>
                      <a:endParaRPr lang="ru-RU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Мельник А.А.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92%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3665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525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B152FF-9E14-41F0-B6E0-8821BA10A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качества усвоения знаний и среднего балла 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6-х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классах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B5857C98-A97F-4CB1-A090-9DB2D859BA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9403530"/>
              </p:ext>
            </p:extLst>
          </p:nvPr>
        </p:nvGraphicFramePr>
        <p:xfrm>
          <a:off x="377823" y="1556792"/>
          <a:ext cx="8543927" cy="4784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857">
                  <a:extLst>
                    <a:ext uri="{9D8B030D-6E8A-4147-A177-3AD203B41FA5}">
                      <a16:colId xmlns:a16="http://schemas.microsoft.com/office/drawing/2014/main" xmlns="" val="560500154"/>
                    </a:ext>
                  </a:extLst>
                </a:gridCol>
                <a:gridCol w="2958106">
                  <a:extLst>
                    <a:ext uri="{9D8B030D-6E8A-4147-A177-3AD203B41FA5}">
                      <a16:colId xmlns:a16="http://schemas.microsoft.com/office/drawing/2014/main" xmlns="" val="2490207953"/>
                    </a:ext>
                  </a:extLst>
                </a:gridCol>
                <a:gridCol w="2135982">
                  <a:extLst>
                    <a:ext uri="{9D8B030D-6E8A-4147-A177-3AD203B41FA5}">
                      <a16:colId xmlns:a16="http://schemas.microsoft.com/office/drawing/2014/main" xmlns="" val="729371679"/>
                    </a:ext>
                  </a:extLst>
                </a:gridCol>
                <a:gridCol w="2135982">
                  <a:extLst>
                    <a:ext uri="{9D8B030D-6E8A-4147-A177-3AD203B41FA5}">
                      <a16:colId xmlns:a16="http://schemas.microsoft.com/office/drawing/2014/main" xmlns="" val="1771841280"/>
                    </a:ext>
                  </a:extLst>
                </a:gridCol>
              </a:tblGrid>
              <a:tr h="1056131">
                <a:tc>
                  <a:txBody>
                    <a:bodyPr/>
                    <a:lstStyle/>
                    <a:p>
                      <a:r>
                        <a:rPr lang="ru-RU" dirty="0"/>
                        <a:t>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Кл. руководитель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Ср. 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0506922"/>
                  </a:ext>
                </a:extLst>
              </a:tr>
              <a:tr h="9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6А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Пышная Н.А</a:t>
                      </a: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93%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18646239"/>
                  </a:ext>
                </a:extLst>
              </a:tr>
              <a:tr h="10557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6Б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Василенко Е.Г.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94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6В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Мирошниченко</a:t>
                      </a:r>
                      <a:r>
                        <a:rPr lang="ru-RU" sz="3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С.Н.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83%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00987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257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B152FF-9E14-41F0-B6E0-8821BA10A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качества усвоения знаний и среднего балла в 7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-х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классах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B5857C98-A97F-4CB1-A090-9DB2D859BA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5891945"/>
              </p:ext>
            </p:extLst>
          </p:nvPr>
        </p:nvGraphicFramePr>
        <p:xfrm>
          <a:off x="838200" y="1676400"/>
          <a:ext cx="8007352" cy="4321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512">
                  <a:extLst>
                    <a:ext uri="{9D8B030D-6E8A-4147-A177-3AD203B41FA5}">
                      <a16:colId xmlns:a16="http://schemas.microsoft.com/office/drawing/2014/main" xmlns="" val="560500154"/>
                    </a:ext>
                  </a:extLst>
                </a:gridCol>
                <a:gridCol w="2862164">
                  <a:extLst>
                    <a:ext uri="{9D8B030D-6E8A-4147-A177-3AD203B41FA5}">
                      <a16:colId xmlns:a16="http://schemas.microsoft.com/office/drawing/2014/main" xmlns="" val="2490207953"/>
                    </a:ext>
                  </a:extLst>
                </a:gridCol>
                <a:gridCol w="2001838">
                  <a:extLst>
                    <a:ext uri="{9D8B030D-6E8A-4147-A177-3AD203B41FA5}">
                      <a16:colId xmlns:a16="http://schemas.microsoft.com/office/drawing/2014/main" xmlns="" val="729371679"/>
                    </a:ext>
                  </a:extLst>
                </a:gridCol>
                <a:gridCol w="2001838">
                  <a:extLst>
                    <a:ext uri="{9D8B030D-6E8A-4147-A177-3AD203B41FA5}">
                      <a16:colId xmlns:a16="http://schemas.microsoft.com/office/drawing/2014/main" xmlns="" val="1771841280"/>
                    </a:ext>
                  </a:extLst>
                </a:gridCol>
              </a:tblGrid>
              <a:tr h="1432047">
                <a:tc>
                  <a:txBody>
                    <a:bodyPr/>
                    <a:lstStyle/>
                    <a:p>
                      <a:r>
                        <a:rPr lang="ru-RU" dirty="0"/>
                        <a:t>Класс</a:t>
                      </a:r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Кл. руководитель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Ср. 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0506922"/>
                  </a:ext>
                </a:extLst>
              </a:tr>
              <a:tr h="1400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Короткова Е.В.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77%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18646239"/>
                  </a:ext>
                </a:extLst>
              </a:tr>
              <a:tr h="1488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Тарабанько Е.В.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81%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00987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453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srgbClr val="1740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качества усвоения знаний и среднего балла в </a:t>
            </a:r>
            <a:r>
              <a:rPr lang="ru-RU" sz="3200" dirty="0" smtClean="0">
                <a:solidFill>
                  <a:srgbClr val="1740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8-х </a:t>
            </a:r>
            <a:r>
              <a:rPr lang="ru-RU" sz="3200" dirty="0">
                <a:solidFill>
                  <a:srgbClr val="1740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классах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6996091"/>
              </p:ext>
            </p:extLst>
          </p:nvPr>
        </p:nvGraphicFramePr>
        <p:xfrm>
          <a:off x="838200" y="1905000"/>
          <a:ext cx="8007352" cy="3680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536">
                  <a:extLst>
                    <a:ext uri="{9D8B030D-6E8A-4147-A177-3AD203B41FA5}">
                      <a16:colId xmlns:a16="http://schemas.microsoft.com/office/drawing/2014/main" xmlns="" val="3886738138"/>
                    </a:ext>
                  </a:extLst>
                </a:gridCol>
                <a:gridCol w="2646140">
                  <a:extLst>
                    <a:ext uri="{9D8B030D-6E8A-4147-A177-3AD203B41FA5}">
                      <a16:colId xmlns:a16="http://schemas.microsoft.com/office/drawing/2014/main" xmlns="" val="2612589546"/>
                    </a:ext>
                  </a:extLst>
                </a:gridCol>
                <a:gridCol w="2001838">
                  <a:extLst>
                    <a:ext uri="{9D8B030D-6E8A-4147-A177-3AD203B41FA5}">
                      <a16:colId xmlns:a16="http://schemas.microsoft.com/office/drawing/2014/main" xmlns="" val="463228918"/>
                    </a:ext>
                  </a:extLst>
                </a:gridCol>
                <a:gridCol w="2001838">
                  <a:extLst>
                    <a:ext uri="{9D8B030D-6E8A-4147-A177-3AD203B41FA5}">
                      <a16:colId xmlns:a16="http://schemas.microsoft.com/office/drawing/2014/main" xmlns="" val="35475536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Кл. руководитель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Ср. 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1953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7А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Вихрянова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Е.Ю.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92%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79794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7Б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Вдовина Е.В.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92%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32526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7В</a:t>
                      </a:r>
                    </a:p>
                    <a:p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Лавинова</a:t>
                      </a:r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Т.В.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83%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846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30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B152FF-9E14-41F0-B6E0-8821BA10A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качества усвоения знаний и среднего балла в 9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-х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классах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B5857C98-A97F-4CB1-A090-9DB2D859BA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905249"/>
              </p:ext>
            </p:extLst>
          </p:nvPr>
        </p:nvGraphicFramePr>
        <p:xfrm>
          <a:off x="800838" y="1676400"/>
          <a:ext cx="8007352" cy="4027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552">
                  <a:extLst>
                    <a:ext uri="{9D8B030D-6E8A-4147-A177-3AD203B41FA5}">
                      <a16:colId xmlns:a16="http://schemas.microsoft.com/office/drawing/2014/main" xmlns="" val="560500154"/>
                    </a:ext>
                  </a:extLst>
                </a:gridCol>
                <a:gridCol w="2502124">
                  <a:extLst>
                    <a:ext uri="{9D8B030D-6E8A-4147-A177-3AD203B41FA5}">
                      <a16:colId xmlns:a16="http://schemas.microsoft.com/office/drawing/2014/main" xmlns="" val="2490207953"/>
                    </a:ext>
                  </a:extLst>
                </a:gridCol>
                <a:gridCol w="2001838">
                  <a:extLst>
                    <a:ext uri="{9D8B030D-6E8A-4147-A177-3AD203B41FA5}">
                      <a16:colId xmlns:a16="http://schemas.microsoft.com/office/drawing/2014/main" xmlns="" val="729371679"/>
                    </a:ext>
                  </a:extLst>
                </a:gridCol>
                <a:gridCol w="2001838">
                  <a:extLst>
                    <a:ext uri="{9D8B030D-6E8A-4147-A177-3AD203B41FA5}">
                      <a16:colId xmlns:a16="http://schemas.microsoft.com/office/drawing/2014/main" xmlns="" val="1771841280"/>
                    </a:ext>
                  </a:extLst>
                </a:gridCol>
              </a:tblGrid>
              <a:tr h="817956">
                <a:tc>
                  <a:txBody>
                    <a:bodyPr/>
                    <a:lstStyle/>
                    <a:p>
                      <a:r>
                        <a:rPr lang="ru-RU" dirty="0"/>
                        <a:t>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Кл. руководитель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Ср. 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0506922"/>
                  </a:ext>
                </a:extLst>
              </a:tr>
              <a:tr h="622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Голубева Л.И.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96%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18646239"/>
                  </a:ext>
                </a:extLst>
              </a:tr>
              <a:tr h="622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Гольцман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М.Г.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92%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465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9В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Клюева Е.В.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86%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00987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972198"/>
      </p:ext>
    </p:extLst>
  </p:cSld>
  <p:clrMapOvr>
    <a:masterClrMapping/>
  </p:clrMapOvr>
</p:sld>
</file>

<file path=ppt/theme/theme1.xml><?xml version="1.0" encoding="utf-8"?>
<a:theme xmlns:a="http://schemas.openxmlformats.org/drawingml/2006/main" name="Трава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1591</TotalTime>
  <Words>940</Words>
  <Application>Microsoft Office PowerPoint</Application>
  <PresentationFormat>Экран (4:3)</PresentationFormat>
  <Paragraphs>368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Arial Black</vt:lpstr>
      <vt:lpstr>Calibri</vt:lpstr>
      <vt:lpstr>Times New Roman</vt:lpstr>
      <vt:lpstr>Wingdings</vt:lpstr>
      <vt:lpstr>Трава</vt:lpstr>
      <vt:lpstr>Итоги учебной работы за 2020-2021  учебный год</vt:lpstr>
      <vt:lpstr>Презентация PowerPoint</vt:lpstr>
      <vt:lpstr>Презентация PowerPoint</vt:lpstr>
      <vt:lpstr>Презентация PowerPoint</vt:lpstr>
      <vt:lpstr>Показатели качества усвоения знаний и среднего балла в 5-х классах</vt:lpstr>
      <vt:lpstr>Показатели качества усвоения знаний и среднего балла в 6-х классах</vt:lpstr>
      <vt:lpstr>Показатели качества усвоения знаний и среднего балла в 7-х классах</vt:lpstr>
      <vt:lpstr>Показатели качества усвоения знаний и среднего балла в 8-х классах</vt:lpstr>
      <vt:lpstr>Показатели качества усвоения знаний и среднего балла в 9-х классах</vt:lpstr>
      <vt:lpstr>Показатели качества усвоения знаний и среднего балла  в 10-х классах</vt:lpstr>
      <vt:lpstr>Показатели качества усвоения знаний и среднего балла в 11-х классах</vt:lpstr>
      <vt:lpstr>Презентация PowerPoint</vt:lpstr>
      <vt:lpstr>       Лучшие показатели </vt:lpstr>
      <vt:lpstr>Презентация PowerPoint</vt:lpstr>
      <vt:lpstr>Презентация PowerPoint</vt:lpstr>
      <vt:lpstr>Русский язык </vt:lpstr>
      <vt:lpstr>Математика</vt:lpstr>
      <vt:lpstr>       Получили аттестат с отличием</vt:lpstr>
      <vt:lpstr>Презентация PowerPoint</vt:lpstr>
      <vt:lpstr>Презентация PowerPoint</vt:lpstr>
      <vt:lpstr>  Выпускники, получившие  95 – 100 баллов по результатам ЕГЭ </vt:lpstr>
      <vt:lpstr>       Получили золотые медали</vt:lpstr>
      <vt:lpstr>Трудоустройство выпускников </vt:lpstr>
    </vt:vector>
  </TitlesOfParts>
  <Company>Организация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учебной работы за 2005-2006 учебный год</dc:title>
  <dc:creator>Вход</dc:creator>
  <cp:lastModifiedBy>Наталья Ивановна</cp:lastModifiedBy>
  <cp:revision>187</cp:revision>
  <cp:lastPrinted>2021-08-30T03:32:56Z</cp:lastPrinted>
  <dcterms:created xsi:type="dcterms:W3CDTF">2006-08-28T10:10:36Z</dcterms:created>
  <dcterms:modified xsi:type="dcterms:W3CDTF">2021-08-30T23:52:16Z</dcterms:modified>
</cp:coreProperties>
</file>