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8" r:id="rId4"/>
    <p:sldId id="263" r:id="rId5"/>
    <p:sldId id="371" r:id="rId6"/>
    <p:sldId id="358" r:id="rId7"/>
    <p:sldId id="361" r:id="rId8"/>
    <p:sldId id="372" r:id="rId9"/>
    <p:sldId id="359" r:id="rId10"/>
    <p:sldId id="355" r:id="rId11"/>
    <p:sldId id="356" r:id="rId12"/>
    <p:sldId id="269" r:id="rId13"/>
    <p:sldId id="327" r:id="rId14"/>
    <p:sldId id="273" r:id="rId15"/>
    <p:sldId id="370" r:id="rId16"/>
    <p:sldId id="373" r:id="rId17"/>
    <p:sldId id="374" r:id="rId18"/>
    <p:sldId id="375" r:id="rId19"/>
    <p:sldId id="376" r:id="rId20"/>
    <p:sldId id="366" r:id="rId21"/>
    <p:sldId id="277" r:id="rId22"/>
    <p:sldId id="367" r:id="rId23"/>
    <p:sldId id="340" r:id="rId24"/>
    <p:sldId id="369" r:id="rId25"/>
    <p:sldId id="321" r:id="rId2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78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8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3B816-AF02-48B1-8506-7606B6F55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7142E-492A-4907-A287-3B460C319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D031A-225E-4799-96EE-C13EA0AC6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038F-D5DD-4A7D-9943-DA7CB3AE7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7AF97-9D71-4115-869F-1168C988B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FF03-A2FB-4A29-93F5-C816D07B9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17F7-0DE2-4351-9590-C36C67E8F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B6ECF-3783-4E2A-873B-1B3E1021A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8CA5C-03E2-4F4B-B186-291A13A9A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19057-E782-4A7B-AE94-6AE52F5F3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87EF-C711-4BC6-BB50-CD2FC2FA7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53CC0-F311-44EF-A3FD-3080B3A91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BF801-3D87-4E8F-BC6B-CAFF0DE8D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475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5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76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47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3FA5FD31-E47F-4A77-BFCE-DC309B578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476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7476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69000">
              <a:srgbClr val="C4E4FE"/>
            </a:gs>
            <a:gs pos="84841">
              <a:srgbClr val="A8C6FC"/>
            </a:gs>
            <a:gs pos="6900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39750" y="692150"/>
            <a:ext cx="8135938" cy="43926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</a:t>
            </a:r>
            <a:r>
              <a: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учебной работы за </a:t>
            </a:r>
            <a:r>
              <a:rPr lang="ru-RU" sz="66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225272"/>
              </p:ext>
            </p:extLst>
          </p:nvPr>
        </p:nvGraphicFramePr>
        <p:xfrm>
          <a:off x="838200" y="1676400"/>
          <a:ext cx="8007352" cy="4919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560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43011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67113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</a:p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Голубева Л.И.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84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Гольцман М.Г.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6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851994"/>
              </p:ext>
            </p:extLst>
          </p:nvPr>
        </p:nvGraphicFramePr>
        <p:xfrm>
          <a:off x="838200" y="1676400"/>
          <a:ext cx="8007352" cy="3641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520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79015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671137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28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11А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Дубинская И.А.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84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Гончаренко Н.Н.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85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88913"/>
            <a:ext cx="8431213" cy="59070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показатели года по лицею следующие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dirty="0"/>
          </a:p>
          <a:p>
            <a:pPr marL="0" indent="0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 </a:t>
            </a:r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качества</a:t>
            </a:r>
          </a:p>
          <a:p>
            <a:pPr marL="0" indent="0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4,6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55699"/>
          </a:xfrm>
        </p:spPr>
        <p:txBody>
          <a:bodyPr/>
          <a:lstStyle/>
          <a:p>
            <a:r>
              <a:rPr lang="ru-RU" sz="3600" dirty="0"/>
              <a:t>       Лучшие показатели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196262" cy="540060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11А     100% -   классный руководитель  Дубинская И.А.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10А     100% -    классный руководитель  Голубева Л.И.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5В       100% -    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Подзорова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Т.Е.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5Б       97%  -   классный руководитель  Лысова И.И.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11Б     94%   - классный руководитель  Гончаренко Н.Н.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10Б     93%  -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Гольцман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М.Г.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9А -    91% - классный руководитель 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Вихрянова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Е.Ю.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8Б       90% - классный руководитель   Тарабанько Е.В.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7А       90%  - классный руководитель  Пышная Н.А.</a:t>
            </a: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5613" y="260350"/>
            <a:ext cx="8226425" cy="5835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Итоговая 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аттестация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6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обучающихся </a:t>
            </a:r>
            <a:endParaRPr lang="ru-RU" sz="6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9-х классов</a:t>
            </a:r>
            <a:r>
              <a:rPr lang="ru-RU" sz="6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6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6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2696"/>
            <a:ext cx="8007350" cy="540330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учебном году  выпускники 9-х классов проходили собеседование по русскому языку, которое явилось допуском к государственной итоговой аттестации.  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Все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обучающиеся  получили зачет и были допущены к итоговой аттестации.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тоговую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аттестацию обучающиеся 9 классов в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проходили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двум обязательным предметам- математике и русскому языку и двум предметам по выбору.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9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455816"/>
              </p:ext>
            </p:extLst>
          </p:nvPr>
        </p:nvGraphicFramePr>
        <p:xfrm>
          <a:off x="838200" y="1905000"/>
          <a:ext cx="8007348" cy="462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33)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95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284363"/>
              </p:ext>
            </p:extLst>
          </p:nvPr>
        </p:nvGraphicFramePr>
        <p:xfrm>
          <a:off x="838200" y="1484784"/>
          <a:ext cx="8007348" cy="5040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73655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1178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768574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323734"/>
              </p:ext>
            </p:extLst>
          </p:nvPr>
        </p:nvGraphicFramePr>
        <p:xfrm>
          <a:off x="838200" y="1412776"/>
          <a:ext cx="8007348" cy="511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77561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124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124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1240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620496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и ИКТ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195563"/>
              </p:ext>
            </p:extLst>
          </p:nvPr>
        </p:nvGraphicFramePr>
        <p:xfrm>
          <a:off x="838200" y="1905000"/>
          <a:ext cx="8007348" cy="4626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19356860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6531511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67900350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19646733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1378928662"/>
                    </a:ext>
                  </a:extLst>
                </a:gridCol>
                <a:gridCol w="2041300">
                  <a:extLst>
                    <a:ext uri="{9D8B030D-6E8A-4147-A177-3AD203B41FA5}">
                      <a16:colId xmlns:a16="http://schemas.microsoft.com/office/drawing/2014/main" xmlns="" val="603837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Ср. тестовый балл  (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1891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9А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837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9Б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9484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 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623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-1143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32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9980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5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260350"/>
            <a:ext cx="8370887" cy="626427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/>
              <a:t>В </a:t>
            </a:r>
            <a:r>
              <a:rPr lang="ru-RU" sz="4800" dirty="0" smtClean="0"/>
              <a:t>2021-2022 </a:t>
            </a:r>
            <a:r>
              <a:rPr lang="ru-RU" sz="4800" dirty="0"/>
              <a:t>учебном году </a:t>
            </a:r>
            <a:r>
              <a:rPr lang="ru-RU" sz="4000" dirty="0"/>
              <a:t>лицей работал в режиме 6-дневной недели.</a:t>
            </a:r>
          </a:p>
          <a:p>
            <a:pPr eaLnBrk="1" hangingPunct="1">
              <a:defRPr/>
            </a:pPr>
            <a:r>
              <a:rPr lang="ru-RU" sz="4800" dirty="0"/>
              <a:t> </a:t>
            </a:r>
            <a:r>
              <a:rPr lang="ru-RU" sz="4400" dirty="0"/>
              <a:t>В </a:t>
            </a:r>
            <a:r>
              <a:rPr lang="ru-RU" sz="4400" dirty="0" smtClean="0"/>
              <a:t>основной </a:t>
            </a:r>
            <a:r>
              <a:rPr lang="ru-RU" sz="4400" dirty="0"/>
              <a:t>и средней школе занимались </a:t>
            </a:r>
            <a:r>
              <a:rPr lang="ru-RU" sz="4400" b="1" i="1" dirty="0" smtClean="0">
                <a:solidFill>
                  <a:srgbClr val="002060"/>
                </a:solidFill>
              </a:rPr>
              <a:t>18 </a:t>
            </a:r>
            <a:r>
              <a:rPr lang="ru-RU" sz="4400" dirty="0"/>
              <a:t>классов, в которых на конец   учебного года обучались </a:t>
            </a:r>
            <a:r>
              <a:rPr lang="ru-RU" sz="4400" b="1" i="1" dirty="0" smtClean="0">
                <a:solidFill>
                  <a:srgbClr val="002060"/>
                </a:solidFill>
              </a:rPr>
              <a:t>487</a:t>
            </a:r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/>
              <a:t>человек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       Получили аттестат с отличием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1" y="1905000"/>
            <a:ext cx="3517776" cy="4764360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336650"/>
            <a:ext cx="4572000" cy="37897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Шиманская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Елизавета, 9А       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Холощак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Юлия, 9А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Баженов Матвей, 9А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Егоров Андрей, 9Б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Ельчанинов Лев, 9Б</a:t>
            </a: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Редько Евгения , 9В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5613" y="1125538"/>
            <a:ext cx="8226425" cy="49704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итоговой аттестации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11-х классов</a:t>
            </a:r>
          </a:p>
          <a:p>
            <a:pPr algn="ctr" eaLnBrk="1" hangingPunct="1">
              <a:defRPr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0AAD02B-0587-4493-ABE6-BBCFABE22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053859"/>
              </p:ext>
            </p:extLst>
          </p:nvPr>
        </p:nvGraphicFramePr>
        <p:xfrm>
          <a:off x="539552" y="139803"/>
          <a:ext cx="8064896" cy="6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1166">
                  <a:extLst>
                    <a:ext uri="{9D8B030D-6E8A-4147-A177-3AD203B41FA5}">
                      <a16:colId xmlns:a16="http://schemas.microsoft.com/office/drawing/2014/main" xmlns="" val="3570252962"/>
                    </a:ext>
                  </a:extLst>
                </a:gridCol>
                <a:gridCol w="3483730">
                  <a:extLst>
                    <a:ext uri="{9D8B030D-6E8A-4147-A177-3AD203B41FA5}">
                      <a16:colId xmlns:a16="http://schemas.microsoft.com/office/drawing/2014/main" xmlns="" val="479983759"/>
                    </a:ext>
                  </a:extLst>
                </a:gridCol>
              </a:tblGrid>
              <a:tr h="1128957">
                <a:tc>
                  <a:txBody>
                    <a:bodyPr/>
                    <a:lstStyle/>
                    <a:p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тестовый 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1017548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Математика (проф.)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837049389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Математика (базовый уровень)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336937381"/>
                  </a:ext>
                </a:extLst>
              </a:tr>
              <a:tr h="55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Русский 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781261348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История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55603034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Обществознание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681627342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32120577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Химия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560547632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26636799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Биология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715335455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Информатика и ИКТ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898484386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Английский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075985169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География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534683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7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69947"/>
          </a:xfrm>
        </p:spPr>
        <p:txBody>
          <a:bodyPr/>
          <a:lstStyle/>
          <a:p>
            <a:pPr algn="ctr"/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Выпускники, получившие  95 – 100 баллов по результатам ЕГЭ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52721959"/>
              </p:ext>
            </p:extLst>
          </p:nvPr>
        </p:nvGraphicFramePr>
        <p:xfrm>
          <a:off x="323528" y="1500175"/>
          <a:ext cx="8522023" cy="491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4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44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6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ФИ выпускника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Балл по ЕГЭ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Подгорный Семен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Гайфулина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6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Дранцев Сергей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Лизандер Анастасия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Рабинчук Валерия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7321082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Беломестных Константин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258778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Катина Виктория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2902100"/>
                  </a:ext>
                </a:extLst>
              </a:tr>
              <a:tr h="3459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Цой Диана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 язык 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Гайфулина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История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Мудрак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Иван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0408606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Акимцов Максим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88239019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Сокол Денис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23159565"/>
                  </a:ext>
                </a:extLst>
              </a:tr>
              <a:tr h="352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Гайфулина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2102807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       Получили золотые медали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8450" y="1905000"/>
            <a:ext cx="4467226" cy="4620344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Гайфулина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Алия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11А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Катина Виктория , 11А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Костин Максим, 11А 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Ожогина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Дарина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11А 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Перетрухин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Игорь, 11А 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Скляров Ростислав, 11А 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Сокол Денис, 11А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Цхай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Александра, 11А </a:t>
            </a:r>
          </a:p>
          <a:p>
            <a:pPr>
              <a:buNone/>
            </a:pPr>
            <a:endParaRPr lang="ru-RU" sz="40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65574AC-04AE-4174-B3DF-6D2A41B2B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5676" y="1905000"/>
            <a:ext cx="4079875" cy="4191000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Акимцов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Максим, 11Б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Беломестных Константин,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Вичирко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Анастасия,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Гайфутдинов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Иван,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Дранцев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Сергей,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Панкратова Ксения,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Алина,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Цой Диана, 11Б 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0"/>
              </a:spcAft>
              <a:buClr>
                <a:srgbClr val="F49100"/>
              </a:buClr>
              <a:buSzPts val="1400"/>
              <a:buNone/>
            </a:pP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0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Трудоустройство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выпускников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251520" y="1905000"/>
            <a:ext cx="4514155" cy="4191000"/>
          </a:xfrm>
          <a:noFill/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Москва  - 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22 </a:t>
            </a:r>
            <a:endPara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Санкт-Петербург –                 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16</a:t>
            </a:r>
            <a:endPara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Владивосток ДВФУ-                   </a:t>
            </a:r>
            <a:r>
              <a:rPr lang="ru-RU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Зеленоград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-      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Казань  - 2</a:t>
            </a:r>
            <a:endParaRPr lang="ru-RU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Томск  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endParaRPr lang="ru-RU" sz="3200" dirty="0"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Хабаровск: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ДВГУПС  -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пределами РФ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188913"/>
            <a:ext cx="8424862" cy="64087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основной школе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классов,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366 обучающихся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309 учеников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закончили учебный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без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троек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«отлично»)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составляет </a:t>
            </a:r>
            <a:r>
              <a:rPr lang="ru-RU" sz="48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89% </a:t>
            </a:r>
            <a:endParaRPr lang="ru-RU" sz="48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числа учащихся 5-9 классов.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58" y="476250"/>
            <a:ext cx="8283605" cy="6121400"/>
          </a:xfrm>
        </p:spPr>
        <p:txBody>
          <a:bodyPr/>
          <a:lstStyle/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В 10 – 11 классах 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обучались </a:t>
            </a:r>
            <a:r>
              <a:rPr lang="ru-RU" sz="4800" b="1" i="1" dirty="0" smtClean="0">
                <a:solidFill>
                  <a:srgbClr val="002060"/>
                </a:solidFill>
              </a:rPr>
              <a:t>121</a:t>
            </a: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dirty="0" smtClean="0"/>
              <a:t>человек.</a:t>
            </a:r>
            <a:endParaRPr lang="ru-RU" sz="4800" dirty="0"/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b="1" i="1" dirty="0" smtClean="0">
                <a:solidFill>
                  <a:srgbClr val="002060"/>
                </a:solidFill>
              </a:rPr>
              <a:t>117</a:t>
            </a:r>
            <a:r>
              <a:rPr lang="ru-RU" sz="4800" dirty="0" smtClean="0">
                <a:solidFill>
                  <a:srgbClr val="002060"/>
                </a:solidFill>
              </a:rPr>
              <a:t> </a:t>
            </a:r>
            <a:r>
              <a:rPr lang="ru-RU" sz="4800" dirty="0"/>
              <a:t>закончили учебный год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без троек.</a:t>
            </a:r>
          </a:p>
          <a:p>
            <a:pPr marL="177800" indent="-177800" eaLnBrk="1" hangingPunct="1">
              <a:buFont typeface="Wingdings" pitchFamily="2" charset="2"/>
              <a:buNone/>
              <a:defRPr/>
            </a:pPr>
            <a:r>
              <a:rPr lang="ru-RU" sz="4800" dirty="0"/>
              <a:t>Это составляет </a:t>
            </a:r>
            <a:r>
              <a:rPr lang="ru-RU" sz="4800" b="1" i="1" dirty="0" smtClean="0">
                <a:solidFill>
                  <a:srgbClr val="002060"/>
                </a:solidFill>
              </a:rPr>
              <a:t>97% </a:t>
            </a:r>
            <a:r>
              <a:rPr lang="ru-RU" sz="4800" dirty="0"/>
              <a:t>от числа  </a:t>
            </a:r>
            <a:r>
              <a:rPr lang="ru-RU" sz="4800" dirty="0" smtClean="0"/>
              <a:t>обучающихся</a:t>
            </a:r>
            <a:r>
              <a:rPr lang="ru-RU" sz="4800" dirty="0"/>
              <a:t> </a:t>
            </a:r>
            <a:r>
              <a:rPr lang="ru-RU" sz="4800" dirty="0" smtClean="0"/>
              <a:t>10-11 классов.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5-х классах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616813"/>
              </p:ext>
            </p:extLst>
          </p:nvPr>
        </p:nvGraphicFramePr>
        <p:xfrm>
          <a:off x="827584" y="1484783"/>
          <a:ext cx="8017968" cy="390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25">
                  <a:extLst>
                    <a:ext uri="{9D8B030D-6E8A-4147-A177-3AD203B41FA5}">
                      <a16:colId xmlns:a16="http://schemas.microsoft.com/office/drawing/2014/main" xmlns="" val="1747814339"/>
                    </a:ext>
                  </a:extLst>
                </a:gridCol>
                <a:gridCol w="2865959">
                  <a:extLst>
                    <a:ext uri="{9D8B030D-6E8A-4147-A177-3AD203B41FA5}">
                      <a16:colId xmlns:a16="http://schemas.microsoft.com/office/drawing/2014/main" xmlns="" val="3786158512"/>
                    </a:ext>
                  </a:extLst>
                </a:gridCol>
                <a:gridCol w="2004492">
                  <a:extLst>
                    <a:ext uri="{9D8B030D-6E8A-4147-A177-3AD203B41FA5}">
                      <a16:colId xmlns:a16="http://schemas.microsoft.com/office/drawing/2014/main" xmlns="" val="1594277937"/>
                    </a:ext>
                  </a:extLst>
                </a:gridCol>
                <a:gridCol w="2004492">
                  <a:extLst>
                    <a:ext uri="{9D8B030D-6E8A-4147-A177-3AD203B41FA5}">
                      <a16:colId xmlns:a16="http://schemas.microsoft.com/office/drawing/2014/main" xmlns="" val="630379430"/>
                    </a:ext>
                  </a:extLst>
                </a:gridCol>
              </a:tblGrid>
              <a:tr h="702225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4336898"/>
                  </a:ext>
                </a:extLst>
              </a:tr>
              <a:tr h="59392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5А 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Шекера Г.В.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03514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5Б 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Лысова И.И.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93665502"/>
                  </a:ext>
                </a:extLst>
              </a:tr>
              <a:tr h="63534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5В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Подзорова Т.Е.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48321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52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880961"/>
              </p:ext>
            </p:extLst>
          </p:nvPr>
        </p:nvGraphicFramePr>
        <p:xfrm>
          <a:off x="377823" y="1916832"/>
          <a:ext cx="8543927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857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958106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135982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135982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1129541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1151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6А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Смирнова Н.И.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1751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Мельник А.А.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502845"/>
              </p:ext>
            </p:extLst>
          </p:nvPr>
        </p:nvGraphicFramePr>
        <p:xfrm>
          <a:off x="838200" y="1676401"/>
          <a:ext cx="8007352" cy="3984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12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862164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722230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71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7А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Пышная Н.А.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1175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Данилюк О.А.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  <a:tr h="1175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Мирошниченко С.Н.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97380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4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</a:t>
            </a:r>
            <a:r>
              <a:rPr lang="ru-RU" sz="3200" dirty="0" smtClean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8-х </a:t>
            </a:r>
            <a:r>
              <a:rPr lang="ru-RU" sz="3200" dirty="0">
                <a:solidFill>
                  <a:srgbClr val="17406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225675"/>
              </p:ext>
            </p:extLst>
          </p:nvPr>
        </p:nvGraphicFramePr>
        <p:xfrm>
          <a:off x="838200" y="1905000"/>
          <a:ext cx="8007352" cy="368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36">
                  <a:extLst>
                    <a:ext uri="{9D8B030D-6E8A-4147-A177-3AD203B41FA5}">
                      <a16:colId xmlns:a16="http://schemas.microsoft.com/office/drawing/2014/main" xmlns="" val="3886738138"/>
                    </a:ext>
                  </a:extLst>
                </a:gridCol>
                <a:gridCol w="2646140">
                  <a:extLst>
                    <a:ext uri="{9D8B030D-6E8A-4147-A177-3AD203B41FA5}">
                      <a16:colId xmlns:a16="http://schemas.microsoft.com/office/drawing/2014/main" xmlns="" val="2612589546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463228918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3547553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1953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Короткова Е.В.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979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Тарабанько Е.В.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3252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8В</a:t>
                      </a:r>
                    </a:p>
                    <a:p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Тарасова Т.А.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8846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3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152FF-9E14-41F0-B6E0-8821BA10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качества усвоения знаний и среднего балла в 9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B5857C98-A97F-4CB1-A090-9DB2D859BA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149801"/>
              </p:ext>
            </p:extLst>
          </p:nvPr>
        </p:nvGraphicFramePr>
        <p:xfrm>
          <a:off x="800838" y="1676400"/>
          <a:ext cx="8007352" cy="4027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552">
                  <a:extLst>
                    <a:ext uri="{9D8B030D-6E8A-4147-A177-3AD203B41FA5}">
                      <a16:colId xmlns:a16="http://schemas.microsoft.com/office/drawing/2014/main" xmlns="" val="560500154"/>
                    </a:ext>
                  </a:extLst>
                </a:gridCol>
                <a:gridCol w="2502124">
                  <a:extLst>
                    <a:ext uri="{9D8B030D-6E8A-4147-A177-3AD203B41FA5}">
                      <a16:colId xmlns:a16="http://schemas.microsoft.com/office/drawing/2014/main" xmlns="" val="2490207953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729371679"/>
                    </a:ext>
                  </a:extLst>
                </a:gridCol>
                <a:gridCol w="2001838">
                  <a:extLst>
                    <a:ext uri="{9D8B030D-6E8A-4147-A177-3AD203B41FA5}">
                      <a16:colId xmlns:a16="http://schemas.microsoft.com/office/drawing/2014/main" xmlns="" val="1771841280"/>
                    </a:ext>
                  </a:extLst>
                </a:gridCol>
              </a:tblGrid>
              <a:tr h="817956">
                <a:tc>
                  <a:txBody>
                    <a:bodyPr/>
                    <a:lstStyle/>
                    <a:p>
                      <a:r>
                        <a:rPr lang="ru-RU" dirty="0"/>
                        <a:t>Класс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Кл. 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Качество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0506922"/>
                  </a:ext>
                </a:extLst>
              </a:tr>
              <a:tr h="62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Вихрянова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Е.Ю.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18646239"/>
                  </a:ext>
                </a:extLst>
              </a:tr>
              <a:tr h="62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Вдовина Е.В.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6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Лавинова Т.В.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0987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7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963</Words>
  <Application>Microsoft Office PowerPoint</Application>
  <PresentationFormat>Экран (4:3)</PresentationFormat>
  <Paragraphs>396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Times New Roman</vt:lpstr>
      <vt:lpstr>Wingdings</vt:lpstr>
      <vt:lpstr>Трава</vt:lpstr>
      <vt:lpstr>Итоги учебной работы за 2021-2022  учебный год</vt:lpstr>
      <vt:lpstr>Презентация PowerPoint</vt:lpstr>
      <vt:lpstr>Презентация PowerPoint</vt:lpstr>
      <vt:lpstr>Презентация PowerPoint</vt:lpstr>
      <vt:lpstr>Показатели качества усвоения знаний и среднего балла в 5-х классах</vt:lpstr>
      <vt:lpstr>Показатели качества усвоения знаний и среднего балла в 6-х классах</vt:lpstr>
      <vt:lpstr>Показатели качества усвоения знаний и среднего балла в 7-х классах</vt:lpstr>
      <vt:lpstr>Показатели качества усвоения знаний и среднего балла в 8-х классах</vt:lpstr>
      <vt:lpstr>Показатели качества усвоения знаний и среднего балла в 9-х классах</vt:lpstr>
      <vt:lpstr>Показатели качества усвоения знаний и среднего балла  в 10-х классах</vt:lpstr>
      <vt:lpstr>Показатели качества усвоения знаний и среднего балла в 11-х классах</vt:lpstr>
      <vt:lpstr>Презентация PowerPoint</vt:lpstr>
      <vt:lpstr>       Лучшие показатели </vt:lpstr>
      <vt:lpstr>Презентация PowerPoint</vt:lpstr>
      <vt:lpstr>Презентация PowerPoint</vt:lpstr>
      <vt:lpstr>Русский язык </vt:lpstr>
      <vt:lpstr>Математика</vt:lpstr>
      <vt:lpstr>Физика</vt:lpstr>
      <vt:lpstr>Информатика и ИКТ</vt:lpstr>
      <vt:lpstr>       Получили аттестат с отличием</vt:lpstr>
      <vt:lpstr>Презентация PowerPoint</vt:lpstr>
      <vt:lpstr>Презентация PowerPoint</vt:lpstr>
      <vt:lpstr>  Выпускники, получившие  95 – 100 баллов по результатам ЕГЭ </vt:lpstr>
      <vt:lpstr>       Получили золотые медали</vt:lpstr>
      <vt:lpstr>Трудоустройство выпускников </vt:lpstr>
    </vt:vector>
  </TitlesOfParts>
  <Company>Организация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учебной работы за 2005-2006 учебный год</dc:title>
  <dc:creator>Вход</dc:creator>
  <cp:lastModifiedBy>Наталья Ивановна</cp:lastModifiedBy>
  <cp:revision>194</cp:revision>
  <cp:lastPrinted>2021-08-30T03:32:56Z</cp:lastPrinted>
  <dcterms:created xsi:type="dcterms:W3CDTF">2006-08-28T10:10:36Z</dcterms:created>
  <dcterms:modified xsi:type="dcterms:W3CDTF">2022-08-30T03:34:23Z</dcterms:modified>
</cp:coreProperties>
</file>