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68" r:id="rId3"/>
    <p:sldId id="258" r:id="rId4"/>
    <p:sldId id="276" r:id="rId5"/>
    <p:sldId id="277" r:id="rId6"/>
    <p:sldId id="278" r:id="rId7"/>
    <p:sldId id="257" r:id="rId8"/>
    <p:sldId id="269" r:id="rId9"/>
    <p:sldId id="270" r:id="rId10"/>
    <p:sldId id="271" r:id="rId11"/>
    <p:sldId id="272" r:id="rId12"/>
    <p:sldId id="275" r:id="rId13"/>
    <p:sldId id="279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Конференция 30.08.20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Повестка Дня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/>
              <a:t>1. </a:t>
            </a: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учебной работы за 2022/2023 год и задачи на новый учебный год 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Н.И.Шашлова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Т.Д.Пестрикова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зам. директора по УВР) 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2. Инновационная работа Центра НИТ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Д.В.Шестопалов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зам. директора по ИТ) 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3. Итоги </a:t>
            </a:r>
            <a:r>
              <a:rPr lang="ru-RU" sz="27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внеучебной</a:t>
            </a: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деятельности, летней практики за 2021/2022 учебный год 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Е.В.Николаева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зам. директора по ВР)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Правила внутреннего распорядка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(В.В. Полозова, директор)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Отчет об использовании финансовых средств за 2021/2022 год 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Е.А.Шилина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главный бухгалтер) 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Разное.</a:t>
            </a:r>
            <a:b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83"/>
            <a:ext cx="1707948" cy="1707948"/>
          </a:xfrm>
        </p:spPr>
      </p:pic>
      <p:pic>
        <p:nvPicPr>
          <p:cNvPr id="5" name="Picture 2" descr="https://cdn.culture.ru/images/1ef53d7c-efae-53d7-82a3-bc47e22132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944" y="85684"/>
            <a:ext cx="3659888" cy="223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85216"/>
            <a:ext cx="9601200" cy="115566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запрещается: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154" y="1406769"/>
            <a:ext cx="9777047" cy="4902591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приносить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передавать, использовать в Лицее оружие, спиртные напитки, табачные изделия, токсические и наркотические вещества;</a:t>
            </a:r>
          </a:p>
          <a:p>
            <a:pPr lvl="0"/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любые предметы и вещества, которые могут привести к взрывам и возгоранием;</a:t>
            </a:r>
          </a:p>
          <a:p>
            <a:pPr lvl="0"/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физическую силу и психическое воздействие для     выяснения отношений, запугивания, вымогательства;</a:t>
            </a:r>
          </a:p>
          <a:p>
            <a:pPr lvl="0"/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любые действия, влекущие за собой опасные последствия для окружающих, такие как толкание, удары предметами, бросание чем-либо.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несут персональную ответственность за сохранность собственной одежды и вещей в случае не сдачи их в гардероб, а администрация Лицее отвечает за сохранность вещей, сданных в гардероб.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4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1.Внешний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обучающегося должен соответствовать деловому стилю. Одежда должна быть строгая, деловая, аккуратная. Для спортивных занятий – спортивная форма. Для праздничных мероприятий – праздничная одежда. Украшения должны соответствовать деловому стилю одежды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 Дисциплина в образовательном учреждении поддерживается на основе уважения человеческого достоинства обучающихся и педагогических работников. Применение методов физического и психологического воздействия по отношению к обучающимся не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90" y="0"/>
            <a:ext cx="9863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785" y="187569"/>
            <a:ext cx="9888415" cy="59787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Реформы образования этого года: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492" y="855785"/>
            <a:ext cx="10087709" cy="5453575"/>
          </a:xfrm>
        </p:spPr>
        <p:txBody>
          <a:bodyPr>
            <a:normAutofit fontScale="6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диной общеобразовательной программы для всех школ, так называемый «золотой стандарт» образования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единых учебников, разработанные под контролем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федеральных основных образовательных программ (ФООП) по шести предметам (русский язык, литература, история, обществознание, география и ОБЖ);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учебных часов по русскому языку, литературе, математике;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курсе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введение блока про СВО;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физики изучение квантовых и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нанотехнологий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биологии изучение генетики и биотехнологии;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«Трудовое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обучение» придёт на смену дисциплине «Технология», где будут изучать робототехнику и искусственный интеллект, во внеурочное время обучающиеся будут заниматься общественно полезным трудом;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«Основы духовно-нравственной культуры народов России» будет преподаваться в 5–9 классах и станет продолжением курса «Основы религиозных культур и светской этики»;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профориентации будут проводиться еженедельно у учащихся 6–11 классов;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экологию, экономику, право, астрономию и курс «Россия в мире» будут изучать в рамках других предметов школьной программы.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«ОБЖ» исчезнет из школьного расписания: его заменит дисциплина «Основы безопасности и защита Родины»;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медали, будут вручать выпускникам одиннадцатых классов, у которых в аттестате о среднем общем образовании не более двух «четвёрок»;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советники директора по воспитательной работе появятся во всех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учреждениях страны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3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106" y="854847"/>
            <a:ext cx="8974015" cy="4522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деятельности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2662" y="1189892"/>
            <a:ext cx="9671539" cy="5119468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осуществляет финансово-хозяйственную деятельность в порядке, установленном законодательством Российской Федерации, имеет самостоятельный баланс и  лицевой счет. </a:t>
            </a:r>
          </a:p>
          <a:p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с 01.09.2022 г. по 31.08.2023 г. на лицевой счет МАОУ «Лицея инновационных технологий» поступило добровольных благотворительных пожертвований в сумме 3 325 627 рублей. </a:t>
            </a:r>
          </a:p>
          <a:p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Добровольные благотворительные пожертвования используются в разрезе плана ФХД. 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Добровольные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благотворительные пожертвования согласно смете расходов были израсходованы соответственно:</a:t>
            </a:r>
          </a:p>
          <a:p>
            <a:pPr lvl="0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в классы и кабинеты – 350,3 тыс. руб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мебель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классы и в кабинеты – 20,9 тыс. руб.;</a:t>
            </a:r>
          </a:p>
          <a:p>
            <a:pPr lvl="0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– 4,9 тыс. руб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 канцелярские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– 166,7 тыс. руб.;</a:t>
            </a:r>
          </a:p>
          <a:p>
            <a:pPr lvl="0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хозяйственные материалы – 598,8 тыс. руб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 расходные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запчасти – 126,1 тыс. руб.;</a:t>
            </a:r>
          </a:p>
          <a:p>
            <a:pPr lvl="0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электротовары – 34,1 тыс. руб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услуги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и интернета – 237,3 тыс. руб.;</a:t>
            </a:r>
          </a:p>
          <a:p>
            <a:pPr lvl="0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призы, подарки для поощрения учащихся и проведение лицейских мероприятий – 188,1 тыс. руб.;</a:t>
            </a:r>
          </a:p>
          <a:p>
            <a:pPr lvl="0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подписка на периодическую литературу и газеты – 46,6 тыс. руб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 оплата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внебюджетного штатного расписания – 648,1 тыс. руб.;</a:t>
            </a:r>
          </a:p>
          <a:p>
            <a:pPr lvl="0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содержанию здания и имущества – 121,9 тыс. руб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текущий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лицея – 72,9 тыс. руб.;</a:t>
            </a:r>
          </a:p>
          <a:p>
            <a:pPr lvl="0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специализированной охраны – 394,0 тыс. руб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 дератизация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дезинсекция помещений и территории – 13,1 тыс. руб.;</a:t>
            </a:r>
          </a:p>
          <a:p>
            <a:pPr lvl="0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техники – 37,8 тыс. руб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 обслуживание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электрохозяйства – 21,0 тыс. руб.;</a:t>
            </a:r>
          </a:p>
          <a:p>
            <a:pPr lvl="0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технологического оборудования – 48,3 тыс. руб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обслуживание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сайта лицея – 83,2 тыс. руб.;</a:t>
            </a:r>
          </a:p>
          <a:p>
            <a:pPr lvl="0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лицензионное и программное обеспечение – 76,9 тыс. руб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 испытание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пожарных кранов и зарядка огнетушителей – 8,4 тыс. руб..</a:t>
            </a:r>
          </a:p>
        </p:txBody>
      </p:sp>
    </p:spTree>
    <p:extLst>
      <p:ext uri="{BB962C8B-B14F-4D97-AF65-F5344CB8AC3E}">
        <p14:creationId xmlns:p14="http://schemas.microsoft.com/office/powerpoint/2010/main" val="33496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Распределение классного руководства и закрепление кабинетов за классами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525" y="1824682"/>
            <a:ext cx="9720073" cy="4023360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Мельник А.А. -8а, 40каб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Голубева Л.И. –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30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Вихрянова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Е.Ю. – 11 а, 9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Короткова В.В. – 10а, 8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Черепанова Е.А. -5б 24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Дубинская И.А. – 6 а, 37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Шекера Г.В. – 7 а, 33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Лысова И.И. – 7 б, 31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Подзорова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Т.Е. – 7В, 7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Лавинова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 – 11б, 34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Гончаренко Н.Н. – 6 в,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Пышная Н.А. – 9 а, 34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Мирошниченко С.Н. – 9 в, 45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Тарабанько Е.В.– 10б, 22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Данилюк О.А. –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б, 28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Филимонова Н.В.- 6б, 20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Назина</a:t>
            </a:r>
            <a:r>
              <a:rPr lang="ru-RU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 5в, 5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Горлова Т.О.- 8б, 38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8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3091348"/>
            <a:ext cx="10067206" cy="297925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- это динамичная сфера, которая не может стоять на месте. А  Мы стремимся к тому, чтобы каждая школа ассоциировалась со словом «качество», а знания которые она давала учащимся , позволяли бы им быть успешными в </a:t>
            </a:r>
            <a:r>
              <a:rPr lang="ru-RU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любом направлении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С.С.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кравцов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министр просвещения Российской Федерации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8" y="431801"/>
            <a:ext cx="2942683" cy="2413000"/>
          </a:xfrm>
        </p:spPr>
      </p:pic>
    </p:spTree>
    <p:extLst>
      <p:ext uri="{BB962C8B-B14F-4D97-AF65-F5344CB8AC3E}">
        <p14:creationId xmlns:p14="http://schemas.microsoft.com/office/powerpoint/2010/main" val="17380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Миссия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цель: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миссию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том, чтобы создать условия личностного развития учащихся для их адаптации к жизни в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обществе</a:t>
            </a:r>
          </a:p>
          <a:p>
            <a:pPr marL="609600" indent="-609600">
              <a:buFontTx/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Утвердить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работы лицея: Создание единого инновационного пространства  адекватного современным условиям для развития личности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учащегося</a:t>
            </a:r>
          </a:p>
          <a:p>
            <a:pPr marL="0" indent="0">
              <a:buNone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683"/>
            <a:ext cx="2373923" cy="23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85216"/>
            <a:ext cx="9525000" cy="79224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Концептуальная основа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462" y="1312985"/>
            <a:ext cx="9747739" cy="4996375"/>
          </a:xfrm>
        </p:spPr>
        <p:txBody>
          <a:bodyPr>
            <a:normAutofit fontScale="92500"/>
          </a:bodyPr>
          <a:lstStyle/>
          <a:p>
            <a:r>
              <a:rPr lang="ru-RU" alt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Федерации; </a:t>
            </a:r>
          </a:p>
          <a:p>
            <a:r>
              <a:rPr lang="ru-RU" alt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г. </a:t>
            </a:r>
            <a:r>
              <a:rPr lang="ru-RU" alt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«Об образовании в Российской Федерации»; </a:t>
            </a:r>
            <a:endParaRPr lang="ru-RU" alt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«О национальных целях и стратегических задачах развития Российской Федерации на период до 2024 года» от 07.05.2018№204</a:t>
            </a:r>
          </a:p>
          <a:p>
            <a:r>
              <a:rPr lang="ru-RU" alt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</a:t>
            </a:r>
            <a:r>
              <a:rPr lang="ru-RU" alt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«№474 от 21.07.20г. «О национальных целях развития РФ на период до 2030 года, </a:t>
            </a:r>
          </a:p>
          <a:p>
            <a:r>
              <a:rPr lang="ru-RU" alt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</a:p>
          <a:p>
            <a:r>
              <a:rPr lang="ru-RU" alt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</a:t>
            </a:r>
            <a:r>
              <a:rPr lang="ru-RU" alt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"Педагог (педагогическая деятельность в сфере дошкольного, начального общего, основного общего, среднего общего образования) (воспитатель, учитель)" (утв. приказом Министерства труда и социальной защиты РФ от 18 октября 2013 года № </a:t>
            </a:r>
            <a:r>
              <a:rPr lang="ru-RU" alt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544н.</a:t>
            </a:r>
            <a:endParaRPr lang="ru-RU" alt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9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554" y="585216"/>
            <a:ext cx="9624646" cy="569507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Утвердить задачи лицея 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2023– 2024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год: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154" y="1225062"/>
            <a:ext cx="9777047" cy="5084298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родолжить работу по укреплению единого образовательного пространства: реализация обновленных ФГОС, единых федеральных основных образовательных программ, использование единой линейки учебников, реализация единых способов оценки образовательных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актуализировать содержание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воспитательной работы, методов, форм профилактической работы, в том числе через реализацию проекта «Советник директора по воспитанию и взаимодействию с детскими общественными объединениями», построение единой системы военно-патриотического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воспитания;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родолжить внедрение единой модели профессиональной ориентации обучающихся по основным направлениям: профильные классы, урочной и внеурочной деятельности, воспитательной работы, дополнительного образования, 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профобучения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взаимодействия с родителями;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комплекса мер по вопросам безопасности , воспитательной     работы, психологического сопровождения участников образовательного процесса.</a:t>
            </a:r>
          </a:p>
          <a:p>
            <a:pPr lvl="0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ресурсного, материально – технического, кадрового, научно – методического обеспечения образовательного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процесса.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2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455" y="3743868"/>
            <a:ext cx="5923947" cy="21508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2" y="95312"/>
            <a:ext cx="5637077" cy="3236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49" y="585216"/>
            <a:ext cx="4446871" cy="33998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56188" y="4105835"/>
            <a:ext cx="5420658" cy="226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формирования рейтинга: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Успеваемость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олимпиадах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 преподавания, наличие дополнительных образовательных программ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Инфраструктура ОУ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Репутация ОУ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внутреннего распорядка: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154" y="1787769"/>
            <a:ext cx="9777047" cy="4521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 регламентируют трудовой распорядок, организационную и общекультурную дисциплину в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лицее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Права и обязанности обучающихся в лицее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занятий обучающихся определен уставом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лицея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 Учебный год в  Лицее  начинается 1 сентября. Продолжительность учебного года: 5-11 классы - не менее 34 недель без учета государственной итоговой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Продолжительность каникул в течение учебного года не менее 30 календарных дней. Летние каникулы не менее 8 недель для учащихся 9- х классов, для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-8,10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не менее 12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недель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Лицей работает по графику шестидневной учебной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проводятся в  первую смену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Начало уроков в 8.30, в понедельник в 8.15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Продолжительность урока (академический час) во всех классах не должна превышать 45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перемен 10, 15,20 минут: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питания: завтрак 100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обед 160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328" y="111082"/>
            <a:ext cx="9720072" cy="149961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 Лицея имеют право: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327" y="1159933"/>
            <a:ext cx="9720073" cy="4023360"/>
          </a:xfrm>
        </p:spPr>
        <p:txBody>
          <a:bodyPr>
            <a:noAutofit/>
          </a:bodyPr>
          <a:lstStyle/>
          <a:p>
            <a:pPr lvl="0"/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бесплатного общего образования в соответствии с федеральными государственными образовательными стандартами и федеральными государственными </a:t>
            </a:r>
            <a:r>
              <a:rPr lang="ru-RU" sz="1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требованиями;обучение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федеральными государственными образо­вательными стандартами и федеральными государственными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требованиями;  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защиту прав личности и вежливое отношение к себе, на уважение своего человеческого достоинства, на свободу совести, информации, на свободное выражение собственных мнений и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убеждений; на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предмета углубленного изучения, факультативных, элективных  занятий,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открытую и своевременную оценку его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знаний; на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 во всероссийской и иных олимпиадах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школьников; на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заблаговременное уведомление о сроке контрольной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 на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предложений в администрацию Лицея по улучшению обучения и воспитания;</a:t>
            </a:r>
          </a:p>
          <a:p>
            <a:pPr lvl="0"/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качественным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питанием; на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детских общественных организаций, а также клубов, секций, кружков и других объединений школьников по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интересам; на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 пользование  библиотечно-информационными ресурсами библиотеки Лицея;</a:t>
            </a:r>
          </a:p>
          <a:p>
            <a:pPr lvl="0"/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 в управлении Лицеем  в форме, определяемой Уставом Лицея;</a:t>
            </a:r>
          </a:p>
          <a:p>
            <a:pPr lvl="0"/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дополнительных образовательных услуг (в том числе платных на договорной основе);</a:t>
            </a:r>
          </a:p>
          <a:p>
            <a:pPr lvl="0"/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свободное посещение мероприятий, не предусмотренных учебным планом;</a:t>
            </a:r>
          </a:p>
          <a:p>
            <a:pPr lvl="0"/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 в общественно-полезном труде;</a:t>
            </a:r>
          </a:p>
          <a:p>
            <a:pPr lvl="0"/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перевод в другое образовательное учреждение, реализующее образовательную программу соответствующего уровня, при согласии этого образовательного учреждения и успешном прохождении ими аттестации.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  перечисленных   выше   прав   несовместимо   с нарушением общественного порядка, норм нравственности и охраны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5242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2.7. Обучающиеся Лицея  обязаны: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478" y="1465385"/>
            <a:ext cx="9917724" cy="4843975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овладевать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знаниями;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и выполнять требования Устава;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пропускать уроки, не опаздывать на занятия без уважительных причин; аккуратно вести дневник и подавать его при первом требовании учителя; принимать активное участие в жизни Лицея, поддерживать и развивать традиции Лицея и его авторитет;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вежливым в общении с учителем, уважительно относиться к родителям, проявлять милосердие, заботиться о младших, уважать честь и достоинство других обучающихся и работников учреждения;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требования работников учреждения по соблюдению правил внутреннего распорядка;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достойно вести себя, соблюдать культуру поведения и внешнего вида; заботиться о здоровье и безопасности своей жизни и жизни товарищей; в случае пропуска занятий представить справку или оправдательный документ; 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 соблюдать правила техники безопасности на уроках, правила дорожного движения на улицах, поведения на воде, противопожарной безопасности;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 относиться к государственной, общественной и личной собственности, охранять природу.</a:t>
            </a:r>
          </a:p>
          <a:p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3004</TotalTime>
  <Words>1370</Words>
  <Application>Microsoft Office PowerPoint</Application>
  <PresentationFormat>Широкоэкранный</PresentationFormat>
  <Paragraphs>107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Конференция 30.08.2022                         Конференция Повестка Дня   1. Итоги учебной работы за 2022/2023 год и задачи на новый учебный год (Н.И.Шашлова, Т.Д.Пестрикова зам. директора по УВР)   2. Инновационная работа Центра НИТ (Д.В.Шестопалов, зам. директора по ИТ)   3. Итоги внеучебной деятельности, летней практики за 2021/2022 учебный год (Е.В.Николаева зам. директора по ВР) 4. Правила внутреннего распорядка (В.В. Полозова, директор) 5. Отчет об использовании финансовых средств за 2021/2022 год (Е.А.Шилина, главный бухгалтер)  6. Разное.                      </vt:lpstr>
      <vt:lpstr>Образование - это динамичная сфера, которая не может стоять на месте. А  Мы стремимся к тому, чтобы каждая школа ассоциировалась со словом «качество», а знания которые она давала учащимся , позволяли бы им быть успешными в любом направлении   С.С. кравцов, министр просвещения Российской Федерации</vt:lpstr>
      <vt:lpstr>          Миссия, цель:</vt:lpstr>
      <vt:lpstr>Концептуальная основа </vt:lpstr>
      <vt:lpstr>Утвердить задачи лицея на 2023– 2024 учебный год:</vt:lpstr>
      <vt:lpstr>Презентация PowerPoint</vt:lpstr>
      <vt:lpstr>                  Правила         внутреннего распорядка:</vt:lpstr>
      <vt:lpstr>Обучающиеся  Лицея имеют право: </vt:lpstr>
      <vt:lpstr>2.7. Обучающиеся Лицея  обязаны:  </vt:lpstr>
      <vt:lpstr>Обучающимся запрещается: </vt:lpstr>
      <vt:lpstr>Внешний вид </vt:lpstr>
      <vt:lpstr>Реформы образования этого года:</vt:lpstr>
      <vt:lpstr>  Отчет по Финансовой деятельности  </vt:lpstr>
      <vt:lpstr>Распределение классного руководства и закрепление кабинетов за классами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должна успевать и за своими учениками, и за развитием общества, и за информационными потоками, а по-хорошему должна быть впереди, опережать всё это. Нужно обновить содержание образования,  сохранив при этом, разумеется наши традиции и преимущества» В.В. Путин из Послания Президента РФ Федеральному  собранию</dc:title>
  <dc:creator>VV Polozova</dc:creator>
  <cp:lastModifiedBy>Пользователь Windows</cp:lastModifiedBy>
  <cp:revision>87</cp:revision>
  <dcterms:created xsi:type="dcterms:W3CDTF">2017-08-23T00:51:23Z</dcterms:created>
  <dcterms:modified xsi:type="dcterms:W3CDTF">2023-08-30T04:16:55Z</dcterms:modified>
</cp:coreProperties>
</file>