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56" r:id="rId4"/>
    <p:sldMasterId id="2147483768" r:id="rId5"/>
    <p:sldMasterId id="2147483780" r:id="rId6"/>
    <p:sldMasterId id="2147483792" r:id="rId7"/>
    <p:sldMasterId id="2147483804" r:id="rId8"/>
  </p:sldMasterIdLst>
  <p:notesMasterIdLst>
    <p:notesMasterId r:id="rId37"/>
  </p:notesMasterIdLst>
  <p:sldIdLst>
    <p:sldId id="258" r:id="rId9"/>
    <p:sldId id="260" r:id="rId10"/>
    <p:sldId id="284" r:id="rId11"/>
    <p:sldId id="425" r:id="rId12"/>
    <p:sldId id="261" r:id="rId13"/>
    <p:sldId id="289" r:id="rId14"/>
    <p:sldId id="281" r:id="rId15"/>
    <p:sldId id="286" r:id="rId16"/>
    <p:sldId id="280" r:id="rId17"/>
    <p:sldId id="296" r:id="rId18"/>
    <p:sldId id="278" r:id="rId19"/>
    <p:sldId id="408" r:id="rId20"/>
    <p:sldId id="301" r:id="rId21"/>
    <p:sldId id="304" r:id="rId22"/>
    <p:sldId id="406" r:id="rId23"/>
    <p:sldId id="419" r:id="rId24"/>
    <p:sldId id="424" r:id="rId25"/>
    <p:sldId id="312" r:id="rId26"/>
    <p:sldId id="414" r:id="rId27"/>
    <p:sldId id="268" r:id="rId28"/>
    <p:sldId id="298" r:id="rId29"/>
    <p:sldId id="411" r:id="rId30"/>
    <p:sldId id="297" r:id="rId31"/>
    <p:sldId id="262" r:id="rId32"/>
    <p:sldId id="295" r:id="rId33"/>
    <p:sldId id="299" r:id="rId34"/>
    <p:sldId id="259" r:id="rId35"/>
    <p:sldId id="30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6" autoAdjust="0"/>
    <p:restoredTop sz="94660"/>
  </p:normalViewPr>
  <p:slideViewPr>
    <p:cSldViewPr snapToGrid="0">
      <p:cViewPr>
        <p:scale>
          <a:sx n="75" d="100"/>
          <a:sy n="75" d="100"/>
        </p:scale>
        <p:origin x="178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16532441991759"/>
          <c:y val="1.5185364662140069E-3"/>
          <c:w val="0.4457496765895716"/>
          <c:h val="0.721712528970085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E-4B67-A996-F3861539B4C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1E-4B67-A996-F3861539B4C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1E-4B67-A996-F3861539B4C5}"/>
              </c:ext>
            </c:extLst>
          </c:dPt>
          <c:dLbls>
            <c:dLbl>
              <c:idx val="0"/>
              <c:layout>
                <c:manualLayout>
                  <c:x val="-0.12042511101909774"/>
                  <c:y val="-0.149050287850275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83%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4160955919192"/>
                      <c:h val="8.894863277785025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71E-4B67-A996-F3861539B4C5}"/>
                </c:ext>
              </c:extLst>
            </c:dLbl>
            <c:dLbl>
              <c:idx val="1"/>
              <c:layout>
                <c:manualLayout>
                  <c:x val="0.13154382766319089"/>
                  <c:y val="2.19362957279840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218423551756882E-2"/>
                      <c:h val="8.994990373320248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71E-4B67-A996-F3861539B4C5}"/>
                </c:ext>
              </c:extLst>
            </c:dLbl>
            <c:dLbl>
              <c:idx val="2"/>
              <c:layout>
                <c:manualLayout>
                  <c:x val="4.0889169528117206E-2"/>
                  <c:y val="9.41812399053309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089126691434345E-2"/>
                      <c:h val="7.314557619295300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D71E-4B67-A996-F3861539B4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высшая КК</c:v>
                </c:pt>
                <c:pt idx="1">
                  <c:v>1 КК</c:v>
                </c:pt>
                <c:pt idx="2">
                  <c:v>соответствие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1E-4B67-A996-F3861539B4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9287261279162145E-2"/>
          <c:y val="0.68907086204340462"/>
          <c:w val="0.7961785392316888"/>
          <c:h val="7.5520171727744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52AFF-EAED-4098-A89E-97A49088ECC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7BBB0-4FC6-458F-A7F4-648EB670B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7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Изменить нижний текст- укрупнить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3F030-9899-410B-9867-C19354C52D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3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3F030-9899-410B-9867-C19354C52D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7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1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3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8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39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7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96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54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87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04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5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254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12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8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54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01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83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28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43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97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32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4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96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213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9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14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05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04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7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9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434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304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44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7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6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73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048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28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07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613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779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528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10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51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45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41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64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929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312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1231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66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268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75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167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36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91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67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9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219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59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132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3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6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70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57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44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659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559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22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30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65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35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0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80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9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82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6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06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088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56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1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73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9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0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C7E0-1FBD-4710-AE43-85ED1D448F13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7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6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8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6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29.03.2024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9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21" Type="http://schemas.openxmlformats.org/officeDocument/2006/relationships/image" Target="../media/image46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png"/><Relationship Id="rId16" Type="http://schemas.openxmlformats.org/officeDocument/2006/relationships/image" Target="../media/image41.jpe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image" Target="../media/image64.png"/><Relationship Id="rId10" Type="http://schemas.openxmlformats.org/officeDocument/2006/relationships/image" Target="../media/image68.e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hyperlink" Target="http://www.olimpkhv.com/" TargetMode="Externa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jpeg"/><Relationship Id="rId3" Type="http://schemas.openxmlformats.org/officeDocument/2006/relationships/image" Target="../media/image86.emf"/><Relationship Id="rId7" Type="http://schemas.openxmlformats.org/officeDocument/2006/relationships/image" Target="../media/image88.emf"/><Relationship Id="rId12" Type="http://schemas.openxmlformats.org/officeDocument/2006/relationships/image" Target="../media/image9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5.xml"/><Relationship Id="rId6" Type="http://schemas.openxmlformats.org/officeDocument/2006/relationships/package" Target="../embeddings/Microsoft_Word_Document2.docx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7.emf"/><Relationship Id="rId10" Type="http://schemas.openxmlformats.org/officeDocument/2006/relationships/image" Target="../media/image91.pn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3984" y="4402014"/>
            <a:ext cx="8974015" cy="161778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«Муниципальная площадка» по теме: «Прогностическая модель дистанционного обучения в образовательном учреждении»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6019800"/>
            <a:ext cx="9026768" cy="244120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Полозова, директор МАОУ «Лицей инновационных технологий»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Хабаровска</a:t>
            </a:r>
          </a:p>
        </p:txBody>
      </p:sp>
      <p:pic>
        <p:nvPicPr>
          <p:cNvPr id="4" name="Picture 2" descr="https://cdn.culture.ru/images/1ef53d7c-efae-53d7-82a3-bc47e22132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53488"/>
            <a:ext cx="8710701" cy="43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6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02312" y="1608751"/>
            <a:ext cx="566003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Всего – 35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Заслуженный учитель РФ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Почетный работник образования РФ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Отличник просвещения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победители  ПНПО – 11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высшая категория – 29 человека;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первая категория – </a:t>
            </a:r>
            <a:r>
              <a:rPr lang="ru-RU" noProof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соответствие – 1 человек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дистанционного обучения: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учебный процесс, профильные курсы, подготовка к экзаменам ГИА, дополнительное образование, информационно-педагогическая поддержка образовательной деятельности, проведение олимпиад, подготовка к олимпиадам, работа с одаренными детьми, повышение квалификации педагогов, обучение на карантине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39305" y="260648"/>
            <a:ext cx="9516971" cy="1584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Главное условие успешного функционирования муниципальной площадки –  высококвалифицированный педагогический  коллектив</a:t>
            </a:r>
          </a:p>
        </p:txBody>
      </p:sp>
      <p:graphicFrame>
        <p:nvGraphicFramePr>
          <p:cNvPr id="7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768937"/>
              </p:ext>
            </p:extLst>
          </p:nvPr>
        </p:nvGraphicFramePr>
        <p:xfrm>
          <a:off x="5681676" y="1232506"/>
          <a:ext cx="6510324" cy="5625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358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128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9935"/>
            <a:ext cx="10515600" cy="5587028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основных мероприятий плана действий;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информационное, научно-методическое, кадровое обеспечение 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и совершенствование дистанционного обучения;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реализации работы площадки;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исследования в области определения уровня,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реализации проекта с целью организации коррекционной работы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реализации работы площадки;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разработанной модели дистанционного образования в ОУ;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инновационной деятельности;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рекомендаций по организации дистанционного обучения;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дальнейшей деятельности с учетом полученных результатов.</a:t>
            </a:r>
          </a:p>
          <a:p>
            <a:pPr lvl="0"/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832" y="0"/>
            <a:ext cx="3457179" cy="28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E03EA2-163C-7237-35FB-14C23448B43E}"/>
              </a:ext>
            </a:extLst>
          </p:cNvPr>
          <p:cNvSpPr txBox="1"/>
          <p:nvPr/>
        </p:nvSpPr>
        <p:spPr>
          <a:xfrm>
            <a:off x="436551" y="129787"/>
            <a:ext cx="11267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мероприятия администрации обеспечивающие функционирование площадки: </a:t>
            </a:r>
          </a:p>
          <a:p>
            <a:pPr marL="0" marR="0" lvl="0" indent="54038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6FAC9BB-A714-EF94-F6C0-8CA3F98E8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41799"/>
              </p:ext>
            </p:extLst>
          </p:nvPr>
        </p:nvGraphicFramePr>
        <p:xfrm>
          <a:off x="378646" y="531876"/>
          <a:ext cx="11207688" cy="6003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427">
                  <a:extLst>
                    <a:ext uri="{9D8B030D-6E8A-4147-A177-3AD203B41FA5}">
                      <a16:colId xmlns:a16="http://schemas.microsoft.com/office/drawing/2014/main" val="4160782785"/>
                    </a:ext>
                  </a:extLst>
                </a:gridCol>
                <a:gridCol w="3230728">
                  <a:extLst>
                    <a:ext uri="{9D8B030D-6E8A-4147-A177-3AD203B41FA5}">
                      <a16:colId xmlns:a16="http://schemas.microsoft.com/office/drawing/2014/main" val="1351875512"/>
                    </a:ext>
                  </a:extLst>
                </a:gridCol>
                <a:gridCol w="626958">
                  <a:extLst>
                    <a:ext uri="{9D8B030D-6E8A-4147-A177-3AD203B41FA5}">
                      <a16:colId xmlns:a16="http://schemas.microsoft.com/office/drawing/2014/main" val="1500460715"/>
                    </a:ext>
                  </a:extLst>
                </a:gridCol>
                <a:gridCol w="6903575">
                  <a:extLst>
                    <a:ext uri="{9D8B030D-6E8A-4147-A177-3AD203B41FA5}">
                      <a16:colId xmlns:a16="http://schemas.microsoft.com/office/drawing/2014/main" val="1193570461"/>
                    </a:ext>
                  </a:extLst>
                </a:gridCol>
              </a:tblGrid>
              <a:tr h="259126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Докладчик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выступления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4999357"/>
                  </a:ext>
                </a:extLst>
              </a:tr>
              <a:tr h="723422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7.04 2023</a:t>
                      </a:r>
                    </a:p>
                    <a:p>
                      <a:pPr algn="ctr"/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«ЛИТ как уникальный проект от идеи до реализации» перед слушателями магистратуры ПИ ТОГУ и Высшей школы экономики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324233"/>
                  </a:ext>
                </a:extLst>
              </a:tr>
              <a:tr h="773996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22.09.2022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1200"/>
                        </a:spcAft>
                      </a:pPr>
                      <a:r>
                        <a:rPr lang="ru-RU" sz="14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электронных и дистанционных технологий в обучении обучающихся в условиях введения новых ФГОС ООО»  перед руководителями образовательных учреждений ХК ИРО</a:t>
                      </a:r>
                      <a:endParaRPr lang="ru-RU" sz="1400" kern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732417"/>
                  </a:ext>
                </a:extLst>
              </a:tr>
              <a:tr h="8319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31.10.2023</a:t>
                      </a:r>
                    </a:p>
                    <a:p>
                      <a:pPr algn="ctr"/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«Планируемые результаты освоения ООП в рамках реализации обновленного ФГОС ОО.  Технологии, механизмы и инструменты оценивания» в рамках совместного педагогического совета коллективов лицея инновационных технологий и школы МЧС</a:t>
                      </a:r>
                    </a:p>
                    <a:p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57249845"/>
                  </a:ext>
                </a:extLst>
              </a:tr>
              <a:tr h="1266837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9.01. </a:t>
                      </a:r>
                      <a:r>
                        <a:rPr lang="ru-RU" sz="1400" kern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качественного образовательного результата обучающихся в системе лицейского образования</a:t>
                      </a: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руководителей образовательных учреждений в формате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взаимообучения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Дальневосточных городов Владивостока, Биробиджана и Биробиджанского муниципального района на « Школе управленческого мастерства «Управление образовательной организацией: новые смыслы и ценности».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05255199"/>
                  </a:ext>
                </a:extLst>
              </a:tr>
              <a:tr h="8319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директор, Гончаренко Н.Н., учитель информатики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16.11. 2020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75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Эффективное использование облачной интернет платформы МЭШ для улучшения качества хабаровского образования» перед учителями информатики слушателями курсов ХК ИРО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86974564"/>
                  </a:ext>
                </a:extLst>
              </a:tr>
              <a:tr h="1205705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endParaRPr lang="ru-RU" sz="1800" kern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kern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Шестопалов Д.В., заместитель директора по ИТ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24.08.2020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750"/>
                        </a:spcAft>
                      </a:pP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«Прогностическая модель применения дистанционных образовательных технологий в образовательной организации» перед руководителями образовательных организаций города Хабаровска на августовской конференции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9333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15DB6A-1C1D-16DE-2413-6AFFFEF0CFA2}"/>
              </a:ext>
            </a:extLst>
          </p:cNvPr>
          <p:cNvSpPr txBox="1"/>
          <p:nvPr/>
        </p:nvSpPr>
        <p:spPr>
          <a:xfrm>
            <a:off x="449580" y="149191"/>
            <a:ext cx="9430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0555" algn="just"/>
            <a:r>
              <a:rPr lang="ru-RU" sz="16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Центра информационных технологий</a:t>
            </a:r>
          </a:p>
          <a:p>
            <a:pPr indent="630555" algn="just"/>
            <a:r>
              <a:rPr lang="ru-RU" sz="12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2022-2023 учебном году 12 лицеистов приняли участие в </a:t>
            </a:r>
            <a:r>
              <a:rPr lang="ru-RU" sz="1200" kern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дистанционной </a:t>
            </a:r>
            <a:r>
              <a:rPr lang="ru-RU" sz="12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олимпиаде по информатике Яндекс. Учебник, 11 в «Выходи решать», 2 в региональном этапе чемпионата по профессиональному мастерству «Профессионалы»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FF30009-DC5F-6575-B923-C6A8B9596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126525"/>
              </p:ext>
            </p:extLst>
          </p:nvPr>
        </p:nvGraphicFramePr>
        <p:xfrm>
          <a:off x="547631" y="896778"/>
          <a:ext cx="9332207" cy="3269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503">
                  <a:extLst>
                    <a:ext uri="{9D8B030D-6E8A-4147-A177-3AD203B41FA5}">
                      <a16:colId xmlns:a16="http://schemas.microsoft.com/office/drawing/2014/main" val="2147173348"/>
                    </a:ext>
                  </a:extLst>
                </a:gridCol>
                <a:gridCol w="2713172">
                  <a:extLst>
                    <a:ext uri="{9D8B030D-6E8A-4147-A177-3AD203B41FA5}">
                      <a16:colId xmlns:a16="http://schemas.microsoft.com/office/drawing/2014/main" val="3670427381"/>
                    </a:ext>
                  </a:extLst>
                </a:gridCol>
                <a:gridCol w="1034037">
                  <a:extLst>
                    <a:ext uri="{9D8B030D-6E8A-4147-A177-3AD203B41FA5}">
                      <a16:colId xmlns:a16="http://schemas.microsoft.com/office/drawing/2014/main" val="755844976"/>
                    </a:ext>
                  </a:extLst>
                </a:gridCol>
                <a:gridCol w="1891761">
                  <a:extLst>
                    <a:ext uri="{9D8B030D-6E8A-4147-A177-3AD203B41FA5}">
                      <a16:colId xmlns:a16="http://schemas.microsoft.com/office/drawing/2014/main" val="1980574939"/>
                    </a:ext>
                  </a:extLst>
                </a:gridCol>
                <a:gridCol w="643295">
                  <a:extLst>
                    <a:ext uri="{9D8B030D-6E8A-4147-A177-3AD203B41FA5}">
                      <a16:colId xmlns:a16="http://schemas.microsoft.com/office/drawing/2014/main" val="2008571318"/>
                    </a:ext>
                  </a:extLst>
                </a:gridCol>
                <a:gridCol w="1229406">
                  <a:extLst>
                    <a:ext uri="{9D8B030D-6E8A-4147-A177-3AD203B41FA5}">
                      <a16:colId xmlns:a16="http://schemas.microsoft.com/office/drawing/2014/main" val="142808368"/>
                    </a:ext>
                  </a:extLst>
                </a:gridCol>
                <a:gridCol w="1472033">
                  <a:extLst>
                    <a:ext uri="{9D8B030D-6E8A-4147-A177-3AD203B41FA5}">
                      <a16:colId xmlns:a16="http://schemas.microsoft.com/office/drawing/2014/main" val="3049756638"/>
                    </a:ext>
                  </a:extLst>
                </a:gridCol>
              </a:tblGrid>
              <a:tr h="445931"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конкурсов и мероприятий 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участников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1236042696"/>
                  </a:ext>
                </a:extLst>
              </a:tr>
              <a:tr h="363073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 по информатике Яндекс Учебник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Григорьев Денис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3797075673"/>
                  </a:ext>
                </a:extLst>
              </a:tr>
              <a:tr h="363073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 по информатике Яндекс Учебник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Климов Платон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Латышев Арсений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 А.А.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53355459"/>
                  </a:ext>
                </a:extLst>
              </a:tr>
              <a:tr h="222966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Выходи решать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Пак Максим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1116026967"/>
                  </a:ext>
                </a:extLst>
              </a:tr>
              <a:tr h="726146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этап чемпионата по профессиональному мастерству «Профессионалы»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Илясов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Дмитрий,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Вялов Виталий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Призеры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2829515278"/>
                  </a:ext>
                </a:extLst>
              </a:tr>
              <a:tr h="907683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в сети Интернет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Пискунович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Леонид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Саврасов Артем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Степанович Вероника</a:t>
                      </a:r>
                    </a:p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Фингерут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Анна</a:t>
                      </a:r>
                    </a:p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Хомчено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 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649742779"/>
                  </a:ext>
                </a:extLst>
              </a:tr>
              <a:tr h="222966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в сети Интернет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Ступак Дмитрий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Призёр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 А.А.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25011131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F06C116-881A-C1ED-669C-D854F92D48BA}"/>
              </a:ext>
            </a:extLst>
          </p:cNvPr>
          <p:cNvSpPr txBox="1"/>
          <p:nvPr/>
        </p:nvSpPr>
        <p:spPr>
          <a:xfrm>
            <a:off x="547631" y="4245483"/>
            <a:ext cx="115170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учителей информатики  в  городских, краевых семинарах и конференциях и экспертной деятельности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5C81330-6E68-113E-4BC1-D296B0101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25595"/>
              </p:ext>
            </p:extLst>
          </p:nvPr>
        </p:nvGraphicFramePr>
        <p:xfrm>
          <a:off x="547631" y="4563181"/>
          <a:ext cx="9533216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565">
                  <a:extLst>
                    <a:ext uri="{9D8B030D-6E8A-4147-A177-3AD203B41FA5}">
                      <a16:colId xmlns:a16="http://schemas.microsoft.com/office/drawing/2014/main" val="2786147200"/>
                    </a:ext>
                  </a:extLst>
                </a:gridCol>
                <a:gridCol w="1995523">
                  <a:extLst>
                    <a:ext uri="{9D8B030D-6E8A-4147-A177-3AD203B41FA5}">
                      <a16:colId xmlns:a16="http://schemas.microsoft.com/office/drawing/2014/main" val="4138793129"/>
                    </a:ext>
                  </a:extLst>
                </a:gridCol>
                <a:gridCol w="3507799">
                  <a:extLst>
                    <a:ext uri="{9D8B030D-6E8A-4147-A177-3AD203B41FA5}">
                      <a16:colId xmlns:a16="http://schemas.microsoft.com/office/drawing/2014/main" val="1723734829"/>
                    </a:ext>
                  </a:extLst>
                </a:gridCol>
                <a:gridCol w="2265572">
                  <a:extLst>
                    <a:ext uri="{9D8B030D-6E8A-4147-A177-3AD203B41FA5}">
                      <a16:colId xmlns:a16="http://schemas.microsoft.com/office/drawing/2014/main" val="3659864418"/>
                    </a:ext>
                  </a:extLst>
                </a:gridCol>
                <a:gridCol w="1268757">
                  <a:extLst>
                    <a:ext uri="{9D8B030D-6E8A-4147-A177-3AD203B41FA5}">
                      <a16:colId xmlns:a16="http://schemas.microsoft.com/office/drawing/2014/main" val="3112208405"/>
                    </a:ext>
                  </a:extLst>
                </a:gridCol>
              </a:tblGrid>
              <a:tr h="160671"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Сатус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3409243057"/>
                  </a:ext>
                </a:extLst>
              </a:tr>
              <a:tr h="321343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«Что может искусственный интеллект»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образовательный интенсив «Выходи решать»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1203808060"/>
                  </a:ext>
                </a:extLst>
              </a:tr>
              <a:tr h="482014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Шестопалов Д.В.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«Цифровой суверенитет-обеспечение безопасности ПД при обработке. Соблюдение требований законодательства в области ПД»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вебинар-совещание</a:t>
                      </a:r>
                    </a:p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(подготовка и проведение на базе лицея)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627177347"/>
                  </a:ext>
                </a:extLst>
              </a:tr>
              <a:tr h="321343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«Цифровые компетенции педагогов как условия цифровой трансформации образования»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семинар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2831367402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«Особенности КЕГЭ по информатике»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онлайн-семинар 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2023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903906586"/>
                  </a:ext>
                </a:extLst>
              </a:tr>
              <a:tr h="482014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Шестопалов Д.В.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 информатизации к цифровизации»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событие в рамках сетевой магистерской программы ТОГУ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2023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296596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41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E85469-6F84-C98A-6B5F-1033B1A8CE96}"/>
              </a:ext>
            </a:extLst>
          </p:cNvPr>
          <p:cNvSpPr txBox="1"/>
          <p:nvPr/>
        </p:nvSpPr>
        <p:spPr>
          <a:xfrm>
            <a:off x="381984" y="0"/>
            <a:ext cx="11227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ru-RU" sz="2400" b="1" kern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учителей  в дистанционных обучающих </a:t>
            </a:r>
            <a:r>
              <a:rPr lang="ru-RU" sz="2400" b="1" kern="1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вебинарах</a:t>
            </a:r>
            <a:endParaRPr lang="ru-RU" sz="2400" b="1" kern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F4830E6-010E-D25F-ABB4-DE7E5FFC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296616"/>
              </p:ext>
            </p:extLst>
          </p:nvPr>
        </p:nvGraphicFramePr>
        <p:xfrm>
          <a:off x="381984" y="461665"/>
          <a:ext cx="11340450" cy="6268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521">
                  <a:extLst>
                    <a:ext uri="{9D8B030D-6E8A-4147-A177-3AD203B41FA5}">
                      <a16:colId xmlns:a16="http://schemas.microsoft.com/office/drawing/2014/main" val="3352627534"/>
                    </a:ext>
                  </a:extLst>
                </a:gridCol>
                <a:gridCol w="1432295">
                  <a:extLst>
                    <a:ext uri="{9D8B030D-6E8A-4147-A177-3AD203B41FA5}">
                      <a16:colId xmlns:a16="http://schemas.microsoft.com/office/drawing/2014/main" val="2929972762"/>
                    </a:ext>
                  </a:extLst>
                </a:gridCol>
                <a:gridCol w="9512634">
                  <a:extLst>
                    <a:ext uri="{9D8B030D-6E8A-4147-A177-3AD203B41FA5}">
                      <a16:colId xmlns:a16="http://schemas.microsoft.com/office/drawing/2014/main" val="14142368"/>
                    </a:ext>
                  </a:extLst>
                </a:gridCol>
              </a:tblGrid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семинара, вебинара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643350558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«Проектирование образовательных событий в урочной и внеурочной деятельности»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743710046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конференция «Педагог нашего времени: чему и как учиться профессионалу»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982681233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«Использование бизнес-инструментов в проектной деятельности школьников»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243235725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«Мнемонические приёмы для эффективного обучения»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528196933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«Учимся задавать исследовательские вопросы»,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4201597839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«Система оценки достижения планируемых результатов: требования ФГОС и цифровые решения»,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793381281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«Вовлекающий урок: от формулирования темы и цели до подведения итогов»,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356255232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«ОГЭ и ЕГЭ по информатике: от системной работы к результату»,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646271743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«Искусственный интеллект в образовании»,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661182817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 А.А.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форум «Педагоги России: инновации в образовании»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«Инновационные технологии для современного педагога в просветительской деятельности»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547714149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Бобкова Л.М.</a:t>
                      </a:r>
                    </a:p>
                    <a:p>
                      <a:pPr algn="l"/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«Как прокачать финансовую грамотность с помощью цифрового образовательного контента платформы «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Образовариум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Цифровые ресурсы «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Образовариума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и конструирование уроков»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373718796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Гольцман М.Г.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 Создание рабочей программы учителя в условиях внедрения обновлённого ФГОС НОО и ФГОС ООО – функционал портала и типичные ошибки»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558076997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Гольцман М.Г. 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«Формируем и развиваем функциональную грамотность обучающихся на уроках английского языка на ступени ООО»»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098780365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 К.В.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«Проектная деятельность обучающихся 5-9-х классов в соответствии с требованиями ФГОС ООО»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408237222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 К.В.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и продвижение мультимедийного проекта</a:t>
                      </a:r>
                      <a:r>
                        <a:rPr lang="ru-RU" sz="1100" kern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вместе с детьми»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059155269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Бобкова Л.М.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«Система оценки достижения планируемых результатов: требования ФГОС и цифровые решения»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773209423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 К.В.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«Горизонты цифрового пространства: ресурсы и выборы»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922342830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Лысова И.И.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«Проектирование образовательных 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квестов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Мобильным Электронным Образованием»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881737000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Фирстов А.П.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форум «Педагоги России». «Наставничество в педагогике. Актуальные компетенции педагога в современном мире»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175061356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 квалификации учителей г. Хабаровска и Хабаровского края (Солнечный район) – спикер по теме «Опыт работы с одарёнными детьми»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260261608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Вихрянова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Е.Ю.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ПК от Академии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Провящения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«Современные механизмы повышения качества общего образования6 математика»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06664808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Мирошничеснко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С.Н.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«Технологии разработки и использования </a:t>
                      </a:r>
                      <a:r>
                        <a:rPr lang="en-US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PISA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-заданий в обучении: методический практикум», КГА ОУ ДПО ХК ИРО 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3993868855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Мирошниченко С.Н.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«Цифровая дидактика: геймификация – средство достижения новых образовательных результатов» КГА ОУ ДПО ХК ИРО 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1860158463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«Экспертиза профессиональной деятельности педагогических работников образовательных организаций края в процессе аттестации»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1933957827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практико-ориентированных семинар «Непрерывность вероятностной линии в школьном курсе математики» - спикер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97530917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научно-практическая конференция «Актуальные проблемы обучения математике, информатике и информатизации образования», посвящённой 120-летию со дня рождения А.Н. Колмогорова - участник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704693773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Академии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 «Школа современного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учимтеля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математики: достижения российской науки»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094845432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Форум ПЕДАГОГИ РОССИИ по решению «Сложных задач математики» – благодарность, участие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3926353887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разработке ЦОК Академии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 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1484818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730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2636A5-9FDB-F9B3-E6EF-665C9F816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45" y="415764"/>
            <a:ext cx="3493062" cy="26207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C91EA2-94CC-FF5B-8BD2-5C21312EE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4" y="3821513"/>
            <a:ext cx="3717572" cy="27870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16501"/>
          <a:stretch/>
        </p:blipFill>
        <p:spPr>
          <a:xfrm rot="16200000">
            <a:off x="4907757" y="3197629"/>
            <a:ext cx="2787006" cy="389319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34A7A5-2F78-4F28-2170-E609615EE8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/>
          <a:stretch/>
        </p:blipFill>
        <p:spPr>
          <a:xfrm>
            <a:off x="247484" y="415764"/>
            <a:ext cx="2562752" cy="32246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A5A881-E996-0342-2DE0-5DC21BA3C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877" y="403080"/>
            <a:ext cx="2202648" cy="320291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84FA49-2A68-65E4-B0DE-895F901BEC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69" y="3210942"/>
            <a:ext cx="2435503" cy="324733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C8849-E9B6-BC60-DCEA-612FB9D1B422}"/>
              </a:ext>
            </a:extLst>
          </p:cNvPr>
          <p:cNvSpPr txBox="1"/>
          <p:nvPr/>
        </p:nvSpPr>
        <p:spPr>
          <a:xfrm>
            <a:off x="9167597" y="123886"/>
            <a:ext cx="2980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технической контрольной «Выходи решать» и организация городской очной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330940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E85469-6F84-C98A-6B5F-1033B1A8CE96}"/>
              </a:ext>
            </a:extLst>
          </p:cNvPr>
          <p:cNvSpPr txBox="1"/>
          <p:nvPr/>
        </p:nvSpPr>
        <p:spPr>
          <a:xfrm>
            <a:off x="464119" y="0"/>
            <a:ext cx="1116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ru-RU" sz="2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Дистанционный формат в системе дополнительного образования </a:t>
            </a:r>
            <a:endParaRPr lang="ru-RU" sz="2400" b="1" kern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F4830E6-010E-D25F-ABB4-DE7E5FFC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035631"/>
              </p:ext>
            </p:extLst>
          </p:nvPr>
        </p:nvGraphicFramePr>
        <p:xfrm>
          <a:off x="218275" y="597086"/>
          <a:ext cx="11671331" cy="5961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060">
                  <a:extLst>
                    <a:ext uri="{9D8B030D-6E8A-4147-A177-3AD203B41FA5}">
                      <a16:colId xmlns:a16="http://schemas.microsoft.com/office/drawing/2014/main" val="3352627534"/>
                    </a:ext>
                  </a:extLst>
                </a:gridCol>
                <a:gridCol w="7347110">
                  <a:extLst>
                    <a:ext uri="{9D8B030D-6E8A-4147-A177-3AD203B41FA5}">
                      <a16:colId xmlns:a16="http://schemas.microsoft.com/office/drawing/2014/main" val="2929972762"/>
                    </a:ext>
                  </a:extLst>
                </a:gridCol>
                <a:gridCol w="3917161">
                  <a:extLst>
                    <a:ext uri="{9D8B030D-6E8A-4147-A177-3AD203B41FA5}">
                      <a16:colId xmlns:a16="http://schemas.microsoft.com/office/drawing/2014/main" val="14142368"/>
                    </a:ext>
                  </a:extLst>
                </a:gridCol>
              </a:tblGrid>
              <a:tr h="27403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643350558"/>
                  </a:ext>
                </a:extLst>
              </a:tr>
              <a:tr h="521418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конкурс «Большая перемена»,</a:t>
                      </a:r>
                      <a:r>
                        <a:rPr lang="ru-RU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один из проектов 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президентской платформы «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Россия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 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страна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возможностей»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 (финалист)</a:t>
                      </a:r>
                    </a:p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полуфиналиста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743710046"/>
                  </a:ext>
                </a:extLst>
              </a:tr>
              <a:tr h="501984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просветительско-патриотическая акция «Диктант Победы»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победителей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призеров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982681233"/>
                  </a:ext>
                </a:extLst>
              </a:tr>
              <a:tr h="567820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проект ранней профессиональной ориентации школьников        «Билет</a:t>
                      </a:r>
                      <a:r>
                        <a:rPr lang="ru-RU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будущее»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участников, зарегистрированных на платформе проекта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243235725"/>
                  </a:ext>
                </a:extLst>
              </a:tr>
              <a:tr h="1324912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спортивный фестиваль РДДМ «Движение первых»         (дисциплина «Шахматы»)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(младшая группа)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(старшая</a:t>
                      </a:r>
                      <a:r>
                        <a:rPr lang="ru-RU" sz="1600" kern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группа) 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дистанционном этапе ДВФО;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очного</a:t>
                      </a:r>
                      <a:r>
                        <a:rPr lang="ru-RU" sz="1600" kern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этапа (финала) в  </a:t>
                      </a:r>
                    </a:p>
                    <a:p>
                      <a:pPr algn="l"/>
                      <a:r>
                        <a:rPr lang="ru-RU" sz="1600" kern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2022 г.; г. Казань, 2023 г.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528196933"/>
                  </a:ext>
                </a:extLst>
              </a:tr>
              <a:tr h="822926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во Всероссийской просветительской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программе «Основы здорового питания»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 «Укрепление общественного здоровья» в рамках национального проекта «Демография»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участников (педагоги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обучающиеся, родители)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4201597839"/>
                  </a:ext>
                </a:extLst>
              </a:tr>
              <a:tr h="109449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кружковой работы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(презентация лицейского историко-краеведческого журнала «Хабар»),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воспитательных он-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лайн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 (День защитника Отечества, Последний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звонок), п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атриотической акции «Бессмертный полк» на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виртуальной площадке лицея в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мессенджере 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всех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педагогов и лицеистов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793381281"/>
                  </a:ext>
                </a:extLst>
              </a:tr>
              <a:tr h="36389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Телемост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школой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Синдори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г.Ниигата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(Япония)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участников (лицеисты, педагоги), 2022 г.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356255232"/>
                  </a:ext>
                </a:extLst>
              </a:tr>
              <a:tr h="48518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Телемост с МКС-65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участников (УО, СМИ, педагоги, лицеисты, родители), 2022 г.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646271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777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008">
            <a:off x="7004492" y="407266"/>
            <a:ext cx="1443301" cy="2275593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1643">
            <a:off x="4040671" y="265030"/>
            <a:ext cx="1612756" cy="2487107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938" y="1216970"/>
            <a:ext cx="1581545" cy="112216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813" r="2033"/>
          <a:stretch/>
        </p:blipFill>
        <p:spPr bwMode="auto">
          <a:xfrm>
            <a:off x="8521668" y="1507257"/>
            <a:ext cx="1688849" cy="1095837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17881" r="5577"/>
          <a:stretch/>
        </p:blipFill>
        <p:spPr>
          <a:xfrm>
            <a:off x="10315397" y="1520051"/>
            <a:ext cx="1750862" cy="1070250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87" y="369591"/>
            <a:ext cx="1807020" cy="1080519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770" y="3775273"/>
            <a:ext cx="2333739" cy="1312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854" y="3050943"/>
            <a:ext cx="1423367" cy="800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r="12845"/>
          <a:stretch/>
        </p:blipFill>
        <p:spPr>
          <a:xfrm>
            <a:off x="9460151" y="3321643"/>
            <a:ext cx="2606732" cy="170769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2" descr="«ЛИТ помнит! ЛИТ гордится!»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-227" b="19833"/>
          <a:stretch/>
        </p:blipFill>
        <p:spPr bwMode="auto">
          <a:xfrm>
            <a:off x="3684602" y="3775273"/>
            <a:ext cx="2041676" cy="111637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lit.khv.ru/IMG_20200529_1115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14" y="5542863"/>
            <a:ext cx="1604627" cy="120302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lit.khv.ru/IMG_20200529_1123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6" y="5542863"/>
            <a:ext cx="1614444" cy="1210386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/>
          <a:srcRect l="-1" r="1361" b="78968"/>
          <a:stretch/>
        </p:blipFill>
        <p:spPr>
          <a:xfrm>
            <a:off x="435765" y="3287512"/>
            <a:ext cx="5375608" cy="4425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/>
          <a:srcRect l="4346" t="19696" r="41991"/>
          <a:stretch/>
        </p:blipFill>
        <p:spPr>
          <a:xfrm>
            <a:off x="615376" y="3720608"/>
            <a:ext cx="2984131" cy="1714842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/>
          <a:srcRect t="951" r="29816"/>
          <a:stretch/>
        </p:blipFill>
        <p:spPr>
          <a:xfrm>
            <a:off x="3980562" y="5066951"/>
            <a:ext cx="2082452" cy="1725090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94" y="5385380"/>
            <a:ext cx="1828461" cy="1371346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47" y="5385380"/>
            <a:ext cx="1823825" cy="1367869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94" y="3720608"/>
            <a:ext cx="1303171" cy="2256050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2871899" y="1478470"/>
            <a:ext cx="1000787" cy="1459007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0"/>
          <a:srcRect l="521" b="19647"/>
          <a:stretch/>
        </p:blipFill>
        <p:spPr>
          <a:xfrm flipH="1">
            <a:off x="1903099" y="711652"/>
            <a:ext cx="1444738" cy="1179876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5" name="Прямоугольник 24"/>
          <p:cNvSpPr/>
          <p:nvPr/>
        </p:nvSpPr>
        <p:spPr>
          <a:xfrm>
            <a:off x="165223" y="137198"/>
            <a:ext cx="3704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спортивный фестиваль РДДМ </a:t>
            </a:r>
          </a:p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«Движение первых»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1"/>
          <a:srcRect t="25412" r="84"/>
          <a:stretch/>
        </p:blipFill>
        <p:spPr>
          <a:xfrm>
            <a:off x="85847" y="722827"/>
            <a:ext cx="1285518" cy="1279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566403" y="1626415"/>
            <a:ext cx="1531176" cy="1148382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" name="Прямоугольник 26"/>
          <p:cNvSpPr/>
          <p:nvPr/>
        </p:nvSpPr>
        <p:spPr>
          <a:xfrm>
            <a:off x="9026729" y="61814"/>
            <a:ext cx="2577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Телемост с МКС-65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04930" y="2705490"/>
            <a:ext cx="257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Телемост со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школой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Синдори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Ниигата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(Япония)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50958" y="211700"/>
            <a:ext cx="257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«Большая перемена»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91085" y="2962546"/>
            <a:ext cx="3880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площадка лицея в мессенджере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38913" y="2780015"/>
            <a:ext cx="2577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просветительско-патриотическая акция «Диктант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74211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5074" t="16696" r="37919" b="15982"/>
          <a:stretch/>
        </p:blipFill>
        <p:spPr>
          <a:xfrm>
            <a:off x="4553845" y="3543680"/>
            <a:ext cx="1604789" cy="224909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231" t="15625" r="27176" b="23661"/>
          <a:stretch/>
        </p:blipFill>
        <p:spPr>
          <a:xfrm>
            <a:off x="145825" y="1826754"/>
            <a:ext cx="1971769" cy="138512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33940A-DAAC-1772-D046-62B3CC895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16518" r="20951" b="7946"/>
          <a:stretch/>
        </p:blipFill>
        <p:spPr>
          <a:xfrm>
            <a:off x="128164" y="3395892"/>
            <a:ext cx="1989430" cy="137729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057A34-FAE3-8C67-8A0E-FE2A16700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45646" y="101361"/>
            <a:ext cx="2105910" cy="297483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7306C-FBE1-5E27-22E3-ED018FC38D99}"/>
              </a:ext>
            </a:extLst>
          </p:cNvPr>
          <p:cNvPicPr/>
          <p:nvPr/>
        </p:nvPicPr>
        <p:blipFill rotWithShape="1">
          <a:blip r:embed="rId6"/>
          <a:srcRect l="32068" t="19962" r="33138" b="6179"/>
          <a:stretch/>
        </p:blipFill>
        <p:spPr bwMode="auto">
          <a:xfrm>
            <a:off x="4565764" y="148556"/>
            <a:ext cx="1498773" cy="17274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DB200A-03AF-B2DE-CD45-C9C4BF992AB6}"/>
              </a:ext>
            </a:extLst>
          </p:cNvPr>
          <p:cNvPicPr/>
          <p:nvPr/>
        </p:nvPicPr>
        <p:blipFill rotWithShape="1">
          <a:blip r:embed="rId7"/>
          <a:srcRect l="24693" t="25095" r="25922" b="12737"/>
          <a:stretch/>
        </p:blipFill>
        <p:spPr bwMode="auto">
          <a:xfrm>
            <a:off x="128164" y="101361"/>
            <a:ext cx="1989430" cy="163894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2BC423-DADD-67F9-D198-38DEC5BFD656}"/>
              </a:ext>
            </a:extLst>
          </p:cNvPr>
          <p:cNvPicPr/>
          <p:nvPr/>
        </p:nvPicPr>
        <p:blipFill rotWithShape="1">
          <a:blip r:embed="rId8"/>
          <a:srcRect l="33993" t="16825" r="35221" b="5894"/>
          <a:stretch/>
        </p:blipFill>
        <p:spPr bwMode="auto">
          <a:xfrm>
            <a:off x="4539100" y="2023784"/>
            <a:ext cx="1572632" cy="137210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32FD1-01D7-A6D3-D3B7-508D2C6512BF}"/>
              </a:ext>
            </a:extLst>
          </p:cNvPr>
          <p:cNvSpPr txBox="1"/>
          <p:nvPr/>
        </p:nvSpPr>
        <p:spPr>
          <a:xfrm>
            <a:off x="6175389" y="148556"/>
            <a:ext cx="589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повышение квалификации педагогов МАОУ ЛИТ и участие в профессиональных конкурсах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75A578-46A9-F01F-6FBB-908A2FC773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5" y="4992597"/>
            <a:ext cx="1986261" cy="134331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261" y="1378618"/>
            <a:ext cx="1971620" cy="27328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993020-61BE-D435-98E0-BF4726E740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153" t="15089" r="42269" b="36161"/>
          <a:stretch/>
        </p:blipFill>
        <p:spPr>
          <a:xfrm>
            <a:off x="2307842" y="3114443"/>
            <a:ext cx="2022327" cy="28312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EE9D2-2185-F1BB-F309-81F6D961EE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37" t="15446" r="37049" b="11697"/>
          <a:stretch/>
        </p:blipFill>
        <p:spPr>
          <a:xfrm>
            <a:off x="10311435" y="4084541"/>
            <a:ext cx="1868854" cy="266605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D221CE-A278-66E9-984E-4D3EA2C664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487" t="15804" r="25503" b="18661"/>
          <a:stretch/>
        </p:blipFill>
        <p:spPr>
          <a:xfrm>
            <a:off x="8404422" y="1343390"/>
            <a:ext cx="3461164" cy="240577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D4B73ED-4CC0-4952-E284-76377BE55A8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483" t="15447" r="24801" b="16161"/>
          <a:stretch/>
        </p:blipFill>
        <p:spPr>
          <a:xfrm>
            <a:off x="6667424" y="4227957"/>
            <a:ext cx="3385581" cy="237922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440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9A32FD1-01D7-A6D3-D3B7-508D2C6512BF}"/>
              </a:ext>
            </a:extLst>
          </p:cNvPr>
          <p:cNvSpPr txBox="1"/>
          <p:nvPr/>
        </p:nvSpPr>
        <p:spPr>
          <a:xfrm>
            <a:off x="4738255" y="148556"/>
            <a:ext cx="732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повышение квалификации педагогов МАОУ «ЛИТ» и участие в профессиональных конкурсах</a:t>
            </a:r>
          </a:p>
        </p:txBody>
      </p:sp>
      <p:pic>
        <p:nvPicPr>
          <p:cNvPr id="18" name="Picture 224433"/>
          <p:cNvPicPr/>
          <p:nvPr/>
        </p:nvPicPr>
        <p:blipFill>
          <a:blip r:embed="rId2"/>
          <a:stretch>
            <a:fillRect/>
          </a:stretch>
        </p:blipFill>
        <p:spPr>
          <a:xfrm>
            <a:off x="10153109" y="4442898"/>
            <a:ext cx="1792855" cy="2036217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9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36" y="1019175"/>
            <a:ext cx="1816077" cy="2567102"/>
          </a:xfrm>
        </p:spPr>
      </p:pic>
      <p:pic>
        <p:nvPicPr>
          <p:cNvPr id="20" name="Объект 89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86" y="3769208"/>
            <a:ext cx="1814517" cy="2559454"/>
          </a:xfrm>
          <a:prstGeom prst="roundRect">
            <a:avLst>
              <a:gd name="adj" fmla="val 2798"/>
            </a:avLst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389" y="4669603"/>
            <a:ext cx="2248829" cy="15828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139" y="507523"/>
            <a:ext cx="1735355" cy="26030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8" y="3769208"/>
            <a:ext cx="1724399" cy="24372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50" y="1335784"/>
            <a:ext cx="2355467" cy="1665210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245393" y="493475"/>
          <a:ext cx="1874823" cy="2652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5667174" imgH="8019998" progId="Acrobat.Document.DC">
                  <p:embed/>
                </p:oleObj>
              </mc:Choice>
              <mc:Fallback>
                <p:oleObj name="Acrobat Document" r:id="rId9" imgW="5667174" imgH="8019998" progId="Acrobat.Document.DC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5393" y="493475"/>
                        <a:ext cx="1874823" cy="2652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1690" y="3722597"/>
            <a:ext cx="1977324" cy="28202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3932" y="1267790"/>
            <a:ext cx="2186913" cy="30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9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092" y="365125"/>
            <a:ext cx="10468708" cy="49652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2" y="920262"/>
            <a:ext cx="10585938" cy="5256701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муниципальной площадки является создание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прогностической модели организации дистанционного обучения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образовательном учреждении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функционирования модели дистанционного обучения</a:t>
            </a:r>
          </a:p>
          <a:p>
            <a:pPr lvl="0"/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апробировать разнообразные формы дистанционной поддержки в </a:t>
            </a:r>
          </a:p>
          <a:p>
            <a:pPr marL="0" lvl="0" indent="0">
              <a:buNone/>
            </a:pP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процессе;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учёбу различных категорий педагогических работников по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 в практике работы технологий дистанционного обучения, оперативному овладению современными образовательными технологиями обучения и воспитания, навыками управления в условиях модернизации образовательного процесса;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 методическую помощь педагогам;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банк информации о состоянии развития данного направления деятельности;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распространению и внедрению эффективных педагогических практик по направлению дистанционного обучения </a:t>
            </a:r>
            <a:endParaRPr lang="ru-RU" sz="2000" dirty="0">
              <a:solidFill>
                <a:srgbClr val="7030A0"/>
              </a:solidFill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078" y="0"/>
            <a:ext cx="2742250" cy="390562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3153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4EA5F7-2828-4AE5-D245-1FC5426F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3" t="14924" r="33430" b="872"/>
          <a:stretch/>
        </p:blipFill>
        <p:spPr>
          <a:xfrm>
            <a:off x="4948657" y="1609136"/>
            <a:ext cx="1760747" cy="21590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152" y="78987"/>
            <a:ext cx="10348403" cy="7066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лицеистов в дистанционных олимпиадах и турнирах</a:t>
            </a:r>
          </a:p>
        </p:txBody>
      </p:sp>
      <p:pic>
        <p:nvPicPr>
          <p:cNvPr id="6" name="Picture 2" descr="Олимпиада Юношеской математической школы (ЮМШ) - Центр дополнительного  образования одаренных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3" y="1104062"/>
            <a:ext cx="3079314" cy="153965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МАТЕМАТИЧЕСКАЯ РЕГАТА – Факультет математики – Национальный 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5"/>
          <a:stretch/>
        </p:blipFill>
        <p:spPr bwMode="auto">
          <a:xfrm>
            <a:off x="3392267" y="4021516"/>
            <a:ext cx="3573676" cy="138986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F6DFA-9941-3BA8-47E4-D35185BC5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" y="3322020"/>
            <a:ext cx="3071779" cy="18911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 descr="C:\Users\User\Desktop\IMG-20221202-WA0007.jpg">
            <a:extLst>
              <a:ext uri="{FF2B5EF4-FFF2-40B4-BE49-F238E27FC236}">
                <a16:creationId xmlns:a16="http://schemas.microsoft.com/office/drawing/2014/main" id="{85E26F41-92B3-EFF4-20AA-65A9AA48DB2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10" y="1022377"/>
            <a:ext cx="2062873" cy="276242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710417E2-9451-18BF-7507-E5AF194F0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612109" y="1121818"/>
            <a:ext cx="1678402" cy="21590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F0F4D8-0F31-B7F9-7156-DDBD63C60F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540" y="865965"/>
            <a:ext cx="2370337" cy="177775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Picture 2" descr="Сириус логотип (74 фото) » Рисунки для срисовки и не только">
            <a:extLst>
              <a:ext uri="{FF2B5EF4-FFF2-40B4-BE49-F238E27FC236}">
                <a16:creationId xmlns:a16="http://schemas.microsoft.com/office/drawing/2014/main" id="{8983D6F9-55B4-1436-7E84-8DC921967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10" y="5411629"/>
            <a:ext cx="2566855" cy="137754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сесибирская олимпиада">
            <a:extLst>
              <a:ext uri="{FF2B5EF4-FFF2-40B4-BE49-F238E27FC236}">
                <a16:creationId xmlns:a16="http://schemas.microsoft.com/office/drawing/2014/main" id="{1BDA346C-1467-1633-D18B-9066F388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889" y="2906537"/>
            <a:ext cx="3030604" cy="14966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Многопрофильная инженерная олимпиада «Звезда»">
            <a:extLst>
              <a:ext uri="{FF2B5EF4-FFF2-40B4-BE49-F238E27FC236}">
                <a16:creationId xmlns:a16="http://schemas.microsoft.com/office/drawing/2014/main" id="{21865AA4-BE65-731C-64AD-1615BEF3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8" y="5476597"/>
            <a:ext cx="3227705" cy="11143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Всероссийский интеллектуальный турнир «Лига Знаний: школы и колледжи»">
            <a:extLst>
              <a:ext uri="{FF2B5EF4-FFF2-40B4-BE49-F238E27FC236}">
                <a16:creationId xmlns:a16="http://schemas.microsoft.com/office/drawing/2014/main" id="{16E17092-0F23-35C1-D9C7-B56CB867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45" y="4377231"/>
            <a:ext cx="3380075" cy="24119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7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226" y="2156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лицея в городской олимпиаде по математике имени Г.И.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учащихся 4 – 7-х классов общеобразовательных школ города Хабаровска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9113" y="1371600"/>
            <a:ext cx="5181600" cy="481530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олимпиады: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институт ТОГУ, Управление образования администрации города Хабаровска,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города Хабаровска «Лицей инновационных технологий»,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«Сервисная компания «Колымская».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олимпиады: </a:t>
            </a:r>
            <a:r>
              <a:rPr lang="en-US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6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olimpkhv</a:t>
            </a:r>
            <a:r>
              <a:rPr lang="ru-RU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премия: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30 тысяч рублей,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20 тысяч рублей,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10 тысяч рублей.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Денежные премии выплачиваются за счет средств ООО «СК «Колымская».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12" y="1828630"/>
            <a:ext cx="5181600" cy="621792"/>
          </a:xfrm>
          <a:ln w="38100">
            <a:solidFill>
              <a:srgbClr val="EA671E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36" y="2499309"/>
            <a:ext cx="3517073" cy="2376000"/>
          </a:xfrm>
          <a:prstGeom prst="rect">
            <a:avLst/>
          </a:prstGeom>
          <a:ln w="38100">
            <a:solidFill>
              <a:srgbClr val="EA671E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48" y="3548161"/>
            <a:ext cx="3564000" cy="2376000"/>
          </a:xfrm>
          <a:prstGeom prst="rect">
            <a:avLst/>
          </a:prstGeom>
          <a:ln w="38100">
            <a:solidFill>
              <a:srgbClr val="EA671E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A62FC-9C66-CBD8-B878-FFCE5B2B7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64" y="4652408"/>
            <a:ext cx="2096269" cy="20962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385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152" y="78987"/>
            <a:ext cx="10348403" cy="7066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лицеистов в дистанционных олимпиадах и турнирах</a:t>
            </a: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758051"/>
              </p:ext>
            </p:extLst>
          </p:nvPr>
        </p:nvGraphicFramePr>
        <p:xfrm>
          <a:off x="6311262" y="2924082"/>
          <a:ext cx="2832467" cy="34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8679963" imgH="10687659" progId="Word.Document.12">
                  <p:embed/>
                </p:oleObj>
              </mc:Choice>
              <mc:Fallback>
                <p:oleObj name="Документ" r:id="rId2" imgW="8679963" imgH="10687659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11262" y="2924082"/>
                        <a:ext cx="2832467" cy="34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165247"/>
              </p:ext>
            </p:extLst>
          </p:nvPr>
        </p:nvGraphicFramePr>
        <p:xfrm>
          <a:off x="9222108" y="3691116"/>
          <a:ext cx="2477860" cy="3050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4" imgW="8679963" imgH="10687659" progId="Word.Document.12">
                  <p:embed/>
                </p:oleObj>
              </mc:Choice>
              <mc:Fallback>
                <p:oleObj name="Документ" r:id="rId4" imgW="8679963" imgH="10687659" progId="Word.Document.12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22108" y="3691116"/>
                        <a:ext cx="2477860" cy="3050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198508"/>
              </p:ext>
            </p:extLst>
          </p:nvPr>
        </p:nvGraphicFramePr>
        <p:xfrm>
          <a:off x="217203" y="785661"/>
          <a:ext cx="2407591" cy="328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6" imgW="7562307" imgH="10310172" progId="Word.Document.12">
                  <p:embed/>
                </p:oleObj>
              </mc:Choice>
              <mc:Fallback>
                <p:oleObj name="Документ" r:id="rId6" imgW="7562307" imgH="10310172" progId="Word.Document.12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7203" y="785661"/>
                        <a:ext cx="2407591" cy="328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509" y="3443096"/>
            <a:ext cx="2232235" cy="3050842"/>
          </a:xfrm>
          <a:prstGeom prst="rect">
            <a:avLst/>
          </a:prstGeom>
        </p:spPr>
      </p:pic>
      <p:pic>
        <p:nvPicPr>
          <p:cNvPr id="27" name="Объект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3192676" y="866755"/>
            <a:ext cx="2022911" cy="2862594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4322" y="810826"/>
            <a:ext cx="1862078" cy="2632270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443595"/>
              </p:ext>
            </p:extLst>
          </p:nvPr>
        </p:nvGraphicFramePr>
        <p:xfrm>
          <a:off x="4305991" y="3281421"/>
          <a:ext cx="2005271" cy="28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5667174" imgH="8010518" progId="Acrobat.Document.DC">
                  <p:embed/>
                </p:oleObj>
              </mc:Choice>
              <mc:Fallback>
                <p:oleObj name="Acrobat Document" r:id="rId11" imgW="5667174" imgH="801051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05991" y="3281421"/>
                        <a:ext cx="2005271" cy="28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11" y="732996"/>
            <a:ext cx="2194540" cy="31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3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77781" y="1001787"/>
            <a:ext cx="1759263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Тихоокеанский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274670" y="1047268"/>
            <a:ext cx="1760538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Дальневосточный университет путей сообщения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263805" y="1037329"/>
            <a:ext cx="1845089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Хабаровский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медицинский 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347650" y="1037329"/>
            <a:ext cx="1922186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Хабаровский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 экономики и права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531072" y="1272719"/>
            <a:ext cx="1333501" cy="10080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ДВО РАН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335218" y="2221480"/>
            <a:ext cx="1676400" cy="100800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Высшая школа экономики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381918" y="2207299"/>
            <a:ext cx="1770063" cy="100800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Санкт-Петербургский государственный университет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6218238" y="3904008"/>
            <a:ext cx="4068000" cy="1080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>
            <a:off x="6251575" y="3963988"/>
            <a:ext cx="2063750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6251575" y="2084388"/>
            <a:ext cx="0" cy="28765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8315325" y="2084388"/>
            <a:ext cx="0" cy="18796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10277338" y="2268398"/>
            <a:ext cx="14288" cy="1620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flipV="1">
            <a:off x="4164427" y="2084388"/>
            <a:ext cx="0" cy="18796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2157412" y="2042630"/>
            <a:ext cx="0" cy="18796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flipH="1" flipV="1">
            <a:off x="5096289" y="3200815"/>
            <a:ext cx="0" cy="773113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flipH="1" flipV="1">
            <a:off x="7250113" y="3190876"/>
            <a:ext cx="0" cy="773113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5" name="Text Box 19" descr="Голубая тисненая бумага"/>
          <p:cNvSpPr txBox="1">
            <a:spLocks noChangeArrowheads="1"/>
          </p:cNvSpPr>
          <p:nvPr/>
        </p:nvSpPr>
        <p:spPr bwMode="auto">
          <a:xfrm>
            <a:off x="1624013" y="5624513"/>
            <a:ext cx="1739900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Научно-</a:t>
            </a: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исследовательская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96" name="Text Box 20" descr="Голубая тисненая бумага"/>
          <p:cNvSpPr txBox="1">
            <a:spLocks noChangeArrowheads="1"/>
          </p:cNvSpPr>
          <p:nvPr/>
        </p:nvSpPr>
        <p:spPr bwMode="auto">
          <a:xfrm>
            <a:off x="3853564" y="5626895"/>
            <a:ext cx="1558751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Спецкурсы и факультативы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97" name="Text Box 21" descr="Голубая тисненая бумага"/>
          <p:cNvSpPr txBox="1">
            <a:spLocks noChangeArrowheads="1"/>
          </p:cNvSpPr>
          <p:nvPr/>
        </p:nvSpPr>
        <p:spPr bwMode="auto">
          <a:xfrm>
            <a:off x="5907787" y="5687220"/>
            <a:ext cx="1439862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Олимпиады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01" name="Text Box 25" descr="Голубая тисненая бумага"/>
          <p:cNvSpPr txBox="1">
            <a:spLocks noChangeArrowheads="1"/>
          </p:cNvSpPr>
          <p:nvPr/>
        </p:nvSpPr>
        <p:spPr bwMode="auto">
          <a:xfrm>
            <a:off x="7665528" y="5620545"/>
            <a:ext cx="1392709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Элективные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курсы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 flipH="1">
            <a:off x="6251575" y="3963988"/>
            <a:ext cx="998538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5086351" y="3963988"/>
            <a:ext cx="1165225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>
            <a:off x="4154489" y="3963988"/>
            <a:ext cx="2130425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>
            <a:off x="2157413" y="3963988"/>
            <a:ext cx="4127500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2431828" y="2217108"/>
            <a:ext cx="1548258" cy="1041408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Московский физико-технический институт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3354389" y="3963989"/>
            <a:ext cx="2859087" cy="960437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 flipH="1">
            <a:off x="3363913" y="3248577"/>
            <a:ext cx="0" cy="720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1524000" y="-41819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Взаимодействие с ВУЗами как форма</a:t>
            </a:r>
            <a:r>
              <a:rPr kumimoji="0" lang="ru-RU" altLang="ru-RU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дистанционного обучения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10" name="Rectangle 34"/>
          <p:cNvSpPr>
            <a:spLocks noChangeArrowheads="1"/>
          </p:cNvSpPr>
          <p:nvPr/>
        </p:nvSpPr>
        <p:spPr bwMode="auto">
          <a:xfrm>
            <a:off x="-441325" y="734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8496300" y="2218283"/>
            <a:ext cx="1511300" cy="100800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ФСБ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 flipV="1">
            <a:off x="6240463" y="4005264"/>
            <a:ext cx="2951162" cy="936625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V="1">
            <a:off x="9191625" y="3163405"/>
            <a:ext cx="0" cy="828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660249" y="4960939"/>
            <a:ext cx="8988425" cy="1722437"/>
          </a:xfrm>
          <a:prstGeom prst="roundRect">
            <a:avLst/>
          </a:prstGeom>
          <a:solidFill>
            <a:schemeClr val="accent6"/>
          </a:solidFill>
          <a:ln w="57150">
            <a:solidFill>
              <a:srgbClr val="EA671E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Хабаровский лицей инновационных технологий</a:t>
            </a:r>
          </a:p>
        </p:txBody>
      </p:sp>
      <p:sp>
        <p:nvSpPr>
          <p:cNvPr id="24598" name="Text Box 22" descr="Голубая тисненая бумага"/>
          <p:cNvSpPr txBox="1">
            <a:spLocks noChangeArrowheads="1"/>
          </p:cNvSpPr>
          <p:nvPr/>
        </p:nvSpPr>
        <p:spPr bwMode="auto">
          <a:xfrm>
            <a:off x="9094473" y="5618103"/>
            <a:ext cx="1295294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Семинары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 Box 25" descr="Голубая тисненая бумага"/>
          <p:cNvSpPr txBox="1">
            <a:spLocks noChangeArrowheads="1"/>
          </p:cNvSpPr>
          <p:nvPr/>
        </p:nvSpPr>
        <p:spPr bwMode="auto">
          <a:xfrm>
            <a:off x="7503347" y="5620201"/>
            <a:ext cx="1392709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Элективные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 Box 19" descr="Голубая тисненая бумага"/>
          <p:cNvSpPr txBox="1">
            <a:spLocks noChangeArrowheads="1"/>
          </p:cNvSpPr>
          <p:nvPr/>
        </p:nvSpPr>
        <p:spPr bwMode="auto">
          <a:xfrm>
            <a:off x="1862465" y="5620201"/>
            <a:ext cx="1739900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Научно-</a:t>
            </a:r>
            <a:r>
              <a:rPr kumimoji="0" lang="ru-RU" altLang="ru-RU" sz="13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исследовательская </a:t>
            </a:r>
            <a:r>
              <a:rPr kumimoji="0" lang="ru-RU" alt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</a:t>
            </a:r>
            <a:endParaRPr kumimoji="0" lang="ru-RU" altLang="ru-RU" sz="1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 Box 20" descr="Голубая тисненая бумага"/>
          <p:cNvSpPr txBox="1">
            <a:spLocks noChangeArrowheads="1"/>
          </p:cNvSpPr>
          <p:nvPr/>
        </p:nvSpPr>
        <p:spPr bwMode="auto">
          <a:xfrm>
            <a:off x="3891694" y="5626551"/>
            <a:ext cx="1558751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Спецкурсы и факультативы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 Box 21" descr="Голубая тисненая бумага"/>
          <p:cNvSpPr txBox="1">
            <a:spLocks noChangeArrowheads="1"/>
          </p:cNvSpPr>
          <p:nvPr/>
        </p:nvSpPr>
        <p:spPr bwMode="auto">
          <a:xfrm>
            <a:off x="5745606" y="5606622"/>
            <a:ext cx="1439862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Олимпиады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474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262" y="188779"/>
            <a:ext cx="1105270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/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Подведение итогов  работы данной площадки, введение ДО позволило: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обучающихся более качественным образованием, увеличило число образовательных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услуг, предоставляемых ОУ, обеспечило возможность изучения учебных предметов на расширенном и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углубленном  уровне, показало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возможности передачи информации за счет использования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коммуникационных сетей;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плюсы дистанционного обучения: снижение затрат на проведение обучения( сократились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затраты на содержание, обслуживание  помещений, не тратятся денежные средства на дорогу участников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процесса, на бумагу, мел, фломастеры;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плюсы дистанционного обучения:  ведущая роль теоретических знаний, сочетание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абстрактности  мышления с наглядностью, системность и последовательность в обучении,  сознательность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школьника под руководством учителя; развитие умений обучающихся ориентироваться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информационных потоках,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 мотивации обучения, создало условия для развития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познавательных способностей, творческого потенциала обучающихся; 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представлена возможность проводить занятия для большого количества человек, обучение становится более доступным для разных групп населения, предоставило возможность  обучения часто болеющих; 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В период реализации проекта  достигли следующие результаты: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включение в систему дистанционного обучения до 100% обучающихся лицея 5-11 классов;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оптимизация уровня учебной нагрузки обучающихся в классах за счет переноса части учебных курсов в режим дистанционного обучения;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успешности сдачи выпускниками ЕГЭ и ОГЭ;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числа победителей и призеров олимпиад, конкурсов;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включение в исследовательскую и проектную деятельность не менее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70 %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обучающихся;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профессиональной мотивации и компетентности педагогов лицея, их информационной культуры: обеспечение использования технологии дистанционного обучения;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ежегодная публикация своего опыта в электронных, методических, психолого-педагогических изданиях педагогами;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информационного пространства лицея и укрепление материально-технической базы;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подключение к локальной сети лицея и к Интернет-ресурсам всех учебных кабинетов;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ежегодное увеличение привлеченных средств в образовательный процесс за счет целенаправленной работы с партнерами социума.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340" y="812800"/>
            <a:ext cx="2761129" cy="218738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7608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741" y="113554"/>
            <a:ext cx="10756247" cy="73494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результаты функционирования муниципальной площадки                                  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ЛИТа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5867" y="848499"/>
            <a:ext cx="4749800" cy="228156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инновационных технологий в 2019, 2020, 2021г.,2022,2023году входит в ТОП 200 лучших школ России по поступлению в ведущие вузы России.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2016, 2017,</a:t>
            </a:r>
            <a:r>
              <a:rPr lang="en-US" sz="16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2018г. – лицей вошел в Топ-100 по физико-математическому, информационному  образованию в России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2013, 2014, 2015г. – лицей вошел в Топ - 500 Лучших школ России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1714206"/>
              </p:ext>
            </p:extLst>
          </p:nvPr>
        </p:nvGraphicFramePr>
        <p:xfrm>
          <a:off x="443239" y="4275668"/>
          <a:ext cx="5508812" cy="1976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Лицей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знаний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Степень 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–  2020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–  2022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–  2023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9774" y="668215"/>
            <a:ext cx="5183188" cy="1805944"/>
          </a:xfrm>
        </p:spPr>
        <p:txBody>
          <a:bodyPr>
            <a:noAutofit/>
          </a:bodyPr>
          <a:lstStyle/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1993 по 2023 год закончило лицей 2331 выпускник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аттестаты с отличием особого образца 332 выпускника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Сдали ЕГЭ на 100 баллов 31 выпускник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Сдали ЕГЭ  на 95 -100 баллов   с 2019 по 2023 год   67 выпускников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обучение в Сириусе с 2017 по 2023    более 50 лицеистов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18747710"/>
              </p:ext>
            </p:extLst>
          </p:nvPr>
        </p:nvGraphicFramePr>
        <p:xfrm>
          <a:off x="6273800" y="2641599"/>
          <a:ext cx="5455137" cy="396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9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696"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Предмет</a:t>
                      </a:r>
                      <a:endParaRPr lang="ru-RU" dirty="0"/>
                    </a:p>
                  </a:txBody>
                  <a:tcPr>
                    <a:solidFill>
                      <a:srgbClr val="EF8D4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тестовый балл по ЕГЭ</a:t>
                      </a:r>
                      <a:endParaRPr lang="ru-RU" dirty="0"/>
                    </a:p>
                  </a:txBody>
                  <a:tcPr>
                    <a:solidFill>
                      <a:srgbClr val="EF8D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Математика (проф.)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73,6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Русский  язык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84,3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85,6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История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73,7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56,3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Обществознание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76,5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73,1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Физика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66,4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70,4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Химия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67,7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Биология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Литература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63,5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Информатика и ИКТ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76,0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81,3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Английский язык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90,2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87,4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География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4052" y="3490546"/>
            <a:ext cx="4932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качества знаний,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среднего балла и степени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28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1158" y="0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ЛИТе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пишут и говорят много хорошего в СМИ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495AD781-599B-4FBD-8F58-80FD7C192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" y="497407"/>
            <a:ext cx="4129757" cy="32759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833D7175-898D-4230-B705-3B234FA6B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02" y="549028"/>
            <a:ext cx="2776962" cy="371887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D2DA8AF9-C8C0-4B94-873A-4B662EA80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64" y="497407"/>
            <a:ext cx="5041003" cy="37704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7E2D93D5-5817-426C-90C1-06FEE8DD1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8" r="6005" b="8194"/>
          <a:stretch/>
        </p:blipFill>
        <p:spPr>
          <a:xfrm>
            <a:off x="61802" y="3710715"/>
            <a:ext cx="4324854" cy="3147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газет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77CBFD9-E049-4BA1-8503-E0ADBC4F90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56" y="3722270"/>
            <a:ext cx="2622973" cy="310976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3F9B2D57-236C-436F-93FF-1BDF56886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26" y="3695243"/>
            <a:ext cx="2120938" cy="31117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536E58-983F-832B-9859-CEF310F1D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64" y="3722270"/>
            <a:ext cx="2844103" cy="30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5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84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Тезаурус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5077"/>
            <a:ext cx="10515600" cy="51218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Прогностическая модель -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 обоснованное суждение о возможных состояниях объекта в будущем и</a:t>
            </a:r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(или)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 альтернативных 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путях и сроках их достижения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процесс освоения учебной программы на расстоянии. Он характеризуется сохранением всех важных компонентов образования и использованием специальных технических приспособлений. Для данного вида обучения необходимо располагать соответствующими гаджетами и иметь выход в Интернет</a:t>
            </a:r>
          </a:p>
          <a:p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</a:t>
            </a:r>
            <a:r>
              <a:rPr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осуществление изменений через поиск, разработку и использование новшеств в конкретной части </a:t>
            </a:r>
            <a:r>
              <a:rPr lang="ru-RU" altLang="ru-RU" sz="1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ОУ</a:t>
            </a:r>
            <a:endParaRPr lang="ru-RU" alt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ресурсы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технических и программных продуктов, систем телекоммуникации и методических пособий, дающих возможности оперативного и продуктивного применения информационных технологий в образовательной деятельности. Представление учебной информации посредством электронных средств, т.е. в электронной форме.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образовательные технологии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 технологии обучения, основанные на использовании информационных технологий, </a:t>
            </a:r>
            <a:r>
              <a:rPr lang="ru-RU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интернет-ресурсов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различной вычислительной техники с целью оптимизации образовательного процесса.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площадка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образовательная организация, которая имеет положительный опыт в одном из направлений деятельности, обеспечивающий решение приоритетных направлений для муниципальной системы образования</a:t>
            </a:r>
          </a:p>
          <a:p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02" y="72971"/>
            <a:ext cx="1699015" cy="127426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2923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952" y="365125"/>
            <a:ext cx="10002848" cy="49618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Основные  недостатки введения  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7997" y="861306"/>
            <a:ext cx="10672179" cy="579906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 технической организации рабочего места обучающегося, что связано с  определенными финансовыми затратами; 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сильная зависимость качества обучения от технической оснащенности;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разработан полностью стандарт  качества и методики осуществления ДО;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электронные программы не всегда хорошо разработаны и удовлетворяют всем международным требованиям;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достает во многих случаях учебно-методического обеспечения самостоятельной познавательной деятельности обучающегося;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дисциплины могут быть представлены дистанционно;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очного общения, индивидуального подхода учитель-обучающийся; отсутствие должного внимания к вопросам информационной безопасности;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жесткая самодисциплина обучающегося, которая зависит от самостоятельности и сознательности школьника,  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практических занятий, субъективное ощущение обучающимися перегруженности информацией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постоянного контроля, перенасыщенность работы с компьютерной техникой;</a:t>
            </a:r>
          </a:p>
          <a:p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3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120601" y="2921396"/>
          <a:ext cx="1770796" cy="1529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90240" imgH="5002920" progId="Photoshop.Image.13">
                  <p:embed/>
                </p:oleObj>
              </mc:Choice>
              <mc:Fallback>
                <p:oleObj name="Image" r:id="rId2" imgW="5790240" imgH="5002920" progId="Photoshop.Image.1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601" y="2921396"/>
                        <a:ext cx="1770796" cy="1529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21" y="2648005"/>
            <a:ext cx="865165" cy="117785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86" y="4588080"/>
            <a:ext cx="1846834" cy="163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330" y="3853968"/>
            <a:ext cx="1963128" cy="7305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60" y="2517758"/>
            <a:ext cx="1904921" cy="10533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18" y="786115"/>
            <a:ext cx="1836244" cy="115097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-209226" y="4622110"/>
            <a:ext cx="2536383" cy="2346301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-564097" y="636626"/>
            <a:ext cx="7506598" cy="7501535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-694745" y="-1479666"/>
            <a:ext cx="12886745" cy="10726750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67946" y="6088745"/>
            <a:ext cx="2270817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</a:t>
            </a:r>
            <a:endParaRPr lang="ru-RU" sz="19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6936" y="6084762"/>
            <a:ext cx="2370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</a:t>
            </a:r>
            <a:endParaRPr lang="ru-RU" sz="20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62241" y="6252955"/>
            <a:ext cx="47208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обязанности</a:t>
            </a:r>
            <a:endParaRPr lang="ru-RU" sz="20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03974" y="5179170"/>
            <a:ext cx="25281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интернета, компьютера, планшета, смартфона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дистанционного обучения МАОУ «ЛИТ»</a:t>
            </a:r>
            <a:endParaRPr lang="ru-RU" sz="32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9080" y="1810497"/>
            <a:ext cx="3075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с использованием технологий электронного образования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57687" y="5157403"/>
            <a:ext cx="2528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обучающихся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85376" y="3506213"/>
            <a:ext cx="3110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Offline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электронного образования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88" y="4300908"/>
            <a:ext cx="1097987" cy="881592"/>
          </a:xfrm>
          <a:prstGeom prst="rect">
            <a:avLst/>
          </a:prstGeom>
        </p:spPr>
      </p:pic>
      <p:sp>
        <p:nvSpPr>
          <p:cNvPr id="30" name="Прямоугольный треугольник 29"/>
          <p:cNvSpPr/>
          <p:nvPr/>
        </p:nvSpPr>
        <p:spPr>
          <a:xfrm>
            <a:off x="0" y="6165419"/>
            <a:ext cx="532015" cy="6793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488388-CC39-45CE-74A1-DD3C3F0BC70A}"/>
              </a:ext>
            </a:extLst>
          </p:cNvPr>
          <p:cNvSpPr/>
          <p:nvPr/>
        </p:nvSpPr>
        <p:spPr>
          <a:xfrm>
            <a:off x="354140" y="6230180"/>
            <a:ext cx="16345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20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B331318-BF1D-B7D1-2DF0-3B34E19B6365}"/>
              </a:ext>
            </a:extLst>
          </p:cNvPr>
          <p:cNvSpPr/>
          <p:nvPr/>
        </p:nvSpPr>
        <p:spPr>
          <a:xfrm>
            <a:off x="6231780" y="680572"/>
            <a:ext cx="1332615" cy="270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0A1DA39-2C08-DBA3-E538-F7B6973BEF09}"/>
              </a:ext>
            </a:extLst>
          </p:cNvPr>
          <p:cNvSpPr/>
          <p:nvPr/>
        </p:nvSpPr>
        <p:spPr>
          <a:xfrm>
            <a:off x="7073149" y="1323201"/>
            <a:ext cx="2124864" cy="457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дистанционного обучения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6FAF29E-B352-4D63-769D-C676E0A3B4B1}"/>
              </a:ext>
            </a:extLst>
          </p:cNvPr>
          <p:cNvSpPr/>
          <p:nvPr/>
        </p:nvSpPr>
        <p:spPr>
          <a:xfrm>
            <a:off x="8250844" y="832991"/>
            <a:ext cx="1576417" cy="59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локальных актов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068CFA3D-5988-7429-88EB-A4AE08D2A82C}"/>
              </a:ext>
            </a:extLst>
          </p:cNvPr>
          <p:cNvSpPr/>
          <p:nvPr/>
        </p:nvSpPr>
        <p:spPr>
          <a:xfrm>
            <a:off x="8963148" y="2838372"/>
            <a:ext cx="1611630" cy="477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т.ч. технических)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6216E54-3851-B3C9-4EA0-BF4693BDA0A3}"/>
              </a:ext>
            </a:extLst>
          </p:cNvPr>
          <p:cNvSpPr/>
          <p:nvPr/>
        </p:nvSpPr>
        <p:spPr>
          <a:xfrm>
            <a:off x="6979923" y="2060275"/>
            <a:ext cx="1836244" cy="338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58E916B-EA88-7992-F6B2-480FCB80EB61}"/>
              </a:ext>
            </a:extLst>
          </p:cNvPr>
          <p:cNvSpPr/>
          <p:nvPr/>
        </p:nvSpPr>
        <p:spPr>
          <a:xfrm>
            <a:off x="7440529" y="3443776"/>
            <a:ext cx="1262017" cy="38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0227B85-E53D-4BD0-E7E8-431B48ABC948}"/>
              </a:ext>
            </a:extLst>
          </p:cNvPr>
          <p:cNvSpPr/>
          <p:nvPr/>
        </p:nvSpPr>
        <p:spPr>
          <a:xfrm>
            <a:off x="6946223" y="4921848"/>
            <a:ext cx="1054406" cy="342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72FE24F-6013-656E-1B3E-95FF3AE67CD8}"/>
              </a:ext>
            </a:extLst>
          </p:cNvPr>
          <p:cNvSpPr/>
          <p:nvPr/>
        </p:nvSpPr>
        <p:spPr>
          <a:xfrm>
            <a:off x="8433138" y="2310634"/>
            <a:ext cx="1337716" cy="4765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F2C69E14-47B6-1947-2BE2-842DEE84B6F8}"/>
              </a:ext>
            </a:extLst>
          </p:cNvPr>
          <p:cNvSpPr/>
          <p:nvPr/>
        </p:nvSpPr>
        <p:spPr>
          <a:xfrm>
            <a:off x="10796233" y="2875278"/>
            <a:ext cx="1190151" cy="4660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расписания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760DA7F-7BAE-1715-05C6-F9E946995ADD}"/>
              </a:ext>
            </a:extLst>
          </p:cNvPr>
          <p:cNvGrpSpPr/>
          <p:nvPr/>
        </p:nvGrpSpPr>
        <p:grpSpPr>
          <a:xfrm>
            <a:off x="6397768" y="934774"/>
            <a:ext cx="3286618" cy="797779"/>
            <a:chOff x="6394925" y="912152"/>
            <a:chExt cx="3286618" cy="797779"/>
          </a:xfrm>
        </p:grpSpPr>
        <p:sp>
          <p:nvSpPr>
            <p:cNvPr id="45" name="Шестиугольник 44">
              <a:extLst>
                <a:ext uri="{FF2B5EF4-FFF2-40B4-BE49-F238E27FC236}">
                  <a16:creationId xmlns:a16="http://schemas.microsoft.com/office/drawing/2014/main" id="{A7CF49F4-8D15-50C9-967C-505D451420CC}"/>
                </a:ext>
              </a:extLst>
            </p:cNvPr>
            <p:cNvSpPr/>
            <p:nvPr/>
          </p:nvSpPr>
          <p:spPr>
            <a:xfrm>
              <a:off x="6394925" y="912152"/>
              <a:ext cx="965065" cy="797779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DFD98981-7007-B4DF-F3FC-21D28EBC0F7A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>
              <a:off x="7359990" y="1311042"/>
              <a:ext cx="2321553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5DED66F-49F3-BACB-764B-322CB54734BE}"/>
              </a:ext>
            </a:extLst>
          </p:cNvPr>
          <p:cNvGrpSpPr/>
          <p:nvPr/>
        </p:nvGrpSpPr>
        <p:grpSpPr>
          <a:xfrm>
            <a:off x="7448550" y="2435831"/>
            <a:ext cx="4517104" cy="797779"/>
            <a:chOff x="6394926" y="912152"/>
            <a:chExt cx="4300831" cy="797779"/>
          </a:xfrm>
        </p:grpSpPr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id="{FB1D113D-F97E-F66B-52DA-4CFC769D29D1}"/>
                </a:ext>
              </a:extLst>
            </p:cNvPr>
            <p:cNvSpPr/>
            <p:nvPr/>
          </p:nvSpPr>
          <p:spPr>
            <a:xfrm>
              <a:off x="6394926" y="912152"/>
              <a:ext cx="965065" cy="797779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D444A12F-C116-AE66-A59B-F54786464E7D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>
              <a:off x="7359991" y="1311042"/>
              <a:ext cx="333576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F0FE550-7816-9593-94DE-471413D8F5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7"/>
          <a:stretch/>
        </p:blipFill>
        <p:spPr>
          <a:xfrm>
            <a:off x="6609197" y="1128191"/>
            <a:ext cx="551030" cy="581726"/>
          </a:xfrm>
          <a:prstGeom prst="rect">
            <a:avLst/>
          </a:prstGeom>
        </p:spPr>
      </p:pic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F5D075A2-45B8-44E1-F08C-B750C12D6973}"/>
              </a:ext>
            </a:extLst>
          </p:cNvPr>
          <p:cNvSpPr/>
          <p:nvPr/>
        </p:nvSpPr>
        <p:spPr>
          <a:xfrm>
            <a:off x="7597755" y="3829396"/>
            <a:ext cx="965065" cy="797779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D9A5320-F569-1F41-066E-579BA1A90454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8562820" y="4228286"/>
            <a:ext cx="133444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315ADB5-E757-AEE8-AECD-BA2EBF3F4709}"/>
              </a:ext>
            </a:extLst>
          </p:cNvPr>
          <p:cNvSpPr/>
          <p:nvPr/>
        </p:nvSpPr>
        <p:spPr>
          <a:xfrm>
            <a:off x="8568115" y="3732223"/>
            <a:ext cx="118669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D256A63-F673-E2CD-4671-E8666E0AB3CF}"/>
              </a:ext>
            </a:extLst>
          </p:cNvPr>
          <p:cNvSpPr/>
          <p:nvPr/>
        </p:nvSpPr>
        <p:spPr>
          <a:xfrm>
            <a:off x="9733034" y="3571141"/>
            <a:ext cx="118669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согласия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B647CBA5-BF79-BE3E-BD8C-27A0EA286511}"/>
              </a:ext>
            </a:extLst>
          </p:cNvPr>
          <p:cNvCxnSpPr>
            <a:cxnSpLocks/>
          </p:cNvCxnSpPr>
          <p:nvPr/>
        </p:nvCxnSpPr>
        <p:spPr>
          <a:xfrm>
            <a:off x="9684386" y="3957296"/>
            <a:ext cx="2044699" cy="1191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0D43011-5016-6305-C599-505204F0630C}"/>
              </a:ext>
            </a:extLst>
          </p:cNvPr>
          <p:cNvSpPr/>
          <p:nvPr/>
        </p:nvSpPr>
        <p:spPr>
          <a:xfrm>
            <a:off x="10493785" y="3961421"/>
            <a:ext cx="118669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техникой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8FD04D1-765A-D20E-6201-8EDB7C27BE9D}"/>
              </a:ext>
            </a:extLst>
          </p:cNvPr>
          <p:cNvSpPr/>
          <p:nvPr/>
        </p:nvSpPr>
        <p:spPr>
          <a:xfrm>
            <a:off x="8500007" y="4222660"/>
            <a:ext cx="1334444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обучающимися</a:t>
            </a:r>
          </a:p>
        </p:txBody>
      </p:sp>
      <p:pic>
        <p:nvPicPr>
          <p:cNvPr id="1039" name="Picture 15">
            <a:extLst>
              <a:ext uri="{FF2B5EF4-FFF2-40B4-BE49-F238E27FC236}">
                <a16:creationId xmlns:a16="http://schemas.microsoft.com/office/drawing/2014/main" id="{6A3140A8-89D4-F417-675B-91A6843B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07" y="3855142"/>
            <a:ext cx="711130" cy="6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091CFF5D-2BAF-8329-F6BA-CDA68D3F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64" y="5264387"/>
            <a:ext cx="868177" cy="6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Группа 1023">
            <a:extLst>
              <a:ext uri="{FF2B5EF4-FFF2-40B4-BE49-F238E27FC236}">
                <a16:creationId xmlns:a16="http://schemas.microsoft.com/office/drawing/2014/main" id="{F4A42883-FBFE-6FC5-851E-F924ECB7B128}"/>
              </a:ext>
            </a:extLst>
          </p:cNvPr>
          <p:cNvGrpSpPr/>
          <p:nvPr/>
        </p:nvGrpSpPr>
        <p:grpSpPr>
          <a:xfrm>
            <a:off x="6965363" y="5236439"/>
            <a:ext cx="4448157" cy="686787"/>
            <a:chOff x="6394925" y="960115"/>
            <a:chExt cx="4354008" cy="686787"/>
          </a:xfrm>
          <a:noFill/>
        </p:grpSpPr>
        <p:sp>
          <p:nvSpPr>
            <p:cNvPr id="1025" name="Шестиугольник 1024">
              <a:extLst>
                <a:ext uri="{FF2B5EF4-FFF2-40B4-BE49-F238E27FC236}">
                  <a16:creationId xmlns:a16="http://schemas.microsoft.com/office/drawing/2014/main" id="{62DA5C67-B483-EA64-9159-8255615C0337}"/>
                </a:ext>
              </a:extLst>
            </p:cNvPr>
            <p:cNvSpPr/>
            <p:nvPr/>
          </p:nvSpPr>
          <p:spPr>
            <a:xfrm>
              <a:off x="6394925" y="960115"/>
              <a:ext cx="1032089" cy="686787"/>
            </a:xfrm>
            <a:prstGeom prst="hexagon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26" name="Прямая соединительная линия 1025">
              <a:extLst>
                <a:ext uri="{FF2B5EF4-FFF2-40B4-BE49-F238E27FC236}">
                  <a16:creationId xmlns:a16="http://schemas.microsoft.com/office/drawing/2014/main" id="{67D71F01-3ADD-0E3B-E1E8-24C1A8ECCC8D}"/>
                </a:ext>
              </a:extLst>
            </p:cNvPr>
            <p:cNvCxnSpPr>
              <a:cxnSpLocks/>
              <a:stCxn id="1025" idx="0"/>
            </p:cNvCxnSpPr>
            <p:nvPr/>
          </p:nvCxnSpPr>
          <p:spPr>
            <a:xfrm>
              <a:off x="7427014" y="1303509"/>
              <a:ext cx="3321919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Прямоугольник 1030">
            <a:extLst>
              <a:ext uri="{FF2B5EF4-FFF2-40B4-BE49-F238E27FC236}">
                <a16:creationId xmlns:a16="http://schemas.microsoft.com/office/drawing/2014/main" id="{4916523C-B949-F5CD-8FB9-ACBF57C68058}"/>
              </a:ext>
            </a:extLst>
          </p:cNvPr>
          <p:cNvSpPr/>
          <p:nvPr/>
        </p:nvSpPr>
        <p:spPr>
          <a:xfrm>
            <a:off x="7992706" y="5158185"/>
            <a:ext cx="1532315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учебной программы</a:t>
            </a:r>
          </a:p>
        </p:txBody>
      </p:sp>
      <p:sp>
        <p:nvSpPr>
          <p:cNvPr id="1032" name="Прямоугольник 1031">
            <a:extLst>
              <a:ext uri="{FF2B5EF4-FFF2-40B4-BE49-F238E27FC236}">
                <a16:creationId xmlns:a16="http://schemas.microsoft.com/office/drawing/2014/main" id="{3FB5CD75-0A51-2B67-E6B9-496EEE85BEB0}"/>
              </a:ext>
            </a:extLst>
          </p:cNvPr>
          <p:cNvSpPr/>
          <p:nvPr/>
        </p:nvSpPr>
        <p:spPr>
          <a:xfrm>
            <a:off x="9027511" y="5595332"/>
            <a:ext cx="1138640" cy="384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лицеистов</a:t>
            </a:r>
          </a:p>
        </p:txBody>
      </p:sp>
      <p:sp>
        <p:nvSpPr>
          <p:cNvPr id="1033" name="Прямоугольник 1032">
            <a:extLst>
              <a:ext uri="{FF2B5EF4-FFF2-40B4-BE49-F238E27FC236}">
                <a16:creationId xmlns:a16="http://schemas.microsoft.com/office/drawing/2014/main" id="{B97751CC-B5FF-7575-223C-355EA85CD244}"/>
              </a:ext>
            </a:extLst>
          </p:cNvPr>
          <p:cNvSpPr/>
          <p:nvPr/>
        </p:nvSpPr>
        <p:spPr>
          <a:xfrm>
            <a:off x="10426180" y="5587541"/>
            <a:ext cx="105440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знаний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E0A377-785C-B27A-9714-F86D0C34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6E6E7"/>
              </a:clrFrom>
              <a:clrTo>
                <a:srgbClr val="E6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62" y="2486949"/>
            <a:ext cx="604250" cy="7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436D5C-05E8-723C-FD1E-4825F52C572A}"/>
              </a:ext>
            </a:extLst>
          </p:cNvPr>
          <p:cNvSpPr/>
          <p:nvPr/>
        </p:nvSpPr>
        <p:spPr>
          <a:xfrm>
            <a:off x="158881" y="4272006"/>
            <a:ext cx="1804565" cy="22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ФГИС «Моя школа»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B7B8A4E-161D-49F9-91BA-F8FF827674D7}"/>
              </a:ext>
            </a:extLst>
          </p:cNvPr>
          <p:cNvSpPr/>
          <p:nvPr/>
        </p:nvSpPr>
        <p:spPr>
          <a:xfrm>
            <a:off x="1858400" y="4342524"/>
            <a:ext cx="2295103" cy="22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96CBFE4-EBF9-0042-DEF7-C49D6D5ED34E}"/>
              </a:ext>
            </a:extLst>
          </p:cNvPr>
          <p:cNvSpPr/>
          <p:nvPr/>
        </p:nvSpPr>
        <p:spPr>
          <a:xfrm>
            <a:off x="2758314" y="4696772"/>
            <a:ext cx="1055148" cy="41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7882D8C-88A1-41F2-74CC-54533E21AA1C}"/>
              </a:ext>
            </a:extLst>
          </p:cNvPr>
          <p:cNvSpPr/>
          <p:nvPr/>
        </p:nvSpPr>
        <p:spPr>
          <a:xfrm>
            <a:off x="2603725" y="4679560"/>
            <a:ext cx="1305714" cy="460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</a:t>
            </a:r>
          </a:p>
          <a:p>
            <a:pPr algn="ctr"/>
            <a:r>
              <a:rPr lang="ru-RU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контент</a:t>
            </a:r>
          </a:p>
        </p:txBody>
      </p:sp>
      <p:sp>
        <p:nvSpPr>
          <p:cNvPr id="5" name="Овал 4"/>
          <p:cNvSpPr/>
          <p:nvPr/>
        </p:nvSpPr>
        <p:spPr>
          <a:xfrm>
            <a:off x="-685925" y="2616200"/>
            <a:ext cx="4988771" cy="5521961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4CF66-7E99-C72C-94B3-CF6B5A25DE47}"/>
              </a:ext>
            </a:extLst>
          </p:cNvPr>
          <p:cNvSpPr txBox="1"/>
          <p:nvPr/>
        </p:nvSpPr>
        <p:spPr>
          <a:xfrm>
            <a:off x="9772316" y="5103150"/>
            <a:ext cx="1186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C1ABCD53-34C4-E3CE-7CFE-C27B5BDD9187}"/>
              </a:ext>
            </a:extLst>
          </p:cNvPr>
          <p:cNvSpPr/>
          <p:nvPr/>
        </p:nvSpPr>
        <p:spPr>
          <a:xfrm>
            <a:off x="9854755" y="2221739"/>
            <a:ext cx="1558763" cy="738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процесса ДО</a:t>
            </a:r>
          </a:p>
        </p:txBody>
      </p:sp>
    </p:spTree>
    <p:extLst>
      <p:ext uri="{BB962C8B-B14F-4D97-AF65-F5344CB8AC3E}">
        <p14:creationId xmlns:p14="http://schemas.microsoft.com/office/powerpoint/2010/main" val="192395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1699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управления моделью дистанционного обучения 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Цель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ru-RU" sz="1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создание  в лицее условий для </a:t>
            </a:r>
            <a:r>
              <a:rPr lang="ru-RU" alt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более эффективных результатов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за счет использования дистанционных образовательных технологий</a:t>
            </a:r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6434" y="4865505"/>
            <a:ext cx="8229600" cy="16890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alt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деятельности инновационной площадки является инновационный образовательный продукт, представленный в формате учебно-методического описания модели дистанционного обучения, готовый для внешней экспертизы и последующей трансляции в образовательной системе края. Функционирование площадки позволит дальнейшее развитие лицея через деятельность по созданию, освоению, использованию и распространению новшеств, включающая в себя условия материально-технического, информационного, программно-методического, кадрового, социально-психологического обеспечения.  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28448" y="2638923"/>
            <a:ext cx="8788958" cy="2187904"/>
            <a:chOff x="301" y="4457"/>
            <a:chExt cx="16031" cy="344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3725" y="6328"/>
              <a:ext cx="3118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Определение цели и задач программы</a:t>
              </a: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301" y="6318"/>
              <a:ext cx="3049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Анализ проблем, прогнозирование результатов</a:t>
              </a: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7008" y="6348"/>
              <a:ext cx="3118" cy="155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Планирование и проектирование образовательной деятельности</a:t>
              </a: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0292" y="6394"/>
              <a:ext cx="3208" cy="145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социально-развивающей среды (условий)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3603" y="6485"/>
              <a:ext cx="2729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itchFamily="18" charset="0"/>
                </a:rPr>
                <a:t>Мониторинг, коррекция результатов</a:t>
              </a:r>
              <a:endParaRPr lang="ru-RU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6490" y="4457"/>
              <a:ext cx="3585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>
                  <a:solidFill>
                    <a:srgbClr val="C00000"/>
                  </a:solidFill>
                  <a:latin typeface="Times New Roman" pitchFamily="18" charset="0"/>
                </a:rPr>
                <a:t>Технология реализации </a:t>
              </a:r>
              <a:endParaRPr lang="ru-RU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cxnSp>
          <p:nvCxnSpPr>
            <p:cNvPr id="11" name="AutoShape 9"/>
            <p:cNvCxnSpPr>
              <a:cxnSpLocks noChangeShapeType="1"/>
            </p:cNvCxnSpPr>
            <p:nvPr/>
          </p:nvCxnSpPr>
          <p:spPr bwMode="auto">
            <a:xfrm flipH="1">
              <a:off x="2478" y="5625"/>
              <a:ext cx="4422" cy="693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2" name="AutoShape 10"/>
            <p:cNvCxnSpPr>
              <a:cxnSpLocks noChangeShapeType="1"/>
            </p:cNvCxnSpPr>
            <p:nvPr/>
          </p:nvCxnSpPr>
          <p:spPr bwMode="auto">
            <a:xfrm flipH="1">
              <a:off x="5880" y="5760"/>
              <a:ext cx="1310" cy="558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>
              <a:off x="9720" y="5625"/>
              <a:ext cx="4500" cy="703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4" name="AutoShape 12"/>
            <p:cNvCxnSpPr>
              <a:cxnSpLocks noChangeShapeType="1"/>
            </p:cNvCxnSpPr>
            <p:nvPr/>
          </p:nvCxnSpPr>
          <p:spPr bwMode="auto">
            <a:xfrm>
              <a:off x="9480" y="5770"/>
              <a:ext cx="1500" cy="680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5" name="AutoShape 13"/>
            <p:cNvCxnSpPr>
              <a:cxnSpLocks noChangeShapeType="1"/>
            </p:cNvCxnSpPr>
            <p:nvPr/>
          </p:nvCxnSpPr>
          <p:spPr bwMode="auto">
            <a:xfrm>
              <a:off x="8400" y="5892"/>
              <a:ext cx="0" cy="426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190" y="1084924"/>
            <a:ext cx="2596701" cy="217216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4" name="Рисунок 23"/>
          <p:cNvPicPr/>
          <p:nvPr/>
        </p:nvPicPr>
        <p:blipFill>
          <a:blip r:embed="rId3"/>
          <a:stretch>
            <a:fillRect/>
          </a:stretch>
        </p:blipFill>
        <p:spPr>
          <a:xfrm>
            <a:off x="1473477" y="1408373"/>
            <a:ext cx="2551913" cy="21448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6" name="Рисунок 25"/>
          <p:cNvPicPr/>
          <p:nvPr/>
        </p:nvPicPr>
        <p:blipFill>
          <a:blip r:embed="rId4"/>
          <a:stretch>
            <a:fillRect/>
          </a:stretch>
        </p:blipFill>
        <p:spPr>
          <a:xfrm>
            <a:off x="9566914" y="1083342"/>
            <a:ext cx="2265353" cy="21345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47708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–создание условий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модели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обучения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169" y="1395046"/>
            <a:ext cx="10556631" cy="478191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 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создана нормативно-правовая база, обеспечивающей реализацию ДО;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прошло изучение опыта работы образовательных учреждений по организации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обучения;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изучены мнения участников образовательного пространства лицея,  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согласование проекта с участниками образовательного процесса;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педагогический совет, родительские собрания;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сделан анализ готовности к реализации проекта: наличие кадрового, 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организационного, инфраструктурного и методического потенциала;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созданы собственные курсы для системы дистанционного обучения, с последующей публикацией на сервере лицея;</a:t>
            </a:r>
          </a:p>
          <a:p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была проведена  подготовка технических средств обучения и улучшение материально-технической базы ОУ;</a:t>
            </a:r>
            <a:r>
              <a:rPr lang="ru-RU" sz="1900" dirty="0"/>
              <a:t> </a:t>
            </a:r>
          </a:p>
          <a:p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учтены </a:t>
            </a:r>
            <a:r>
              <a:rPr lang="ru-RU" sz="1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: сокращенные уроки по 25-30 минут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большие перемены по 15-20 минут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чередование видов учебной деятельности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сбалансированный объем ДЗ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периодическая зарядка для глаз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физкультминутки</a:t>
            </a:r>
          </a:p>
          <a:p>
            <a:pPr lvl="0"/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65" y="218277"/>
            <a:ext cx="3176714" cy="385629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6114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49" y="-128615"/>
            <a:ext cx="10515600" cy="837599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возможности дистанционного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84389" y="880610"/>
            <a:ext cx="6293707" cy="716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учителя и ученика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037" y="2875006"/>
            <a:ext cx="4712043" cy="2051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к сети Интернет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Наушники (колонки)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Веб-камера  с микрофоном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Документ-камера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0657" y="5362831"/>
            <a:ext cx="4712043" cy="11203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Настраивается техническим специалистом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038" y="2003790"/>
            <a:ext cx="4753234" cy="6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место учителя в лицее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53665" y="2003790"/>
            <a:ext cx="5651157" cy="6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компьютер учителя, ученика</a:t>
            </a:r>
          </a:p>
        </p:txBody>
      </p:sp>
      <p:sp>
        <p:nvSpPr>
          <p:cNvPr id="3" name="Стрелка углом 2"/>
          <p:cNvSpPr/>
          <p:nvPr/>
        </p:nvSpPr>
        <p:spPr>
          <a:xfrm rot="5400000">
            <a:off x="9102812" y="1021363"/>
            <a:ext cx="992657" cy="86909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Стрелка углом 16"/>
          <p:cNvSpPr/>
          <p:nvPr/>
        </p:nvSpPr>
        <p:spPr>
          <a:xfrm rot="5400000" flipV="1">
            <a:off x="1797908" y="1048529"/>
            <a:ext cx="992657" cy="80730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99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53665" y="2875007"/>
            <a:ext cx="5712941" cy="1688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к сети Интернет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Наушники (колонки)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Веб-камера  с микрофоном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53665" y="5009124"/>
            <a:ext cx="5712942" cy="1787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оборудования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оборудования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 настройка ПО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Настраивается техническим специалистом удаленно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4184" y="4547459"/>
            <a:ext cx="2990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2695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возможных негативных последствий и способы коррекции, компенсации негативных последствий в ходе реализации площадки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384163"/>
              </p:ext>
            </p:extLst>
          </p:nvPr>
        </p:nvGraphicFramePr>
        <p:xfrm>
          <a:off x="1482969" y="1512275"/>
          <a:ext cx="8827477" cy="50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7102">
                  <a:extLst>
                    <a:ext uri="{9D8B030D-6E8A-4147-A177-3AD203B41FA5}">
                      <a16:colId xmlns:a16="http://schemas.microsoft.com/office/drawing/2014/main" val="2125338609"/>
                    </a:ext>
                  </a:extLst>
                </a:gridCol>
                <a:gridCol w="5070375">
                  <a:extLst>
                    <a:ext uri="{9D8B030D-6E8A-4147-A177-3AD203B41FA5}">
                      <a16:colId xmlns:a16="http://schemas.microsoft.com/office/drawing/2014/main" val="3525970480"/>
                    </a:ext>
                  </a:extLst>
                </a:gridCol>
              </a:tblGrid>
              <a:tr h="372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3210330789"/>
                  </a:ext>
                </a:extLst>
              </a:tr>
              <a:tr h="77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достаточных знаний у заинтересованных групп участников проекта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семинаров, педагогических советов, заседаний МО, консультаций, круглых столов, мастер-классов, родительских собраний, классных часов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627535291"/>
                  </a:ext>
                </a:extLst>
              </a:tr>
              <a:tr h="53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работы только при наличии интернета у всех участников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постоянного доступа участников проекта к ДО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3146891823"/>
                  </a:ext>
                </a:extLst>
              </a:tr>
              <a:tr h="542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Сложность с финансированием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привлечение дополнительных источников финансирования.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619604365"/>
                  </a:ext>
                </a:extLst>
              </a:tr>
              <a:tr h="77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 технологическое обеспечение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необходимого и достаточного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высокотехнологического оборудования в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учебных кабинетах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3963319475"/>
                  </a:ext>
                </a:extLst>
              </a:tr>
              <a:tr h="53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навык работы на компьютере у обучающихся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обучающих занятий для обучающихся и родителей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2197850632"/>
                  </a:ext>
                </a:extLst>
              </a:tr>
              <a:tr h="1015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Нежелание отдельных учителей предметников менять сложившиеся виды профессиональной деятельности на инновационные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администрации ОУ с учителями, материальное стимулирование, оказание методической помощи, ознакомление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пед.коллектива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примерами положительного опыта реализации ДО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939112560"/>
                  </a:ext>
                </a:extLst>
              </a:tr>
              <a:tr h="53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гигиенических норм при работе с компьютером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Регламентирование время работы, объем информации в соответствии с возрастными особенностями обучающихся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58005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45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E36D26BB-D48B-2511-676D-D321459F3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7" t="11981" r="3516" b="13236"/>
          <a:stretch/>
        </p:blipFill>
        <p:spPr bwMode="auto">
          <a:xfrm>
            <a:off x="7670800" y="1604617"/>
            <a:ext cx="4330700" cy="49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721C49E-FC10-491C-B17D-77F51553A446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6F43F-1B24-9BAA-1B46-9307897C54A1}"/>
              </a:ext>
            </a:extLst>
          </p:cNvPr>
          <p:cNvSpPr txBox="1"/>
          <p:nvPr/>
        </p:nvSpPr>
        <p:spPr>
          <a:xfrm>
            <a:off x="1120280" y="126998"/>
            <a:ext cx="9951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ФГИС «Моя школа»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BED92-5B5B-DF70-08AC-5741B34FC79F}"/>
              </a:ext>
            </a:extLst>
          </p:cNvPr>
          <p:cNvSpPr txBox="1"/>
          <p:nvPr/>
        </p:nvSpPr>
        <p:spPr>
          <a:xfrm>
            <a:off x="406400" y="1496586"/>
            <a:ext cx="7607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возможности: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A3950-431F-AF10-6687-0A0D5EF3D4CE}"/>
              </a:ext>
            </a:extLst>
          </p:cNvPr>
          <p:cNvSpPr/>
          <p:nvPr/>
        </p:nvSpPr>
        <p:spPr>
          <a:xfrm>
            <a:off x="-225978" y="6106488"/>
            <a:ext cx="3878063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мояшкола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https://myschooll.edu.ru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F9F71F41-E104-0BFF-7861-3FD2E1B8B3EC}"/>
              </a:ext>
            </a:extLst>
          </p:cNvPr>
          <p:cNvSpPr/>
          <p:nvPr/>
        </p:nvSpPr>
        <p:spPr>
          <a:xfrm>
            <a:off x="444822" y="1962484"/>
            <a:ext cx="3618706" cy="1683184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возможности системы для администраторов в разделах «Новости», «Вопросы-ответы», «Полезные ссылки», «Опросы»</a:t>
            </a:r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id="{7186D9F2-DD75-D994-C07F-E7BF5D3CEAF7}"/>
              </a:ext>
            </a:extLst>
          </p:cNvPr>
          <p:cNvSpPr/>
          <p:nvPr/>
        </p:nvSpPr>
        <p:spPr>
          <a:xfrm>
            <a:off x="912303" y="3738391"/>
            <a:ext cx="2448069" cy="975147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Проверенный образовательный контент</a:t>
            </a: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FF4E46C1-8808-5E36-23AA-3C58B4D260E6}"/>
              </a:ext>
            </a:extLst>
          </p:cNvPr>
          <p:cNvSpPr/>
          <p:nvPr/>
        </p:nvSpPr>
        <p:spPr>
          <a:xfrm>
            <a:off x="3429629" y="3875709"/>
            <a:ext cx="2603780" cy="975148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уроков, домашние задания, оценки, журнал и т.п.</a:t>
            </a:r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BD2F311D-1759-0C8E-0E8B-B739800D8C37}"/>
              </a:ext>
            </a:extLst>
          </p:cNvPr>
          <p:cNvSpPr/>
          <p:nvPr/>
        </p:nvSpPr>
        <p:spPr>
          <a:xfrm>
            <a:off x="791487" y="4806261"/>
            <a:ext cx="2711629" cy="975146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приложение для работы через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SmartTV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08F660-87C2-239F-DEEB-208A22F9B28A}"/>
              </a:ext>
            </a:extLst>
          </p:cNvPr>
          <p:cNvSpPr txBox="1"/>
          <p:nvPr/>
        </p:nvSpPr>
        <p:spPr>
          <a:xfrm>
            <a:off x="377434" y="629662"/>
            <a:ext cx="113919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доступ к образовательным сервисам и цифровым образовательным ресурсам  для учеников, их родителей и педагогов</a:t>
            </a:r>
          </a:p>
        </p:txBody>
      </p:sp>
      <p:sp>
        <p:nvSpPr>
          <p:cNvPr id="19" name="Хорда 18">
            <a:extLst>
              <a:ext uri="{FF2B5EF4-FFF2-40B4-BE49-F238E27FC236}">
                <a16:creationId xmlns:a16="http://schemas.microsoft.com/office/drawing/2014/main" id="{82EB1BA3-C7FA-34C6-B600-D16707FA0DE7}"/>
              </a:ext>
            </a:extLst>
          </p:cNvPr>
          <p:cNvSpPr/>
          <p:nvPr/>
        </p:nvSpPr>
        <p:spPr>
          <a:xfrm>
            <a:off x="7460482" y="3110139"/>
            <a:ext cx="862208" cy="2143244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8E65EABB-6339-A6EF-840B-DB717B6CECA9}"/>
              </a:ext>
            </a:extLst>
          </p:cNvPr>
          <p:cNvSpPr/>
          <p:nvPr/>
        </p:nvSpPr>
        <p:spPr>
          <a:xfrm>
            <a:off x="4195176" y="1920275"/>
            <a:ext cx="3756416" cy="1870855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Облачное хранилище документов, инструменты для создания и редактирования документов популярных форматов (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doc,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xls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ppt,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т.д.), совместной работы в режиме онлайн в отечественном офисном ПО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FDE71AAA-1C20-6203-6FE3-95B609F4AF4A}"/>
              </a:ext>
            </a:extLst>
          </p:cNvPr>
          <p:cNvSpPr/>
          <p:nvPr/>
        </p:nvSpPr>
        <p:spPr>
          <a:xfrm>
            <a:off x="3475723" y="4911705"/>
            <a:ext cx="4330700" cy="1290530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Тестирующая подсистема для оценки знаний обучающихся и отработки обучающимися изучаемого материала на тренажёрах</a:t>
            </a:r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A3DE3856-49E8-80C1-8370-B5A3069E4780}"/>
              </a:ext>
            </a:extLst>
          </p:cNvPr>
          <p:cNvSpPr/>
          <p:nvPr/>
        </p:nvSpPr>
        <p:spPr>
          <a:xfrm>
            <a:off x="6102666" y="3943589"/>
            <a:ext cx="2507934" cy="813836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Видео-конференц-связь на базе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Сферума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8668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768" y="365126"/>
            <a:ext cx="8042031" cy="5316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работы площадки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847" y="896816"/>
            <a:ext cx="10796954" cy="5280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обучающиеся, родители обучающихся, педагоги, администрация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обязанности участников проекта: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организацию работы ДО, представляет его интересы и несет ответственность за его деятельность в порядке, установленном законодательством Российской Федерации и в соответствии с Уставом образовательного учреждения, за укрепление материально-технической базы. Заключает договора с партнерами по реализации площадки;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УВР,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общее руководство площадкой, координацию действий в рамках работы, организацию учебного процесса, проводит подготовительную работу по организации дистанционного обучения,  осуществляет информационную поддержку, осуществляет контроль, проводит организацию внеурочной деятельности, курсов;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– предметники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 новые электронные учебно-методические комплексы, с пакетами интерактивных тестов по различным темам и курсам образовательных программ;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решают организационные вопросы, взаимодействуют с родителями, курируют обучающихся;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психолого-педагогическую диагностику, ведет сопровождение обучающихся и педагогов;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администратор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работы по техническому обслуживанию (настройка, наладка и ремонт) технического электронного, сетевого оборудования ОУ</a:t>
            </a:r>
          </a:p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854" y="199209"/>
            <a:ext cx="1790946" cy="144917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99734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10176</TotalTime>
  <Words>3688</Words>
  <Application>Microsoft Office PowerPoint</Application>
  <PresentationFormat>Широкоэкранный</PresentationFormat>
  <Paragraphs>599</Paragraphs>
  <Slides>28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6_Тема Office</vt:lpstr>
      <vt:lpstr>1_Тема Office</vt:lpstr>
      <vt:lpstr>3_Тема Office</vt:lpstr>
      <vt:lpstr>4_Тема Office</vt:lpstr>
      <vt:lpstr>5_Тема Office</vt:lpstr>
      <vt:lpstr>7_Тема Office</vt:lpstr>
      <vt:lpstr>8_Тема Office</vt:lpstr>
      <vt:lpstr>Image</vt:lpstr>
      <vt:lpstr>Acrobat Document</vt:lpstr>
      <vt:lpstr>Документ</vt:lpstr>
      <vt:lpstr> «Муниципальная площадка» по теме: «Прогностическая модель дистанционного обучения в образовательном учреждении» </vt:lpstr>
      <vt:lpstr>                                                   Цели и задачи </vt:lpstr>
      <vt:lpstr>Презентация PowerPoint</vt:lpstr>
      <vt:lpstr>Технология управления моделью дистанционного обучения  Цель: создание  в лицее условий для достижения более эффективных результатов образования за счет использования дистанционных образовательных технологий</vt:lpstr>
      <vt:lpstr>Подготовительный этап –создание условий  функционирование модели  дистанционного обучения </vt:lpstr>
      <vt:lpstr>Технические возможности дистанционного обучения</vt:lpstr>
      <vt:lpstr>      Риски возможных негативных последствий и способы коррекции, компенсации негативных последствий в ходе реализации площадки</vt:lpstr>
      <vt:lpstr>Презентация PowerPoint</vt:lpstr>
      <vt:lpstr>Механизм работы площадки</vt:lpstr>
      <vt:lpstr>Презентация PowerPoint</vt:lpstr>
      <vt:lpstr>Основной этап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лицеистов в дистанционных олимпиадах и турнирах</vt:lpstr>
      <vt:lpstr>Участие лицея в городской олимпиаде по математике имени Г.И. Невельского для учащихся 4 – 7-х классов общеобразовательных школ города Хабаровска </vt:lpstr>
      <vt:lpstr>Участие лицеистов в дистанционных олимпиадах и турнирах</vt:lpstr>
      <vt:lpstr>Презентация PowerPoint</vt:lpstr>
      <vt:lpstr>Презентация PowerPoint</vt:lpstr>
      <vt:lpstr>Образовательные результаты функционирования муниципальной площадки                                   ЛИТа </vt:lpstr>
      <vt:lpstr>Презентация PowerPoint</vt:lpstr>
      <vt:lpstr>                                              Тезаурус</vt:lpstr>
      <vt:lpstr>                                   Основные  недостатки введения  ДО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Учитель</cp:lastModifiedBy>
  <cp:revision>218</cp:revision>
  <dcterms:created xsi:type="dcterms:W3CDTF">2023-08-12T11:51:09Z</dcterms:created>
  <dcterms:modified xsi:type="dcterms:W3CDTF">2024-03-29T00:07:03Z</dcterms:modified>
</cp:coreProperties>
</file>